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4"/>
    <p:sldMasterId id="2147483766" r:id="rId5"/>
    <p:sldMasterId id="2147483878" r:id="rId6"/>
  </p:sldMasterIdLst>
  <p:notesMasterIdLst>
    <p:notesMasterId r:id="rId45"/>
  </p:notesMasterIdLst>
  <p:handoutMasterIdLst>
    <p:handoutMasterId r:id="rId46"/>
  </p:handoutMasterIdLst>
  <p:sldIdLst>
    <p:sldId id="2147469634" r:id="rId7"/>
    <p:sldId id="2147469641" r:id="rId8"/>
    <p:sldId id="2147469783" r:id="rId9"/>
    <p:sldId id="2147469784" r:id="rId10"/>
    <p:sldId id="2147469785" r:id="rId11"/>
    <p:sldId id="2147469786" r:id="rId12"/>
    <p:sldId id="2147469787" r:id="rId13"/>
    <p:sldId id="2147469788" r:id="rId14"/>
    <p:sldId id="2147469789" r:id="rId15"/>
    <p:sldId id="2147469790" r:id="rId16"/>
    <p:sldId id="2147469691" r:id="rId17"/>
    <p:sldId id="2147469596" r:id="rId18"/>
    <p:sldId id="2147469529" r:id="rId19"/>
    <p:sldId id="2147469593" r:id="rId20"/>
    <p:sldId id="2147469637" r:id="rId21"/>
    <p:sldId id="2147469791" r:id="rId22"/>
    <p:sldId id="2147469792" r:id="rId23"/>
    <p:sldId id="2147469793" r:id="rId24"/>
    <p:sldId id="2147469794" r:id="rId25"/>
    <p:sldId id="2147469795" r:id="rId26"/>
    <p:sldId id="2147469796" r:id="rId27"/>
    <p:sldId id="2147469655" r:id="rId28"/>
    <p:sldId id="2147469770" r:id="rId29"/>
    <p:sldId id="2147469586" r:id="rId30"/>
    <p:sldId id="2147469685" r:id="rId31"/>
    <p:sldId id="2147469730" r:id="rId32"/>
    <p:sldId id="2147469686" r:id="rId33"/>
    <p:sldId id="2147469731" r:id="rId34"/>
    <p:sldId id="2147469696" r:id="rId35"/>
    <p:sldId id="2147469733" r:id="rId36"/>
    <p:sldId id="2147469734" r:id="rId37"/>
    <p:sldId id="2147469771" r:id="rId38"/>
    <p:sldId id="2147469736" r:id="rId39"/>
    <p:sldId id="2147469776" r:id="rId40"/>
    <p:sldId id="2147469778" r:id="rId41"/>
    <p:sldId id="2147469777" r:id="rId42"/>
    <p:sldId id="2147469779" r:id="rId43"/>
    <p:sldId id="2147469448" r:id="rId44"/>
  </p:sldIdLst>
  <p:sldSz cx="14630400" cy="8229600"/>
  <p:notesSz cx="9144000" cy="6858000"/>
  <p:defaultTextStyle>
    <a:defPPr>
      <a:defRPr lang="en-US"/>
    </a:defPPr>
    <a:lvl1pPr marL="0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596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192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788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385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2982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576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173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8770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8EA820-2FBC-E583-809F-A95BC771C936}" name="Cochran, Stacy L [COMRES/CC/STL]" initials="C[" userId="S::stacy.cochran@emerson.com::77edad9f-71cb-458b-aa60-095c95dbb532" providerId="AD"/>
  <p188:author id="{01388F34-5642-E921-D01C-05191E0F8880}" name="Young, Emily [COMRES/CC/STL]" initials="EY" userId="S::Emily.Young@Emerson.com::c47e6d21-3741-4864-b956-6f3495cfef49" providerId="AD"/>
  <p188:author id="{3014BF38-C755-A127-DE21-8A00ABAAE6B8}" name="Reiter, Tracy [COMRES/STL]" initials="RT[" userId="S::Tracy.Reiter@Emerson.com::a7578e5e-1507-4114-8c7e-3adcd41e485c" providerId="AD"/>
  <p188:author id="{AF86115D-AE71-A266-2F4E-633EEB2EC721}" name="Young, Emily [COMRES/CC/STL]" initials="Y[" userId="S::emily.young@emerson.com::c47e6d21-3741-4864-b956-6f3495cfef49" providerId="AD"/>
  <p188:author id="{837051E1-465E-D1E6-1E82-8E2D5B708290}" name="Hallermann, Sara [COMRES/CC/STL]" initials="H[" userId="S::sara.hallermann@emerson.com::7e296294-f436-46ca-9a17-02e660a8f6d3" providerId="AD"/>
  <p188:author id="{22591FE6-4A3C-414F-1E27-ADE11B6A64E9}" name="Guest User" initials="GU" userId="S::urn:spo:anon#3f84789b1895a9f0b20ef395d750095c3b14949dc3962eaf8dc3e0445de5afe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BD3FB"/>
    <a:srgbClr val="CDD0D3"/>
    <a:srgbClr val="D5D8D7"/>
    <a:srgbClr val="C6C6C8"/>
    <a:srgbClr val="D9DBE0"/>
    <a:srgbClr val="D7DADE"/>
    <a:srgbClr val="DCDFE3"/>
    <a:srgbClr val="FF9300"/>
    <a:srgbClr val="F7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" autoAdjust="0"/>
    <p:restoredTop sz="95732"/>
  </p:normalViewPr>
  <p:slideViewPr>
    <p:cSldViewPr snapToGrid="0">
      <p:cViewPr varScale="1">
        <p:scale>
          <a:sx n="133" d="100"/>
          <a:sy n="133" d="100"/>
        </p:scale>
        <p:origin x="52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8FB41-946A-CF41-F2A2-2D333CE45E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94C05-C2BE-0931-D8FB-89D9756CF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9E0D6-BA13-C140-A0E1-E7668C630C8F}" type="datetimeFigureOut">
              <a:rPr lang="en-US" smtClean="0">
                <a:latin typeface="Arial" panose="020B0604020202020204" pitchFamily="34" charset="0"/>
              </a:rPr>
              <a:t>11/6/24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735F4-E287-4F6C-AA9B-F5B3097DAA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596FC-778A-8F60-49D0-E95B35BABD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B16A0-E3EF-A94D-A67E-379A431D42FA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0764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9T20:13:0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10669 1497 4383 0 0,'0'-3'2465'0'0,"0"0"-2465"0"0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19T20:13:0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10669 1497 4383 0 0,'0'-3'2465'0'0,"0"0"-2465"0"0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DCC644D-338D-5346-AA2C-4A279383D97E}" type="datetimeFigureOut">
              <a:rPr lang="en-US" smtClean="0"/>
              <a:pPr/>
              <a:t>11/6/24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189F4D9-BFAF-4645-BF4B-A537C660FF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8596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97192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45788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94385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42982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576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173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8770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software code has been modified with new pressure switch criteria. When the pressure switch trips 3 times, there is a 3-hour lock-out.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9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03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5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16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9F4D9-BFAF-4645-BF4B-A537C660FFF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5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NUL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03034A-AE70-7B02-C5CD-2B5DCAA8C5E3}"/>
              </a:ext>
            </a:extLst>
          </p:cNvPr>
          <p:cNvSpPr/>
          <p:nvPr userDrawn="1"/>
        </p:nvSpPr>
        <p:spPr>
          <a:xfrm>
            <a:off x="-1" y="0"/>
            <a:ext cx="6849978" cy="8229600"/>
          </a:xfrm>
          <a:prstGeom prst="rect">
            <a:avLst/>
          </a:prstGeom>
          <a:solidFill>
            <a:srgbClr val="0F3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75F3AF-81EA-4E78-1B86-55300B28EA3B}"/>
                  </a:ext>
                </a:extLst>
              </p14:cNvPr>
              <p14:cNvContentPartPr/>
              <p14:nvPr userDrawn="1"/>
            </p14:nvContentPartPr>
            <p14:xfrm>
              <a:off x="6908880" y="-385173"/>
              <a:ext cx="18661" cy="18661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F75F3AF-81EA-4E78-1B86-55300B28EA3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5830" y="-518466"/>
                <a:ext cx="1866100" cy="28258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46B77502-0F94-3613-912A-5D9416DCAA4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48856" y="0"/>
            <a:ext cx="7780421" cy="8229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94BF0-3C3C-284B-7CF0-4599E1EB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3840480"/>
            <a:ext cx="4800600" cy="1417320"/>
          </a:xfrm>
        </p:spPr>
        <p:txBody>
          <a:bodyPr lIns="0" rIns="0" anchor="ctr" anchorCtr="0"/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484F5CA3-1987-A0B5-EAAE-3C7EAD4F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0120" y="5236813"/>
            <a:ext cx="4804576" cy="766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2pPr>
            <a:lvl3pPr marL="278108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3pPr>
            <a:lvl4pPr marL="41335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4pPr>
            <a:lvl5pPr marL="558120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 dirty="0"/>
              <a:t>Add Text  |  Add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B2236-0A96-FBFE-1E42-65420A4538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3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1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662672" y="1680784"/>
            <a:ext cx="6172200" cy="5786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1928982"/>
            <a:ext cx="6208776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258574"/>
            <a:ext cx="6208776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D94E95F-8BFE-2881-439B-7CEBB4F08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2817256"/>
            <a:ext cx="6208776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13B790E-3066-65CB-2F63-6DF2A8B9D7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3146848"/>
            <a:ext cx="6208776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A664E7B-40AF-FFD9-B322-1843524FF0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3710650"/>
            <a:ext cx="6208776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533908D-56F2-A2EE-AB81-D3C9E41620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4040242"/>
            <a:ext cx="6208776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184170E-A8CB-5319-42ED-5A3A760677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630337"/>
            <a:ext cx="6208776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E7E1B3-BB11-75AE-C154-05334BCB66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959929"/>
            <a:ext cx="6208776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A284576-58F4-8AF8-4FFA-007FB6B257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5518611"/>
            <a:ext cx="6208776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9C46712-CB28-F581-AD84-F26880A2C7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848203"/>
            <a:ext cx="6208776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09BB1C5-83A9-389F-060F-5169694E3F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6412005"/>
            <a:ext cx="6208776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B07DE63-B085-7947-0034-8B56B46390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741597"/>
            <a:ext cx="6208776" cy="3643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DBAABD-3415-3E11-B57C-8A9C037E1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58ACE-5CEA-EB99-FE39-93CD2A53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55730D0-9FD6-F270-6716-C59113709F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01192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Image/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A0068-4AC2-C974-C1A6-AA51A8C45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36880" y="7772400"/>
            <a:ext cx="731520" cy="1497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84CB3F-0EFB-DE34-2949-B70243104501}"/>
              </a:ext>
            </a:extLst>
          </p:cNvPr>
          <p:cNvSpPr/>
          <p:nvPr userDrawn="1"/>
        </p:nvSpPr>
        <p:spPr>
          <a:xfrm>
            <a:off x="9578961" y="87406"/>
            <a:ext cx="5051442" cy="81498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408353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737945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B81F689-634B-5266-7548-9114B344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4047582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38C45F-255C-D05F-FDEA-8F398398B9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4377174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45D7400D-19A0-2E3B-1702-66EF61F22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5702968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952489E-6D77-F1AD-7EFA-D6F7C7ACE9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6032560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F5CD718-F92E-8A4A-F4A6-F697D431EE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72100" y="2408353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6D43D5E-0E95-80C6-84B5-8124653704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72100" y="2737945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0D7A44A-5184-0105-6DBE-1A244720F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72100" y="4047582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8C53F9F-A92A-8497-5227-8AF495B073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72100" y="4377174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A9FDCB23-90D4-9785-728A-3B01755998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72100" y="5702968"/>
            <a:ext cx="3848100" cy="22224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8EFE32A-ECAB-52E2-A799-ABE7DD09F3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72100" y="6032560"/>
            <a:ext cx="3848100" cy="537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78958" y="82799"/>
            <a:ext cx="5051442" cy="814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7D711-A23A-B458-E730-236DA59F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8900160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2272940-41F7-FE68-F6C1-66CE11986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890016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3657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3384" userDrawn="1">
          <p15:clr>
            <a:srgbClr val="FBAE40"/>
          </p15:clr>
        </p15:guide>
        <p15:guide id="12" pos="5952" userDrawn="1">
          <p15:clr>
            <a:srgbClr val="FBAE40"/>
          </p15:clr>
        </p15:guide>
        <p15:guide id="13" pos="29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952" y="3145536"/>
            <a:ext cx="3848102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D0F4AF9-7924-589D-4F41-19E9C60D2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0300" y="3145536"/>
            <a:ext cx="38481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F3B7572-45F2-6963-876B-75A45CC1C1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145536"/>
            <a:ext cx="387858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2240280"/>
            <a:ext cx="3843581" cy="685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63B8B3C-C8A1-B0E1-BD14-46869C292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240280"/>
            <a:ext cx="3881679" cy="685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971990-2CA5-6975-F865-D492653D85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20300" y="2240280"/>
            <a:ext cx="3848100" cy="685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354D4B-1D7B-EA4C-76CE-9D7FE6583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816617-7D04-55C5-D245-88FC6410E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40DD898-F9F3-B6E0-0C35-CBB04DF33B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97BF23-0002-C36E-9CF3-38CFDB6B03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7178040"/>
            <a:ext cx="9236075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3734601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Image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F7FBFF-1B7C-630A-7746-77BE97B8C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7806462"/>
            <a:ext cx="1688036" cy="14977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B5BC079-F71A-96F6-0E0C-F7CCF9BDB9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952" y="3144921"/>
            <a:ext cx="385876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D897D46-D89F-A1B0-2D53-425F490C0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19656" y="3144921"/>
            <a:ext cx="385876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694F0DC-BDCE-6CF4-F946-AD5CCF5E51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4960" y="3144921"/>
            <a:ext cx="385876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D11726D-3A1A-652B-8172-A963658881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1964898"/>
            <a:ext cx="3858768" cy="7310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813C499-EF0E-FEAC-A5CA-8331C9C083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0829" y="1964898"/>
            <a:ext cx="3858768" cy="7310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4B097D1-203E-D0E7-1B04-6752B64F01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9656" y="1965960"/>
            <a:ext cx="3858768" cy="7310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A593F0-E22A-F366-FFD2-389AA34F7CE2}"/>
              </a:ext>
            </a:extLst>
          </p:cNvPr>
          <p:cNvCxnSpPr>
            <a:cxnSpLocks/>
          </p:cNvCxnSpPr>
          <p:nvPr userDrawn="1"/>
        </p:nvCxnSpPr>
        <p:spPr>
          <a:xfrm>
            <a:off x="758952" y="2910857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DF561F-A270-1FDD-1EDB-8F39955BAC71}"/>
              </a:ext>
            </a:extLst>
          </p:cNvPr>
          <p:cNvCxnSpPr>
            <a:cxnSpLocks/>
          </p:cNvCxnSpPr>
          <p:nvPr userDrawn="1"/>
        </p:nvCxnSpPr>
        <p:spPr>
          <a:xfrm>
            <a:off x="5391912" y="2910857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DBC018-D8A8-3A6B-462A-720125C6CF22}"/>
              </a:ext>
            </a:extLst>
          </p:cNvPr>
          <p:cNvCxnSpPr>
            <a:cxnSpLocks/>
          </p:cNvCxnSpPr>
          <p:nvPr userDrawn="1"/>
        </p:nvCxnSpPr>
        <p:spPr>
          <a:xfrm>
            <a:off x="10021824" y="2910857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EA58AF-9288-DB35-E470-2B50D9E34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36880" y="7772400"/>
            <a:ext cx="731520" cy="1497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9B7FB1-5C94-E3DC-B8A3-559E3EAED3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983174"/>
            <a:ext cx="14630400" cy="124642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C5D54BC-F8D8-FF9D-98B1-927DEE6CF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1A262EB-9D8F-FDEC-063D-C45043E0DD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085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D18B2C6-5976-1DA5-1B07-83D381574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36880" y="7772400"/>
            <a:ext cx="731520" cy="1497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BA0DBC-4714-0C2F-6193-469D98BFB5EB}"/>
              </a:ext>
            </a:extLst>
          </p:cNvPr>
          <p:cNvSpPr/>
          <p:nvPr userDrawn="1"/>
        </p:nvSpPr>
        <p:spPr>
          <a:xfrm>
            <a:off x="9578958" y="85060"/>
            <a:ext cx="5051442" cy="8177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14A96C-2009-05AE-0B62-2D83AF0FF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2356850"/>
            <a:ext cx="3858768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A94A7F2-989D-9237-BC80-040DA34ED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960" y="2356850"/>
            <a:ext cx="3858768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F5E6FF1-DBD4-B966-4E28-A0160422BB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21824" y="2356850"/>
            <a:ext cx="3858768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53404D-01A7-F4B5-3C58-1E5F4F66B1A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58952" y="3448467"/>
            <a:ext cx="3858768" cy="4095330"/>
          </a:xfrm>
        </p:spPr>
        <p:txBody>
          <a:bodyPr/>
          <a:lstStyle>
            <a:lvl3pPr marL="182880" indent="-182880">
              <a:defRPr sz="1600"/>
            </a:lvl3pPr>
            <a:lvl4pPr marL="411480" indent="-182880">
              <a:defRPr sz="1600"/>
            </a:lvl4pPr>
            <a:lvl5pPr marL="594360" indent="-164592">
              <a:defRPr sz="1400"/>
            </a:lvl5pPr>
          </a:lstStyle>
          <a:p>
            <a:pPr lvl="2"/>
            <a:r>
              <a:rPr lang="en-US" dirty="0"/>
              <a:t>First level</a:t>
            </a:r>
          </a:p>
          <a:p>
            <a:pPr lvl="3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3358336-6DEF-FCE5-C111-CAE86BD388C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394960" y="3448467"/>
            <a:ext cx="3858768" cy="4095330"/>
          </a:xfrm>
        </p:spPr>
        <p:txBody>
          <a:bodyPr/>
          <a:lstStyle>
            <a:lvl3pPr marL="182880" indent="-182880">
              <a:defRPr sz="1600"/>
            </a:lvl3pPr>
            <a:lvl4pPr marL="411480" indent="-182880">
              <a:defRPr sz="1600"/>
            </a:lvl4pPr>
            <a:lvl5pPr marL="594360" indent="-164592">
              <a:defRPr sz="1400"/>
            </a:lvl5pPr>
          </a:lstStyle>
          <a:p>
            <a:pPr lvl="2"/>
            <a:r>
              <a:rPr lang="en-US" dirty="0"/>
              <a:t>First level</a:t>
            </a:r>
          </a:p>
          <a:p>
            <a:pPr lvl="3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B4DBED2-B190-6240-DB73-82F85FAD545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0021824" y="3448467"/>
            <a:ext cx="3858768" cy="4095330"/>
          </a:xfrm>
        </p:spPr>
        <p:txBody>
          <a:bodyPr/>
          <a:lstStyle>
            <a:lvl3pPr marL="182880" indent="-182880">
              <a:defRPr sz="1600"/>
            </a:lvl3pPr>
            <a:lvl4pPr marL="411480" indent="-182880">
              <a:defRPr sz="1600"/>
            </a:lvl4pPr>
            <a:lvl5pPr marL="594360" indent="-164592">
              <a:defRPr sz="1400"/>
            </a:lvl5pPr>
          </a:lstStyle>
          <a:p>
            <a:pPr lvl="2"/>
            <a:r>
              <a:rPr lang="en-US" dirty="0"/>
              <a:t>First level</a:t>
            </a:r>
          </a:p>
          <a:p>
            <a:pPr lvl="3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D9C6C6-243C-1E07-5C2A-0BE0A09C2855}"/>
              </a:ext>
            </a:extLst>
          </p:cNvPr>
          <p:cNvCxnSpPr>
            <a:cxnSpLocks/>
          </p:cNvCxnSpPr>
          <p:nvPr userDrawn="1"/>
        </p:nvCxnSpPr>
        <p:spPr>
          <a:xfrm>
            <a:off x="758952" y="3200400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601BF0-63CC-141D-0DCC-84057D0C96C3}"/>
              </a:ext>
            </a:extLst>
          </p:cNvPr>
          <p:cNvCxnSpPr>
            <a:cxnSpLocks/>
          </p:cNvCxnSpPr>
          <p:nvPr userDrawn="1"/>
        </p:nvCxnSpPr>
        <p:spPr>
          <a:xfrm>
            <a:off x="5391912" y="3200400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BBD9D3-65FC-8CDA-AA86-394F047F50F8}"/>
              </a:ext>
            </a:extLst>
          </p:cNvPr>
          <p:cNvCxnSpPr>
            <a:cxnSpLocks/>
          </p:cNvCxnSpPr>
          <p:nvPr userDrawn="1"/>
        </p:nvCxnSpPr>
        <p:spPr>
          <a:xfrm>
            <a:off x="10021824" y="3200400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30A74D9-57AC-C54D-CB4F-20D50FF0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EC2C23-E194-28E7-15D0-268192196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3023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Highligh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2EDA550-64AA-D6C4-6BE4-9CC110E5A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36880" y="7772400"/>
            <a:ext cx="731520" cy="1497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70E1CF-D480-C8CF-0991-29B873647FAA}"/>
              </a:ext>
            </a:extLst>
          </p:cNvPr>
          <p:cNvSpPr/>
          <p:nvPr userDrawn="1"/>
        </p:nvSpPr>
        <p:spPr>
          <a:xfrm>
            <a:off x="9578961" y="85060"/>
            <a:ext cx="5051442" cy="8152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CBF381-B923-B534-18B2-8F4D3972D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8958" y="85059"/>
            <a:ext cx="5051442" cy="8152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4AE2908-A9D4-1C15-8D0F-3FB1D19DE7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2356850"/>
            <a:ext cx="3858768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00749E-1F8C-F3E1-07AD-FABB298895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960" y="2356850"/>
            <a:ext cx="3858768" cy="6348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9746523-4BC8-025B-9F32-4DEFFBD7CE6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58952" y="3448467"/>
            <a:ext cx="3858768" cy="4095330"/>
          </a:xfrm>
        </p:spPr>
        <p:txBody>
          <a:bodyPr/>
          <a:lstStyle>
            <a:lvl3pPr marL="182880" indent="-182880">
              <a:defRPr sz="1600"/>
            </a:lvl3pPr>
            <a:lvl4pPr marL="411480" indent="-182880">
              <a:defRPr sz="1600"/>
            </a:lvl4pPr>
            <a:lvl5pPr marL="594360" indent="-164592">
              <a:defRPr sz="1400"/>
            </a:lvl5pPr>
          </a:lstStyle>
          <a:p>
            <a:pPr lvl="2"/>
            <a:r>
              <a:rPr lang="en-US" dirty="0"/>
              <a:t>First level</a:t>
            </a:r>
          </a:p>
          <a:p>
            <a:pPr lvl="3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EA2BDA-A79B-04EA-4513-BC62E5BFDCB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394960" y="3448467"/>
            <a:ext cx="3858768" cy="4095330"/>
          </a:xfrm>
        </p:spPr>
        <p:txBody>
          <a:bodyPr/>
          <a:lstStyle>
            <a:lvl3pPr marL="182880" indent="-182880">
              <a:defRPr sz="1600"/>
            </a:lvl3pPr>
            <a:lvl4pPr marL="411480" indent="-182880">
              <a:defRPr sz="1600"/>
            </a:lvl4pPr>
            <a:lvl5pPr marL="594360" indent="-164592">
              <a:defRPr sz="1400"/>
            </a:lvl5pPr>
          </a:lstStyle>
          <a:p>
            <a:pPr lvl="2"/>
            <a:r>
              <a:rPr lang="en-US" dirty="0"/>
              <a:t>First level</a:t>
            </a:r>
          </a:p>
          <a:p>
            <a:pPr lvl="3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30428-9529-46CF-3BC8-AFDE91E9A4DF}"/>
              </a:ext>
            </a:extLst>
          </p:cNvPr>
          <p:cNvCxnSpPr>
            <a:cxnSpLocks/>
          </p:cNvCxnSpPr>
          <p:nvPr userDrawn="1"/>
        </p:nvCxnSpPr>
        <p:spPr>
          <a:xfrm>
            <a:off x="758952" y="3200400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040C93-1D40-92EC-6E99-CF8DA3F45498}"/>
              </a:ext>
            </a:extLst>
          </p:cNvPr>
          <p:cNvCxnSpPr>
            <a:cxnSpLocks/>
          </p:cNvCxnSpPr>
          <p:nvPr userDrawn="1"/>
        </p:nvCxnSpPr>
        <p:spPr>
          <a:xfrm>
            <a:off x="5391912" y="3200400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45D2A12-54A5-4A90-605D-09FE7173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87FA5C5-9CF3-114E-252C-684A85FEE2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554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39508ED-94FC-172A-E3A4-13E4FD1B268F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276148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6C44FF-1D3E-FD3A-A8AA-6BF362D9D1EA}"/>
              </a:ext>
            </a:extLst>
          </p:cNvPr>
          <p:cNvCxnSpPr>
            <a:cxnSpLocks/>
          </p:cNvCxnSpPr>
          <p:nvPr userDrawn="1"/>
        </p:nvCxnSpPr>
        <p:spPr>
          <a:xfrm>
            <a:off x="4214553" y="3210115"/>
            <a:ext cx="276148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9E39BC-0598-4426-38CD-3A3F01094184}"/>
              </a:ext>
            </a:extLst>
          </p:cNvPr>
          <p:cNvCxnSpPr>
            <a:cxnSpLocks/>
          </p:cNvCxnSpPr>
          <p:nvPr userDrawn="1"/>
        </p:nvCxnSpPr>
        <p:spPr>
          <a:xfrm>
            <a:off x="7667106" y="3210115"/>
            <a:ext cx="276148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DC2E7B-2AB8-392B-B9AE-6E018B596B54}"/>
              </a:ext>
            </a:extLst>
          </p:cNvPr>
          <p:cNvCxnSpPr>
            <a:cxnSpLocks/>
          </p:cNvCxnSpPr>
          <p:nvPr userDrawn="1"/>
        </p:nvCxnSpPr>
        <p:spPr>
          <a:xfrm>
            <a:off x="11119659" y="3210115"/>
            <a:ext cx="276148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BED8517-3B1A-D558-515B-0E2BDF521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7A81427-B835-1858-70BD-0CB80A1484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23856"/>
            <a:ext cx="276148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BD42F42-F127-A95F-2A64-1E6EB695AB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4368" y="2223856"/>
            <a:ext cx="276148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2432A13-23CA-3591-AB5F-E81CB2F6A1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6736" y="2223856"/>
            <a:ext cx="276148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B9772AE-DFCE-480D-E343-1D43363CF2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19104" y="2223856"/>
            <a:ext cx="276148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B8874C1-8B8A-9B73-E44D-4A93FFA86E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8144"/>
            <a:ext cx="276148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9DA183-121D-1C20-065E-95BA5AF781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6736" y="3438144"/>
            <a:ext cx="276148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CD3A257-1558-16F3-4925-F91E13D025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4368" y="3438144"/>
            <a:ext cx="276148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40E50F2-2A61-98D9-F0CB-28099E7D17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19104" y="3438144"/>
            <a:ext cx="276148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9B87F5-577C-18F5-7603-82D62B9D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D835C53-A130-01D0-ECCD-A30092C84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3D05B82-95EA-5C7D-BAE1-064F83AE79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7178040"/>
            <a:ext cx="9236075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383178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232" userDrawn="1">
          <p15:clr>
            <a:srgbClr val="FBAE40"/>
          </p15:clr>
        </p15:guide>
        <p15:guide id="8" pos="2640" userDrawn="1">
          <p15:clr>
            <a:srgbClr val="FBAE40"/>
          </p15:clr>
        </p15:guide>
        <p15:guide id="10" pos="6576" userDrawn="1">
          <p15:clr>
            <a:srgbClr val="FBAE40"/>
          </p15:clr>
        </p15:guide>
        <p15:guide id="11" pos="698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lumn_noRu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BED8517-3B1A-D558-515B-0E2BDF521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7A81427-B835-1858-70BD-0CB80A1484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23856"/>
            <a:ext cx="276148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BD42F42-F127-A95F-2A64-1E6EB695AB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4368" y="2223856"/>
            <a:ext cx="276148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2432A13-23CA-3591-AB5F-E81CB2F6A1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6736" y="2223856"/>
            <a:ext cx="276148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B9772AE-DFCE-480D-E343-1D43363CF2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19104" y="2223856"/>
            <a:ext cx="276148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B8874C1-8B8A-9B73-E44D-4A93FFA86E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8144"/>
            <a:ext cx="276148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9DA183-121D-1C20-065E-95BA5AF781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6736" y="3438144"/>
            <a:ext cx="276148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CD3A257-1558-16F3-4925-F91E13D025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4368" y="3438144"/>
            <a:ext cx="276148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40E50F2-2A61-98D9-F0CB-28099E7D17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19104" y="3438144"/>
            <a:ext cx="2761488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9B87F5-577C-18F5-7603-82D62B9D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D835C53-A130-01D0-ECCD-A30092C84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351EC33-6835-E462-CFAF-52A62D19BB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7178040"/>
            <a:ext cx="9236075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234036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232">
          <p15:clr>
            <a:srgbClr val="FBAE40"/>
          </p15:clr>
        </p15:guide>
        <p15:guide id="8" pos="2640">
          <p15:clr>
            <a:srgbClr val="FBAE40"/>
          </p15:clr>
        </p15:guide>
        <p15:guide id="10" pos="6576">
          <p15:clr>
            <a:srgbClr val="FBAE40"/>
          </p15:clr>
        </p15:guide>
        <p15:guide id="11" pos="698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0003987-8B45-8D52-8F34-E2AABFFDB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36880" y="7772400"/>
            <a:ext cx="731520" cy="1497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C6FB16-523F-C5BA-ED8B-5868388EE3B8}"/>
              </a:ext>
            </a:extLst>
          </p:cNvPr>
          <p:cNvSpPr/>
          <p:nvPr userDrawn="1"/>
        </p:nvSpPr>
        <p:spPr>
          <a:xfrm>
            <a:off x="10789920" y="84330"/>
            <a:ext cx="3840480" cy="8119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1387E93-541C-8C30-1EFE-2B1D995F7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952" y="3439484"/>
            <a:ext cx="2705100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70E8D51-9EA0-B850-7E91-4C0EE56D30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3439484"/>
            <a:ext cx="2707428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066A22-3EFA-6103-F6E6-74189A23C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9100" y="3439484"/>
            <a:ext cx="2705100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2296645"/>
            <a:ext cx="2705100" cy="684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3432" y="3439484"/>
            <a:ext cx="2704968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DF229B3A-B4DF-81F5-6DA0-F6EBC58582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9100" y="2296645"/>
            <a:ext cx="2705100" cy="684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102BF5B-899B-831B-62B2-73E8762B11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296645"/>
            <a:ext cx="2705100" cy="684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71D0CEC-F282-FA8E-1FE0-390B0F005E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63300" y="2296645"/>
            <a:ext cx="2705100" cy="684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EE18A7-06CA-ACC4-01C0-34E8DDB9E215}"/>
              </a:ext>
            </a:extLst>
          </p:cNvPr>
          <p:cNvCxnSpPr>
            <a:cxnSpLocks/>
          </p:cNvCxnSpPr>
          <p:nvPr userDrawn="1"/>
        </p:nvCxnSpPr>
        <p:spPr>
          <a:xfrm>
            <a:off x="758952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2B10B-B978-0FBB-E87F-77220C9450FB}"/>
              </a:ext>
            </a:extLst>
          </p:cNvPr>
          <p:cNvCxnSpPr>
            <a:cxnSpLocks/>
          </p:cNvCxnSpPr>
          <p:nvPr userDrawn="1"/>
        </p:nvCxnSpPr>
        <p:spPr>
          <a:xfrm>
            <a:off x="4186844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E0FFCF-FDC6-D6D0-8D44-6B6BC217FF24}"/>
              </a:ext>
            </a:extLst>
          </p:cNvPr>
          <p:cNvCxnSpPr>
            <a:cxnSpLocks/>
          </p:cNvCxnSpPr>
          <p:nvPr userDrawn="1"/>
        </p:nvCxnSpPr>
        <p:spPr>
          <a:xfrm>
            <a:off x="767819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E254A9-BCBA-E9C1-BD68-C888A34A9BC5}"/>
              </a:ext>
            </a:extLst>
          </p:cNvPr>
          <p:cNvCxnSpPr>
            <a:cxnSpLocks/>
          </p:cNvCxnSpPr>
          <p:nvPr userDrawn="1"/>
        </p:nvCxnSpPr>
        <p:spPr>
          <a:xfrm>
            <a:off x="11119659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E423D88-47C9-38EE-F047-140F24BB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454804F-2CA5-F1D0-4151-211B93CD7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8817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D437BBD-F8B0-B669-7391-5C46A5CC38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3439486"/>
            <a:ext cx="1524000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11A0D88-2E4F-03C0-FD96-5F8A615EDC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1" y="2227120"/>
            <a:ext cx="15240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FBE70B0-3DD7-8D7B-51B9-00C7BA3E1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67189" y="3439486"/>
            <a:ext cx="1542913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7362460-6A1F-95FF-7774-85DDF091FF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67186" y="2227120"/>
            <a:ext cx="1542916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C4D694B-BCA7-EC29-3D73-D82719B7E0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10205" y="3439486"/>
            <a:ext cx="1524000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D370DF5-2996-5F66-ED51-3F6A332C47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10200" y="2227120"/>
            <a:ext cx="15240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BF0A407B-E5CE-5CCB-5EC9-9F06BB95D7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3439486"/>
            <a:ext cx="1524000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B360FF2-18B3-8D8A-267A-033040CE86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96195" y="2227120"/>
            <a:ext cx="1523999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FC21DD0D-2D89-432B-B625-7CA654A44C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0529" y="3439486"/>
            <a:ext cx="1524001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28423468-8542-1D10-CF4B-DDB89D84AB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0526" y="2227120"/>
            <a:ext cx="1533774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FAC1F675-CD37-8CC4-D3F2-719800EAAB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306304" y="3439486"/>
            <a:ext cx="1562100" cy="4028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713B6020-2610-41DF-21E7-2619A4F785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306300" y="2227120"/>
            <a:ext cx="1562099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35BD16-63FB-556B-51F3-5DAA84369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AB76A2-325B-F1D7-DD98-C2734098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9705363-09BD-4A6E-1664-D54F875321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84754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1440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408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BF70972D-B5D8-A455-FCB7-FD409F5DF3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03"/>
          <a:stretch/>
        </p:blipFill>
        <p:spPr>
          <a:xfrm>
            <a:off x="6848856" y="0"/>
            <a:ext cx="7781544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03034A-AE70-7B02-C5CD-2B5DCAA8C5E3}"/>
              </a:ext>
            </a:extLst>
          </p:cNvPr>
          <p:cNvSpPr/>
          <p:nvPr userDrawn="1"/>
        </p:nvSpPr>
        <p:spPr>
          <a:xfrm>
            <a:off x="-1" y="0"/>
            <a:ext cx="6849978" cy="8229600"/>
          </a:xfrm>
          <a:prstGeom prst="rect">
            <a:avLst/>
          </a:prstGeom>
          <a:solidFill>
            <a:srgbClr val="0F3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75F3AF-81EA-4E78-1B86-55300B28EA3B}"/>
                  </a:ext>
                </a:extLst>
              </p14:cNvPr>
              <p14:cNvContentPartPr/>
              <p14:nvPr userDrawn="1"/>
            </p14:nvContentPartPr>
            <p14:xfrm>
              <a:off x="6908880" y="-385173"/>
              <a:ext cx="18661" cy="18661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F75F3AF-81EA-4E78-1B86-55300B28EA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5830" y="-518466"/>
                <a:ext cx="1866100" cy="28258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1194BF0-3C3C-284B-7CF0-4599E1EB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3840480"/>
            <a:ext cx="4800600" cy="1417320"/>
          </a:xfrm>
        </p:spPr>
        <p:txBody>
          <a:bodyPr lIns="0" rIns="0" anchor="ctr" anchorCtr="0"/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484F5CA3-1987-A0B5-EAAE-3C7EAD4F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0120" y="5236813"/>
            <a:ext cx="4804576" cy="766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2pPr>
            <a:lvl3pPr marL="278108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3pPr>
            <a:lvl4pPr marL="41335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4pPr>
            <a:lvl5pPr marL="558120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 dirty="0"/>
              <a:t>Add Text  |  Add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5A605-4EBC-890B-6F61-CB64259BB0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3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35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26CE31C-8C84-800D-D3C8-BB3EA55BB2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7145333"/>
            <a:ext cx="152400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4714AC0-22D9-85F6-4DE5-57D2037323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565005"/>
            <a:ext cx="152400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FB10DD6-2DFB-EE94-9D2D-62B5649B23F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2000" y="4779063"/>
            <a:ext cx="152400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C2537B16-2856-EF79-EF55-436E77B3AE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2000" y="4089274"/>
            <a:ext cx="152400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D5C6556-78AD-C0EB-7776-5DAD1DE718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2000" y="3508942"/>
            <a:ext cx="152400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0B06643-F712-CBFC-3BA2-A0777E0615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62000" y="1723002"/>
            <a:ext cx="152400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6956C81-7622-247D-EF53-9DC87E578F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67050" y="7145333"/>
            <a:ext cx="154305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FA06DC33-74A4-632E-8C8B-924044802E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67050" y="6565005"/>
            <a:ext cx="154305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5E0744F-1F05-9FCB-56EA-521425C9CF9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067050" y="4779063"/>
            <a:ext cx="154305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81C3A79-33B1-61D2-374E-D8A436A403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67050" y="4089274"/>
            <a:ext cx="154305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A213EEE-8154-98B9-4BF1-E15B71F2A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67050" y="3508942"/>
            <a:ext cx="154305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D1AFAFEC-1492-1795-9C3F-3392F5B02DD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067050" y="1723002"/>
            <a:ext cx="154305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D055F24D-A8D4-932A-8737-A27C6DA515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72100" y="7145333"/>
            <a:ext cx="156210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7B929560-4764-87B4-8557-1F3B50EA53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72100" y="6565005"/>
            <a:ext cx="156210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09A582B-5E23-BC50-5CA7-CBAB74A0B17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72100" y="4779063"/>
            <a:ext cx="156210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0ECB2078-790C-89DA-7E63-A97EBF27F5C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72100" y="4089274"/>
            <a:ext cx="156210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4BAB4EB8-5506-F367-11C2-FE2BFF91E0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72100" y="3508942"/>
            <a:ext cx="156210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C4270AFF-292E-1191-F4F3-46F0E8A10F4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372100" y="1723002"/>
            <a:ext cx="156210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79014D7E-E3AB-2D31-97C0-4B89F9690A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96200" y="7145333"/>
            <a:ext cx="154305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13F7F32B-C82D-FC06-FC3E-786A18A9B5F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96200" y="6565005"/>
            <a:ext cx="154305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311F2BB3-769B-DAE1-0AC5-E4F981923E3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696200" y="4779063"/>
            <a:ext cx="154305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49FAEFE3-6094-C834-1B89-C8E7103B79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96200" y="4089274"/>
            <a:ext cx="1543050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4F1B1D42-A8CD-A16A-F4B6-DCBCD80525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96200" y="3508942"/>
            <a:ext cx="1543050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1F374B34-A6E9-DFE5-4584-65C9F676D3C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696200" y="1723002"/>
            <a:ext cx="1543050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025374F-4EC6-3592-6FD5-562D5FF469F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90607" y="7145333"/>
            <a:ext cx="1572743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23B525AF-B116-BCBF-2FD7-62E21E3282D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90607" y="6565005"/>
            <a:ext cx="1572743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27449033-92E2-978D-68B4-805C7950E234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990607" y="4779063"/>
            <a:ext cx="1572743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B254FF34-6700-B340-42CC-09D8B8DBB97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90607" y="4089274"/>
            <a:ext cx="1572743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F0C65590-FDAD-3BA9-C8C7-0E428773942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90607" y="3508942"/>
            <a:ext cx="1572743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17A00CAF-B591-6FF7-9339-FEE72672C82D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990607" y="1723002"/>
            <a:ext cx="1572743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047B8020-BF1B-EF02-9927-236D516A183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2314707" y="7145333"/>
            <a:ext cx="1553692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C6EB6668-9309-290C-2049-FA559B37AB1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14707" y="6565005"/>
            <a:ext cx="1553692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E1D6938C-027C-1DBC-4FF7-A3976E5EC986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2325349" y="4779063"/>
            <a:ext cx="1543049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1D7DD9E-A5BF-CE4F-DFE3-98CC2D703C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2314707" y="4089274"/>
            <a:ext cx="1553692" cy="3222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BFAD9FCA-FD0C-70F1-ACD9-03CBA00F897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2314707" y="3508942"/>
            <a:ext cx="1553692" cy="496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268C5904-61FE-AFC2-B356-52F27DE96D63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12325349" y="1723002"/>
            <a:ext cx="1543049" cy="1702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DDAEBB-6F86-B911-B083-0B4EE37A0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60BB59-706B-8C7D-5BEB-9A832D8D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0180AB3-608F-E08A-E2E2-0B4598217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1271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1440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384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Column_Image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32A71-C43C-F8E7-53D4-96A88E5CC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" y="4440328"/>
            <a:ext cx="3175799" cy="3021592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F535214-78D9-BAFB-5ADA-A7463FB61D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799" y="1743825"/>
            <a:ext cx="3377404" cy="5723775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CBE6DA7-D7E5-3AC1-446F-6C096B4FE9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2000" y="1743822"/>
            <a:ext cx="3175799" cy="2696506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2D7AD1-C521-ADFA-06CB-9E37590C8E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0" y="1747992"/>
            <a:ext cx="4206240" cy="2726710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9210AC7-9357-DEA2-9A39-8F93E18303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18320" y="4474687"/>
            <a:ext cx="4450080" cy="2987234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8E1E178-ADE1-874B-5438-D5B02C97B3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521442" y="1746570"/>
            <a:ext cx="2346957" cy="2716399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10397BA2-65B4-544C-9454-9024CAF8F75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15200" y="4486419"/>
            <a:ext cx="2103120" cy="2975982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7AF7CD-94C5-F01C-F715-A99F578B9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D61237-2941-4C6C-2F0E-B9993E0A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621DA15-4F29-0E9E-2D89-4E98A8675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722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3384" userDrawn="1">
          <p15:clr>
            <a:srgbClr val="FBAE40"/>
          </p15:clr>
        </p15:guide>
        <p15:guide id="16" pos="2909" userDrawn="1">
          <p15:clr>
            <a:srgbClr val="FBAE40"/>
          </p15:clr>
        </p15:guide>
        <p15:guide id="17" pos="1920" userDrawn="1">
          <p15:clr>
            <a:srgbClr val="FBAE40"/>
          </p15:clr>
        </p15:guide>
        <p15:guide id="18" pos="1440" userDrawn="1">
          <p15:clr>
            <a:srgbClr val="FBAE40"/>
          </p15:clr>
        </p15:guide>
        <p15:guide id="19" pos="5818" userDrawn="1">
          <p15:clr>
            <a:srgbClr val="FBAE40"/>
          </p15:clr>
        </p15:guide>
        <p15:guide id="20" pos="6288" userDrawn="1">
          <p15:clr>
            <a:srgbClr val="FBAE40"/>
          </p15:clr>
        </p15:guide>
        <p15:guide id="21" pos="7272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Asteri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able Placeholder 20">
            <a:extLst>
              <a:ext uri="{FF2B5EF4-FFF2-40B4-BE49-F238E27FC236}">
                <a16:creationId xmlns:a16="http://schemas.microsoft.com/office/drawing/2014/main" id="{1EA0DEC8-AC28-6BAF-B88E-D3C5C7841191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0441306" y="7170420"/>
            <a:ext cx="3427094" cy="37338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Use this  table as a color coded legend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F6CD4E70-03D0-6240-3414-5B259057107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2000" y="1777366"/>
            <a:ext cx="13106400" cy="475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664999-F39B-5657-3F09-D39FB1D97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440FBF-2CA3-EA82-9D02-21298F26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5A4312-F281-3809-6252-0F42859E75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9D23DBD-4021-CBD9-0660-9C9C07B6E8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9236075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1103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1743378"/>
            <a:ext cx="6080760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BA140D-D454-16CF-41C9-9291DFCC7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952" y="2378706"/>
            <a:ext cx="6208776" cy="512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2672" y="1743378"/>
            <a:ext cx="6080760" cy="2481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F63F117-7D39-4C28-B144-BE1EAC140A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2672" y="2378706"/>
            <a:ext cx="6208776" cy="512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3154D6-3312-4A90-4BB7-103AD65BE0DB}"/>
              </a:ext>
            </a:extLst>
          </p:cNvPr>
          <p:cNvCxnSpPr>
            <a:cxnSpLocks/>
          </p:cNvCxnSpPr>
          <p:nvPr userDrawn="1"/>
        </p:nvCxnSpPr>
        <p:spPr>
          <a:xfrm>
            <a:off x="761999" y="2179337"/>
            <a:ext cx="6208776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FF2809-7F7A-A978-C91E-EFA6E2C37A5D}"/>
              </a:ext>
            </a:extLst>
          </p:cNvPr>
          <p:cNvCxnSpPr>
            <a:cxnSpLocks/>
          </p:cNvCxnSpPr>
          <p:nvPr userDrawn="1"/>
        </p:nvCxnSpPr>
        <p:spPr>
          <a:xfrm>
            <a:off x="7662671" y="2179337"/>
            <a:ext cx="6208776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89B8DE4-1935-37FC-6C13-B66455C7F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2326343-4741-D8AA-406A-FD3793B42AA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62000" y="3136392"/>
            <a:ext cx="6210300" cy="3840480"/>
          </a:xfrm>
        </p:spPr>
        <p:txBody>
          <a:bodyPr/>
          <a:lstStyle/>
          <a:p>
            <a:pPr lvl="0"/>
            <a:r>
              <a:rPr lang="en-US" dirty="0"/>
              <a:t>Table or Chart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2CC2CE7-7307-8B8E-9403-C03663376C40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662672" y="3136392"/>
            <a:ext cx="6210300" cy="3840480"/>
          </a:xfrm>
        </p:spPr>
        <p:txBody>
          <a:bodyPr/>
          <a:lstStyle/>
          <a:p>
            <a:pPr lvl="0"/>
            <a:r>
              <a:rPr lang="en-US" dirty="0"/>
              <a:t>Table or Chart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CA8A-6C9E-7F06-8C77-1F07BD14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4691EBE-4F80-F246-4242-333218546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4E84A0F-5A97-255A-9DC1-97030DC9A5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6208776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82111B7-3287-404E-A675-9884BED77A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2672" y="7178040"/>
            <a:ext cx="6208776" cy="365760"/>
          </a:xfrm>
        </p:spPr>
        <p:txBody>
          <a:bodyPr anchor="b" anchorCtr="0"/>
          <a:lstStyle>
            <a:lvl1pPr>
              <a:lnSpc>
                <a:spcPts val="900"/>
              </a:lnSpc>
              <a:spcBef>
                <a:spcPts val="0"/>
              </a:spcBef>
              <a:defRPr lang="en-US" sz="1200" b="0" i="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2993865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_NoRu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2039112"/>
            <a:ext cx="6208776" cy="3108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BA140D-D454-16CF-41C9-9291DFCC7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952" y="2468880"/>
            <a:ext cx="6208776" cy="512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2672" y="2039112"/>
            <a:ext cx="6208776" cy="3108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F63F117-7D39-4C28-B144-BE1EAC140A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2672" y="2468880"/>
            <a:ext cx="6208776" cy="512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89B8DE4-1935-37FC-6C13-B66455C7F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2326343-4741-D8AA-406A-FD3793B42AA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62000" y="3236976"/>
            <a:ext cx="6210300" cy="3840480"/>
          </a:xfrm>
        </p:spPr>
        <p:txBody>
          <a:bodyPr/>
          <a:lstStyle/>
          <a:p>
            <a:pPr lvl="0"/>
            <a:r>
              <a:rPr lang="en-US" dirty="0"/>
              <a:t>Table or Chart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2CC2CE7-7307-8B8E-9403-C03663376C40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662672" y="3236976"/>
            <a:ext cx="6210300" cy="3840480"/>
          </a:xfrm>
        </p:spPr>
        <p:txBody>
          <a:bodyPr/>
          <a:lstStyle/>
          <a:p>
            <a:pPr lvl="0"/>
            <a:r>
              <a:rPr lang="en-US" dirty="0"/>
              <a:t>Table or Chart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CA8A-6C9E-7F06-8C77-1F07BD14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4691EBE-4F80-F246-4242-333218546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EDCC705-37C5-DFC3-FC72-6ED4F048B4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6208776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694387A-CE26-EE16-D009-5801F534C7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2672" y="7178040"/>
            <a:ext cx="6208776" cy="365760"/>
          </a:xfrm>
        </p:spPr>
        <p:txBody>
          <a:bodyPr anchor="b" anchorCtr="0"/>
          <a:lstStyle>
            <a:lvl1pPr>
              <a:lnSpc>
                <a:spcPts val="900"/>
              </a:lnSpc>
              <a:spcBef>
                <a:spcPts val="0"/>
              </a:spcBef>
              <a:defRPr lang="en-US" sz="1200" b="0" i="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440213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_NoSub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26D7ABBB-C226-F6FC-9330-D97A7C1BC78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62672" y="3236181"/>
            <a:ext cx="6208776" cy="3755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EFF5F4E-AD3C-21A2-0B64-8F202A571F87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762000" y="3236181"/>
            <a:ext cx="6208776" cy="3755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034676"/>
            <a:ext cx="6208776" cy="30665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2671" y="2034677"/>
            <a:ext cx="6144768" cy="3108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564E82-8F27-2AB8-847B-2DA25C398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36880" y="7772400"/>
            <a:ext cx="731520" cy="1497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F539966-C486-8B06-413C-674EBAB14D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952" y="2468880"/>
            <a:ext cx="6208776" cy="512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17DA051-21E2-9BBB-FD8A-E5A5B7CE82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2672" y="2468880"/>
            <a:ext cx="6208776" cy="512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64F0D-0F0D-A2A8-3552-B660CACA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313A55-4E95-08E8-4850-CDDD41F063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25880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21BA62B-F4B6-0A32-7FDC-5239929E2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6208776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573EACC-62FF-1D2F-A6D0-E68B84DB91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2672" y="7178040"/>
            <a:ext cx="6208776" cy="365760"/>
          </a:xfrm>
        </p:spPr>
        <p:txBody>
          <a:bodyPr anchor="b" anchorCtr="0"/>
          <a:lstStyle>
            <a:lvl1pPr>
              <a:lnSpc>
                <a:spcPts val="900"/>
              </a:lnSpc>
              <a:spcBef>
                <a:spcPts val="0"/>
              </a:spcBef>
              <a:defRPr lang="en-US" sz="1200" b="0" i="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2970431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873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sChart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799B88-F5D4-E6D0-B8F6-0AFC58356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36880" y="7772400"/>
            <a:ext cx="731520" cy="1497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20EFF0-7106-F06E-0DB5-83E82E4D45BB}"/>
              </a:ext>
            </a:extLst>
          </p:cNvPr>
          <p:cNvSpPr/>
          <p:nvPr userDrawn="1"/>
        </p:nvSpPr>
        <p:spPr>
          <a:xfrm>
            <a:off x="9578961" y="118113"/>
            <a:ext cx="5051442" cy="8119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2D8713F-5F8C-233D-CAB3-7165C9986F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2000" y="1590676"/>
            <a:ext cx="8496300" cy="2560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367A67F9-04C9-DF95-AF48-C1F6472F600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2000" y="4572000"/>
            <a:ext cx="8496300" cy="2560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F39D37A-C453-25A2-0461-1F547EE1BAD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300336" y="2263140"/>
            <a:ext cx="3768090" cy="5204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F3447A1-78F0-0E29-33EF-992CA01EF9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7000" y="1472978"/>
            <a:ext cx="3794760" cy="2672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C73711-497C-BA02-B732-02ACD2DF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8217AAD-732F-C6F1-CE2B-F4F07E1FED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9236075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125011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_ChartTable_3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8952" y="3439485"/>
            <a:ext cx="8496300" cy="29781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2713545"/>
            <a:ext cx="8495802" cy="2672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3203830-52E5-B868-3A29-5288794C68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2680" y="2713545"/>
            <a:ext cx="3855720" cy="2672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849056A-77F0-1F50-774D-2573D767874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0010776" y="3440433"/>
            <a:ext cx="3857624" cy="40271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12B7E7-FD01-3B9E-9E93-4B0172FC8D2A}"/>
              </a:ext>
            </a:extLst>
          </p:cNvPr>
          <p:cNvCxnSpPr>
            <a:cxnSpLocks/>
          </p:cNvCxnSpPr>
          <p:nvPr userDrawn="1"/>
        </p:nvCxnSpPr>
        <p:spPr>
          <a:xfrm>
            <a:off x="758952" y="3210115"/>
            <a:ext cx="85295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22B9BE-3BAC-EF91-957D-5BD182678102}"/>
              </a:ext>
            </a:extLst>
          </p:cNvPr>
          <p:cNvCxnSpPr>
            <a:cxnSpLocks/>
          </p:cNvCxnSpPr>
          <p:nvPr userDrawn="1"/>
        </p:nvCxnSpPr>
        <p:spPr>
          <a:xfrm>
            <a:off x="10010776" y="3210115"/>
            <a:ext cx="382298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F9CBD-BB0D-D477-0B5A-FD65BF245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1BDF49-8767-A2CA-D934-D48151C7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132E7B-3EF6-DB9A-FFE7-D5F8BB9105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87975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Chart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B50838-767D-E14A-7383-7218219FCE7A}"/>
              </a:ext>
            </a:extLst>
          </p:cNvPr>
          <p:cNvSpPr/>
          <p:nvPr userDrawn="1"/>
        </p:nvSpPr>
        <p:spPr>
          <a:xfrm>
            <a:off x="10789920" y="88900"/>
            <a:ext cx="3840480" cy="814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2713545"/>
            <a:ext cx="2712722" cy="2672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85A1D93-5A17-E590-A64C-C7FC526A14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1960" y="2713545"/>
            <a:ext cx="6149340" cy="2672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1166" y="3439484"/>
            <a:ext cx="2707234" cy="40281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88C430E-BFA3-AD88-0F42-D9221900EE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1166" y="2713545"/>
            <a:ext cx="2707234" cy="2672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50E114-DAF7-8CB7-7675-63ECDAD9461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58952" y="3431308"/>
            <a:ext cx="2705176" cy="41027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9F29D83-BACD-C298-36BB-DC88AF5D6EE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29100" y="3440432"/>
            <a:ext cx="6172200" cy="40271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 bigger table or chart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9CB9D37-0536-CD3F-DBE6-6383B16D97E1}"/>
              </a:ext>
            </a:extLst>
          </p:cNvPr>
          <p:cNvCxnSpPr>
            <a:cxnSpLocks/>
          </p:cNvCxnSpPr>
          <p:nvPr userDrawn="1"/>
        </p:nvCxnSpPr>
        <p:spPr>
          <a:xfrm>
            <a:off x="4229100" y="3210115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3906A-E4DC-5462-4953-9E42C009A88D}"/>
              </a:ext>
            </a:extLst>
          </p:cNvPr>
          <p:cNvCxnSpPr>
            <a:cxnSpLocks/>
          </p:cNvCxnSpPr>
          <p:nvPr userDrawn="1"/>
        </p:nvCxnSpPr>
        <p:spPr>
          <a:xfrm>
            <a:off x="11161166" y="3210115"/>
            <a:ext cx="267259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AD0B47-8EA8-57F7-EA02-1B601D43498D}"/>
              </a:ext>
            </a:extLst>
          </p:cNvPr>
          <p:cNvCxnSpPr>
            <a:cxnSpLocks/>
          </p:cNvCxnSpPr>
          <p:nvPr userDrawn="1"/>
        </p:nvCxnSpPr>
        <p:spPr>
          <a:xfrm>
            <a:off x="758952" y="3210115"/>
            <a:ext cx="267259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7EC8835-497B-24B5-B36F-736D0C202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36880" y="7772400"/>
            <a:ext cx="731520" cy="1497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DBDEF8-4F12-2AF2-1FE8-95236CDA8161}"/>
              </a:ext>
            </a:extLst>
          </p:cNvPr>
          <p:cNvSpPr/>
          <p:nvPr userDrawn="1"/>
        </p:nvSpPr>
        <p:spPr>
          <a:xfrm>
            <a:off x="10789920" y="146304"/>
            <a:ext cx="3840480" cy="814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6E6A7B-08BD-57CE-E0E9-B161D762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BE93737-2CE6-FC4E-9A12-B5C8CED5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584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2189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2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ables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1725773"/>
            <a:ext cx="6172198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Paragraph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674F4-1E45-A0EF-6F02-9BC7FFB836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58952" y="2739845"/>
            <a:ext cx="6172200" cy="4727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55A16B-2297-6558-63CE-8699F1C617E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696200" y="1725777"/>
            <a:ext cx="6172200" cy="2365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D10EDD1-66BE-927E-47E1-D553C9F3809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96200" y="4784812"/>
            <a:ext cx="6172200" cy="2682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8C4C5E-531A-2E0A-F71A-71B0F341A384}"/>
              </a:ext>
            </a:extLst>
          </p:cNvPr>
          <p:cNvCxnSpPr>
            <a:cxnSpLocks/>
          </p:cNvCxnSpPr>
          <p:nvPr userDrawn="1"/>
        </p:nvCxnSpPr>
        <p:spPr>
          <a:xfrm>
            <a:off x="758952" y="2599042"/>
            <a:ext cx="62054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27ADE2-129A-11D9-DEBE-0697F716A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C561EA-CCEE-9ACE-0961-741DEB91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98A489-D8AD-D8E9-46BF-0D5522A1E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4344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0BADCEA-969A-6FB6-9610-5D56F7A04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20" y="3632836"/>
            <a:ext cx="4804576" cy="15024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142862" indent="0">
              <a:buNone/>
              <a:defRPr sz="5280">
                <a:solidFill>
                  <a:schemeClr val="bg1"/>
                </a:solidFill>
                <a:latin typeface="+mj-lt"/>
              </a:defRPr>
            </a:lvl2pPr>
            <a:lvl3pPr marL="278108" indent="0">
              <a:buNone/>
              <a:defRPr sz="5280">
                <a:solidFill>
                  <a:schemeClr val="bg1"/>
                </a:solidFill>
                <a:latin typeface="+mj-lt"/>
              </a:defRPr>
            </a:lvl3pPr>
            <a:lvl4pPr marL="413352" indent="0">
              <a:buNone/>
              <a:defRPr sz="5280">
                <a:solidFill>
                  <a:schemeClr val="bg1"/>
                </a:solidFill>
                <a:latin typeface="+mj-lt"/>
              </a:defRPr>
            </a:lvl4pPr>
            <a:lvl5pPr marL="558120" indent="0">
              <a:buNone/>
              <a:defRPr sz="528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Add your title</a:t>
            </a:r>
            <a:br>
              <a:rPr lang="en-US" dirty="0"/>
            </a:br>
            <a:r>
              <a:rPr lang="en-US" dirty="0"/>
              <a:t>in this box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5494F18-3185-1BB8-E177-987CFB446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0120" y="5236813"/>
            <a:ext cx="4804576" cy="766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2pPr>
            <a:lvl3pPr marL="278108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3pPr>
            <a:lvl4pPr marL="41335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4pPr>
            <a:lvl5pPr marL="558120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 dirty="0"/>
              <a:t>Add Text  |  Add Date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CC5D5F-B76D-22A9-E549-47BF085A6BD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49978" y="0"/>
            <a:ext cx="7780421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0579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_TableCharts_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281D1F9F-BB4F-B8C0-B6C4-8CB639FFE961}"/>
              </a:ext>
            </a:extLst>
          </p:cNvPr>
          <p:cNvSpPr/>
          <p:nvPr userDrawn="1"/>
        </p:nvSpPr>
        <p:spPr>
          <a:xfrm>
            <a:off x="758952" y="5091930"/>
            <a:ext cx="6172200" cy="1333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>
              <a:ln>
                <a:noFill/>
              </a:ln>
            </a:endParaRP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952" y="1725773"/>
            <a:ext cx="6172200" cy="75689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51" name="Picture Placeholder 48">
            <a:extLst>
              <a:ext uri="{FF2B5EF4-FFF2-40B4-BE49-F238E27FC236}">
                <a16:creationId xmlns:a16="http://schemas.microsoft.com/office/drawing/2014/main" id="{91840FB2-2E95-0467-034C-F0136FF7EE7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8952" y="2646791"/>
            <a:ext cx="2705100" cy="14680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2" name="Picture Placeholder 48">
            <a:extLst>
              <a:ext uri="{FF2B5EF4-FFF2-40B4-BE49-F238E27FC236}">
                <a16:creationId xmlns:a16="http://schemas.microsoft.com/office/drawing/2014/main" id="{F97F6492-4D66-B8AF-887B-87A3682554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9100" y="2646791"/>
            <a:ext cx="2712720" cy="14680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0AF7C03-EB15-2051-425E-5145E672A7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952" y="4627246"/>
            <a:ext cx="2705100" cy="3581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/>
            </a:lvl1pPr>
            <a:lvl2pPr>
              <a:defRPr sz="1080"/>
            </a:lvl2pPr>
            <a:lvl3pPr>
              <a:defRPr sz="108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en-US"/>
              <a:t>Add small copy here</a:t>
            </a:r>
          </a:p>
        </p:txBody>
      </p:sp>
      <p:sp>
        <p:nvSpPr>
          <p:cNvPr id="56" name="Text Placeholder 53">
            <a:extLst>
              <a:ext uri="{FF2B5EF4-FFF2-40B4-BE49-F238E27FC236}">
                <a16:creationId xmlns:a16="http://schemas.microsoft.com/office/drawing/2014/main" id="{6E612A1B-F728-3AED-1F00-6A8A41C067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100" y="4627246"/>
            <a:ext cx="2712720" cy="3581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80"/>
            </a:lvl1pPr>
            <a:lvl2pPr>
              <a:defRPr sz="1080"/>
            </a:lvl2pPr>
            <a:lvl3pPr>
              <a:defRPr sz="108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en-US"/>
              <a:t>Add small copy here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2F34B21-F457-2F10-C02D-A093B19235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3183" y="5256052"/>
            <a:ext cx="5740316" cy="26905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439DB606-BA4D-97D2-68A3-B7ADD63C0FF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2506" y="5650703"/>
            <a:ext cx="5741670" cy="6635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-142865">
              <a:spcBef>
                <a:spcPts val="0"/>
              </a:spcBef>
              <a:buFont typeface="+mj-lt"/>
              <a:buAutoNum type="arabicPeriod"/>
              <a:tabLst/>
              <a:defRPr sz="900"/>
            </a:lvl1pPr>
            <a:lvl2pPr marL="417161" indent="-274298">
              <a:buFont typeface="+mj-lt"/>
              <a:buAutoNum type="arabicPeriod"/>
              <a:defRPr/>
            </a:lvl2pPr>
            <a:lvl3pPr marL="552406" indent="-274298">
              <a:buFont typeface="+mj-lt"/>
              <a:buAutoNum type="arabicPeriod"/>
              <a:defRPr/>
            </a:lvl3pPr>
            <a:lvl4pPr marL="687649" indent="-274298">
              <a:buFont typeface="+mj-lt"/>
              <a:buAutoNum type="arabicPeriod"/>
              <a:defRPr/>
            </a:lvl4pPr>
            <a:lvl5pPr marL="832417" indent="-274298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Add copy here</a:t>
            </a:r>
          </a:p>
          <a:p>
            <a:pPr lvl="0"/>
            <a:r>
              <a:rPr lang="en-US"/>
              <a:t>Add copy here</a:t>
            </a:r>
          </a:p>
          <a:p>
            <a:pPr marL="0" marR="0" lvl="0" indent="-142865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Add copy here</a:t>
            </a:r>
          </a:p>
          <a:p>
            <a:pPr marL="0" marR="0" lvl="0" indent="-142865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Add copy here</a:t>
            </a:r>
          </a:p>
          <a:p>
            <a:pPr lvl="0"/>
            <a:endParaRPr lang="en-US"/>
          </a:p>
        </p:txBody>
      </p:sp>
      <p:sp>
        <p:nvSpPr>
          <p:cNvPr id="65" name="Table Placeholder 64">
            <a:extLst>
              <a:ext uri="{FF2B5EF4-FFF2-40B4-BE49-F238E27FC236}">
                <a16:creationId xmlns:a16="http://schemas.microsoft.com/office/drawing/2014/main" id="{E50009A2-3C48-A64D-0EBE-19DAD920441E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758952" y="6737987"/>
            <a:ext cx="6172200" cy="729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06DF8390-D917-6D5A-FFE7-B30BEA391D7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88582" y="2609851"/>
            <a:ext cx="6179818" cy="18923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142862" indent="0">
              <a:buFontTx/>
              <a:buNone/>
              <a:defRPr/>
            </a:lvl2pPr>
            <a:lvl3pPr marL="278108" indent="0">
              <a:buFontTx/>
              <a:buNone/>
              <a:defRPr/>
            </a:lvl3pPr>
            <a:lvl4pPr marL="413352" indent="0">
              <a:buFontTx/>
              <a:buNone/>
              <a:defRPr/>
            </a:lvl4pPr>
            <a:lvl5pPr marL="558120" indent="0">
              <a:buFontTx/>
              <a:buNone/>
              <a:defRPr/>
            </a:lvl5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129C5FA8-82D4-BE51-BFB5-12AB7DFFD9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88582" y="2281253"/>
            <a:ext cx="6172198" cy="201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73" name="Content Placeholder 66">
            <a:extLst>
              <a:ext uri="{FF2B5EF4-FFF2-40B4-BE49-F238E27FC236}">
                <a16:creationId xmlns:a16="http://schemas.microsoft.com/office/drawing/2014/main" id="{F10E57D5-75F1-D9A1-7F26-E0D062779C7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688582" y="5575228"/>
            <a:ext cx="6172198" cy="18923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142862" indent="0">
              <a:buFontTx/>
              <a:buNone/>
              <a:defRPr/>
            </a:lvl2pPr>
            <a:lvl3pPr marL="278108" indent="0">
              <a:buFontTx/>
              <a:buNone/>
              <a:defRPr/>
            </a:lvl3pPr>
            <a:lvl4pPr marL="413352" indent="0">
              <a:buFontTx/>
              <a:buNone/>
              <a:defRPr/>
            </a:lvl4pPr>
            <a:lvl5pPr marL="558120" indent="0">
              <a:buFontTx/>
              <a:buNone/>
              <a:defRPr/>
            </a:lvl5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74" name="Text Placeholder 69">
            <a:extLst>
              <a:ext uri="{FF2B5EF4-FFF2-40B4-BE49-F238E27FC236}">
                <a16:creationId xmlns:a16="http://schemas.microsoft.com/office/drawing/2014/main" id="{20913391-4608-FD76-1CC5-BF068B1994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88582" y="5246632"/>
            <a:ext cx="6179818" cy="201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F3C9E08-083A-BF65-661E-88C83DCD2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D734CF-FF80-5963-DF6B-30605CE5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5FDC0EB-68BD-C254-99A3-11788F3472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4252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6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BB5C32-AB38-8AD0-7B22-77667538DC16}"/>
              </a:ext>
            </a:extLst>
          </p:cNvPr>
          <p:cNvCxnSpPr/>
          <p:nvPr userDrawn="1"/>
        </p:nvCxnSpPr>
        <p:spPr>
          <a:xfrm>
            <a:off x="2383645" y="7812044"/>
            <a:ext cx="0" cy="14977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93C69DD-EF9F-ECF0-BB5E-0144248F1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ue triangle on a black background&#10;&#10;Description automatically generated">
            <a:extLst>
              <a:ext uri="{FF2B5EF4-FFF2-40B4-BE49-F238E27FC236}">
                <a16:creationId xmlns:a16="http://schemas.microsoft.com/office/drawing/2014/main" id="{B6061D56-E18E-08B8-8A50-B94B68CC5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621093"/>
            <a:ext cx="2221443" cy="57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74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873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Column_Highligh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CBF381-B923-B534-18B2-8F4D3972D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0300" y="1833220"/>
            <a:ext cx="4610100" cy="2743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6BF6CF2-8B5E-209C-DC61-E1A0259C4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274320"/>
            <a:ext cx="8709658" cy="98755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None/>
              <a:defRPr sz="4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885E18-AF47-FF98-C057-6312A6963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325880"/>
            <a:ext cx="8709659" cy="407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4D475F4-1466-B9AE-34F7-AF5D99426E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2001" y="1837512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Birthplace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BCDB391-D5F7-1DE9-7F02-E0FE2EF101D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2001" y="2259601"/>
            <a:ext cx="3848100" cy="2619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City, State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487C34B-4F8B-5BCD-CACB-23C2B463B2A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9938" y="2893931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Education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CD123E-F6DF-2A40-924A-0DB6FF5B981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9938" y="3312278"/>
            <a:ext cx="3848100" cy="619628"/>
          </a:xfrm>
          <a:prstGeom prst="rect">
            <a:avLst/>
          </a:prstGeom>
        </p:spPr>
        <p:txBody>
          <a:bodyPr wrap="none">
            <a:noAutofit/>
          </a:bodyPr>
          <a:lstStyle>
            <a:lvl1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3FE845-66F0-6FAC-A82F-9CDF3AC441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9938" y="4358854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Work Experience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2A034A8-57BB-B18E-6EDF-A4CB3E49EE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9938" y="4777201"/>
            <a:ext cx="3848100" cy="945998"/>
          </a:xfrm>
          <a:prstGeom prst="rect">
            <a:avLst/>
          </a:prstGeom>
        </p:spPr>
        <p:txBody>
          <a:bodyPr wrap="none">
            <a:noAutofit/>
          </a:bodyPr>
          <a:lstStyle>
            <a:lvl1pPr marL="142865" indent="-14286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7036F8-B3CF-621A-A6F2-2D0D1B0E758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10200" y="1833220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Career at Copeland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CD29D14-6AB6-891F-1A19-94C11672D5D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10200" y="2255308"/>
            <a:ext cx="3848100" cy="1859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03CEEDC-3A12-6A8F-3C35-517B9E6A2EC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91151" y="4355112"/>
            <a:ext cx="3848100" cy="3274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lang="en-US" sz="20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About 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06608D-25D4-8F39-E36F-A47D2769E3B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91151" y="4777201"/>
            <a:ext cx="3848100" cy="16162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55B14F18-3A83-5F20-2C62-B5B39FD50C6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0020300" y="4710739"/>
            <a:ext cx="4610100" cy="2743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38BCDA4-C8FF-D637-9DEE-68C61D23E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83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8736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Emer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464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137A9F-DBCD-329A-BB33-795520105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2416" y="3840480"/>
            <a:ext cx="5522976" cy="141732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sz="4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This is the header of the page.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4918E-A66A-C906-2323-F59A2E820C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3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2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03238" y="1597026"/>
            <a:ext cx="6629400" cy="5630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7480301" y="1597026"/>
            <a:ext cx="6629400" cy="5630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3796CC4-07CE-4141-BACA-5DAD66D890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3239" y="7667162"/>
            <a:ext cx="8338186" cy="393700"/>
          </a:xfrm>
        </p:spPr>
        <p:txBody>
          <a:bodyPr tIns="0" bIns="0" anchor="b">
            <a:noAutofit/>
          </a:bodyPr>
          <a:lstStyle>
            <a:lvl1pPr marL="0" indent="0">
              <a:buNone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225425" algn="l"/>
              </a:tabLs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2660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AA96-9FE3-A210-7F9E-B34CB8E0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7255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56C67E-545E-6E5B-026B-1BA17E37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0715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FB389C-23B6-CD17-1DD1-6D32AD90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0332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9D999F-5240-A607-76B9-EE9A3D5D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90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6200" y="5466959"/>
            <a:ext cx="6172199" cy="75689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Type name here</a:t>
            </a:r>
          </a:p>
          <a:p>
            <a:pPr lvl="0"/>
            <a:r>
              <a:rPr lang="en-US" dirty="0"/>
              <a:t>Type Source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137A9F-DBCD-329A-BB33-795520105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654891"/>
            <a:ext cx="13106400" cy="21395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None/>
              <a:defRPr sz="4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”Add quote right in here.”</a:t>
            </a:r>
          </a:p>
        </p:txBody>
      </p:sp>
    </p:spTree>
    <p:extLst>
      <p:ext uri="{BB962C8B-B14F-4D97-AF65-F5344CB8AC3E}">
        <p14:creationId xmlns:p14="http://schemas.microsoft.com/office/powerpoint/2010/main" val="28993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873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F2FCBD-DD3B-92B2-265B-503A21DC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529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000A7C-4B38-5192-05E9-C248EC64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550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87A743-DC1B-68E9-E12A-4458F209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88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llation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98" y="3439485"/>
            <a:ext cx="5007035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58365"/>
            <a:ext cx="3843581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what a two-line</a:t>
            </a:r>
            <a:br>
              <a:rPr lang="en-US" dirty="0"/>
            </a:br>
            <a:r>
              <a:rPr lang="en-US" dirty="0"/>
              <a:t>header looks like.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76E533-3E78-950B-1383-0B85094B06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Installation Instructions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568E48F-1685-F1DF-7B66-5B27D2AA9D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F29D3C-2213-3E6A-B2DC-95486AB8B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3A327189-79E0-1070-D706-153CD74A24C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0" y="2540023"/>
            <a:ext cx="6172200" cy="4451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D74D72-A4FC-4CB0-AE20-D9A3ECC8C81B}"/>
              </a:ext>
            </a:extLst>
          </p:cNvPr>
          <p:cNvCxnSpPr>
            <a:cxnSpLocks/>
          </p:cNvCxnSpPr>
          <p:nvPr userDrawn="1"/>
        </p:nvCxnSpPr>
        <p:spPr>
          <a:xfrm>
            <a:off x="749860" y="3210115"/>
            <a:ext cx="488089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D68C252-AD04-E795-C116-9AC54F8AB04A}"/>
              </a:ext>
            </a:extLst>
          </p:cNvPr>
          <p:cNvSpPr/>
          <p:nvPr userDrawn="1"/>
        </p:nvSpPr>
        <p:spPr>
          <a:xfrm>
            <a:off x="0" y="0"/>
            <a:ext cx="299258" cy="822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8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480">
          <p15:clr>
            <a:srgbClr val="FBAE40"/>
          </p15:clr>
        </p15:guide>
        <p15:guide id="3" pos="8736">
          <p15:clr>
            <a:srgbClr val="FBAE40"/>
          </p15:clr>
        </p15:guide>
        <p15:guide id="6" orient="horz" pos="922">
          <p15:clr>
            <a:srgbClr val="FBAE40"/>
          </p15:clr>
        </p15:guide>
        <p15:guide id="7" pos="2904">
          <p15:clr>
            <a:srgbClr val="FBAE40"/>
          </p15:clr>
        </p15:guide>
        <p15:guide id="8" pos="3384">
          <p15:clr>
            <a:srgbClr val="FBAE40"/>
          </p15:clr>
        </p15:guide>
        <p15:guide id="9" pos="5832">
          <p15:clr>
            <a:srgbClr val="FBAE40"/>
          </p15:clr>
        </p15:guide>
        <p15:guide id="10" pos="6312">
          <p15:clr>
            <a:srgbClr val="FBAE40"/>
          </p15:clr>
        </p15:guide>
        <p15:guide id="11" orient="horz" pos="4704">
          <p15:clr>
            <a:srgbClr val="FBAE40"/>
          </p15:clr>
        </p15:guide>
        <p15:guide id="12" orient="horz" pos="6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_w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0EFD-DA55-ED3C-5074-6141F647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5CF39-7F27-86A1-E740-43292FD79A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2324100"/>
            <a:ext cx="13106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3129D-678A-CBEE-187D-524EB21499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4D083AD-5A9D-7119-B10C-42F614173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66CFE9-E719-12E7-22C3-9D1BE254E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9236075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269627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D51B3E-E2DC-B6C8-1FFF-BA4B45880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06BFE-2094-831D-8BE5-95B1B765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9BCDAFA-56B5-4C1B-4F0D-BA550A9F38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EA7BCB4-1C5A-C499-7A4A-EA89AE0656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9236075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252162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87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777DEB-DCE0-0F3F-A61D-C2C0780B10F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58952" y="2328864"/>
            <a:ext cx="6208776" cy="4572000"/>
          </a:xfrm>
        </p:spPr>
        <p:txBody>
          <a:bodyPr/>
          <a:lstStyle>
            <a:lvl4pPr>
              <a:spcBef>
                <a:spcPts val="0"/>
              </a:spcBef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7979F9A-5738-34F8-20A9-3CF90A1646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658102" y="2328864"/>
            <a:ext cx="6208776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9A39B-5A53-EF6B-5312-817E37595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8B6BC51-C849-D7F9-A80F-637EB6B3A9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6208776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82017E8-8A70-E586-6B8F-284CF945F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2672" y="7178040"/>
            <a:ext cx="6208776" cy="365760"/>
          </a:xfrm>
        </p:spPr>
        <p:txBody>
          <a:bodyPr anchor="b" anchorCtr="0"/>
          <a:lstStyle>
            <a:lvl1pPr>
              <a:lnSpc>
                <a:spcPts val="900"/>
              </a:lnSpc>
              <a:spcBef>
                <a:spcPts val="0"/>
              </a:spcBef>
              <a:defRPr lang="en-US" sz="1200" b="0" i="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69409-1B86-299E-AD42-B5DF5020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4DC7FF4-EE18-C1FC-7D85-E4CD0D411A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1393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873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E40AC81E-C8ED-1249-0E4A-BB7758EF6D5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62672" y="1753328"/>
            <a:ext cx="6208776" cy="5790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 dirty="0"/>
              <a:t>Add Chart, Table, or Image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9AD174C-AE85-0775-2F82-6B38C551500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58952" y="2328864"/>
            <a:ext cx="6208776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54E4B1-1756-E356-AF6F-3451E941D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05C669-4C9B-3051-A834-F4A75F3CD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0069C6-6AA9-7BC2-388B-012F9E9C6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5CBF95-1A20-7E54-9BD7-8132747A68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6208776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2167406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_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777DEB-DCE0-0F3F-A61D-C2C0780B10F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58952" y="2328864"/>
            <a:ext cx="6208776" cy="4572000"/>
          </a:xfrm>
        </p:spPr>
        <p:txBody>
          <a:bodyPr/>
          <a:lstStyle>
            <a:lvl4pPr>
              <a:spcBef>
                <a:spcPts val="0"/>
              </a:spcBef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7979F9A-5738-34F8-20A9-3CF90A1646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658102" y="2328864"/>
            <a:ext cx="6208776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74B0830-B9D5-A645-CEE0-C2F07782A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1737360"/>
            <a:ext cx="6208776" cy="4572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D792EA3-9C2B-3931-57EB-75AB326A66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58100" y="1737360"/>
            <a:ext cx="6208776" cy="4572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Paragraph Header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C40EB78-C6CB-AAFA-F969-92BC47704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A518D-57A1-1B19-7B59-59ED6FE14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</p:spPr>
        <p:txBody>
          <a:bodyPr/>
          <a:lstStyle>
            <a:lvl1pPr algn="l" defTabSz="1097192" rtl="0" eaLnBrk="1" latinLnBrk="0" hangingPunct="1">
              <a:lnSpc>
                <a:spcPts val="41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646E0C1-6196-ED22-50DB-1B76A1ED48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335024"/>
            <a:ext cx="13322300" cy="457200"/>
          </a:xfrm>
        </p:spPr>
        <p:txBody>
          <a:bodyPr/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B175914-2389-0DBF-9B60-5DCC3F7D3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178040"/>
            <a:ext cx="6208776" cy="36576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6565E39-895A-6504-B117-1034EF1109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2672" y="7178040"/>
            <a:ext cx="6208776" cy="365760"/>
          </a:xfrm>
        </p:spPr>
        <p:txBody>
          <a:bodyPr anchor="b" anchorCtr="0"/>
          <a:lstStyle>
            <a:lvl1pPr>
              <a:lnSpc>
                <a:spcPts val="900"/>
              </a:lnSpc>
              <a:spcBef>
                <a:spcPts val="0"/>
              </a:spcBef>
              <a:defRPr lang="en-US" sz="1200" b="0" i="0" kern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</a:pPr>
            <a:r>
              <a:rPr lang="en-US" dirty="0"/>
              <a:t>* Add asterisk copy here</a:t>
            </a:r>
            <a:br>
              <a:rPr lang="en-US" dirty="0"/>
            </a:br>
            <a:r>
              <a:rPr lang="en-US" dirty="0"/>
              <a:t>** Add double asterisk copy here</a:t>
            </a:r>
          </a:p>
        </p:txBody>
      </p:sp>
    </p:spTree>
    <p:extLst>
      <p:ext uri="{BB962C8B-B14F-4D97-AF65-F5344CB8AC3E}">
        <p14:creationId xmlns:p14="http://schemas.microsoft.com/office/powerpoint/2010/main" val="3268086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87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8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E727D1-CF57-5AC9-65C9-CA7CE0CFD299}"/>
              </a:ext>
            </a:extLst>
          </p:cNvPr>
          <p:cNvSpPr/>
          <p:nvPr userDrawn="1"/>
        </p:nvSpPr>
        <p:spPr>
          <a:xfrm>
            <a:off x="-1" y="0"/>
            <a:ext cx="6849979" cy="822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6F0A3-1BD6-8A06-FEED-1D8E3D02BE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3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0" r:id="rId2"/>
    <p:sldLayoutId id="2147483810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0B7A08-35E7-F5ED-F325-2E61BBF41BB3}"/>
              </a:ext>
            </a:extLst>
          </p:cNvPr>
          <p:cNvSpPr/>
          <p:nvPr userDrawn="1"/>
        </p:nvSpPr>
        <p:spPr>
          <a:xfrm>
            <a:off x="0" y="-1"/>
            <a:ext cx="14630400" cy="80467"/>
          </a:xfrm>
          <a:prstGeom prst="rect">
            <a:avLst/>
          </a:prstGeom>
          <a:solidFill>
            <a:srgbClr val="0F3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592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F73B41-34D5-C34F-83BC-0408963C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74320"/>
            <a:ext cx="13322808" cy="9875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A6144-7AB2-C8EE-2528-00111C57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2331720"/>
            <a:ext cx="13112496" cy="5221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lue triangle on a black background&#10;&#10;Description automatically generated">
            <a:extLst>
              <a:ext uri="{FF2B5EF4-FFF2-40B4-BE49-F238E27FC236}">
                <a16:creationId xmlns:a16="http://schemas.microsoft.com/office/drawing/2014/main" id="{0A910DB3-A188-454C-8DAD-75C433337F77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621093"/>
            <a:ext cx="2221443" cy="57675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3A072B-74AD-D30F-B3F6-15DA2D24E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1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56" r:id="rId2"/>
    <p:sldLayoutId id="2147483782" r:id="rId3"/>
    <p:sldLayoutId id="2147483771" r:id="rId4"/>
    <p:sldLayoutId id="2147483773" r:id="rId5"/>
    <p:sldLayoutId id="2147483864" r:id="rId6"/>
    <p:sldLayoutId id="2147483774" r:id="rId7"/>
    <p:sldLayoutId id="2147483806" r:id="rId8"/>
    <p:sldLayoutId id="2147483775" r:id="rId9"/>
    <p:sldLayoutId id="2147483777" r:id="rId10"/>
    <p:sldLayoutId id="2147483779" r:id="rId11"/>
    <p:sldLayoutId id="2147483780" r:id="rId12"/>
    <p:sldLayoutId id="2147483781" r:id="rId13"/>
    <p:sldLayoutId id="2147483891" r:id="rId14"/>
    <p:sldLayoutId id="2147483784" r:id="rId15"/>
    <p:sldLayoutId id="2147483788" r:id="rId16"/>
    <p:sldLayoutId id="2147483790" r:id="rId17"/>
    <p:sldLayoutId id="2147483791" r:id="rId18"/>
    <p:sldLayoutId id="2147483793" r:id="rId19"/>
    <p:sldLayoutId id="2147483794" r:id="rId20"/>
    <p:sldLayoutId id="2147483892" r:id="rId21"/>
    <p:sldLayoutId id="2147483893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8" r:id="rId29"/>
    <p:sldLayoutId id="2147483852" r:id="rId30"/>
    <p:sldLayoutId id="2147483889" r:id="rId31"/>
    <p:sldLayoutId id="2147483894" r:id="rId32"/>
  </p:sldLayoutIdLst>
  <p:hf hdr="0" ftr="0" dt="0"/>
  <p:txStyles>
    <p:titleStyle>
      <a:lvl1pPr algn="l" defTabSz="1097192" rtl="0" eaLnBrk="1" latinLnBrk="0" hangingPunct="1">
        <a:lnSpc>
          <a:spcPts val="41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097192" rtl="0" eaLnBrk="1" latinLnBrk="0" hangingPunct="1">
        <a:lnSpc>
          <a:spcPct val="100000"/>
        </a:lnSpc>
        <a:spcBef>
          <a:spcPts val="900"/>
        </a:spcBef>
        <a:spcAft>
          <a:spcPts val="300"/>
        </a:spcAft>
        <a:buClr>
          <a:schemeClr val="tx1"/>
        </a:buClr>
        <a:buFontTx/>
        <a:buNone/>
        <a:tabLst/>
        <a:defRPr sz="20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1097192" rtl="0" eaLnBrk="1" latinLnBrk="0" hangingPunct="1">
        <a:lnSpc>
          <a:spcPct val="100000"/>
        </a:lnSpc>
        <a:spcBef>
          <a:spcPts val="900"/>
        </a:spcBef>
        <a:spcAft>
          <a:spcPts val="300"/>
        </a:spcAft>
        <a:buClr>
          <a:schemeClr val="tx1"/>
        </a:buClr>
        <a:buFontTx/>
        <a:buNone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83464" indent="-283464" algn="l" defTabSz="109719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66928" indent="-223838" algn="l" defTabSz="109719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System Font Regular"/>
        <a:buChar char="⎯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22960" indent="-236538" algn="l" defTabSz="1097192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orient="horz" pos="4896" userDrawn="1">
          <p15:clr>
            <a:srgbClr val="F26B43"/>
          </p15:clr>
        </p15:guide>
        <p15:guide id="7" pos="8736" userDrawn="1">
          <p15:clr>
            <a:srgbClr val="F26B43"/>
          </p15:clr>
        </p15:guide>
        <p15:guide id="8" pos="4824" userDrawn="1">
          <p15:clr>
            <a:srgbClr val="F26B43"/>
          </p15:clr>
        </p15:guide>
        <p15:guide id="9" pos="4392" userDrawn="1">
          <p15:clr>
            <a:srgbClr val="F26B43"/>
          </p15:clr>
        </p15:guide>
        <p15:guide id="10" orient="horz" pos="1464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475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6970F08-0970-CDEC-833B-871E4AF60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79" y="3499943"/>
            <a:ext cx="9250070" cy="12297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42329A5D-CAA4-8D24-C94B-C5BA944A836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75" y="2728903"/>
            <a:ext cx="3426134" cy="88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</p:sldLayoutIdLst>
  <p:hf hdr="0" ftr="0" dt="0"/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74298" indent="-274298" algn="l" defTabSz="109719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895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s://webapps.emerson.com/wrproductselecto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ebapps.copeland.com/wrproductselector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copeland.com/en-us/brands/white-rodgers/white-rodgers-wholesaler-resource-center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2.wdp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3FF94-590D-90BF-3CBB-3120FA3E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3840480"/>
            <a:ext cx="5288046" cy="1417320"/>
          </a:xfrm>
        </p:spPr>
        <p:txBody>
          <a:bodyPr/>
          <a:lstStyle/>
          <a:p>
            <a:r>
              <a:rPr lang="en-US" dirty="0"/>
              <a:t>50M56U-751 IFC</a:t>
            </a:r>
            <a:br>
              <a:rPr lang="en-US" dirty="0"/>
            </a:br>
            <a:r>
              <a:rPr lang="en-US" dirty="0"/>
              <a:t>Direct OEM Replacement 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6F7EEE-A61E-937E-C095-9648E9AA67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Carrier / ICP Single Stage IFC </a:t>
            </a:r>
          </a:p>
        </p:txBody>
      </p:sp>
    </p:spTree>
    <p:extLst>
      <p:ext uri="{BB962C8B-B14F-4D97-AF65-F5344CB8AC3E}">
        <p14:creationId xmlns:p14="http://schemas.microsoft.com/office/powerpoint/2010/main" val="273105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F3AF25D-6E36-7CF0-EF27-5A0C5CA990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952" y="2324099"/>
            <a:ext cx="8499348" cy="5219701"/>
          </a:xfrm>
        </p:spPr>
        <p:txBody>
          <a:bodyPr/>
          <a:lstStyle/>
          <a:p>
            <a:pPr marL="91440" lvl="1" indent="-91440"/>
            <a:r>
              <a:rPr lang="en-US" i="1" dirty="0"/>
              <a:t>“I was so impressed with this furnace circuit board. I installed it in a generic Carrier type brand furnace. It came with necessary wiring harnesses for each type of furnace and the install was a piece of cake.”</a:t>
            </a:r>
          </a:p>
          <a:p>
            <a:pPr lvl="1" algn="r">
              <a:spcBef>
                <a:spcPts val="300"/>
              </a:spcBef>
            </a:pPr>
            <a:r>
              <a:rPr lang="en-US" dirty="0"/>
              <a:t>― January, 2020</a:t>
            </a:r>
          </a:p>
          <a:p>
            <a:pPr lvl="1"/>
            <a:endParaRPr lang="en-US" dirty="0"/>
          </a:p>
          <a:p>
            <a:pPr marL="91440" lvl="1" indent="-91440"/>
            <a:r>
              <a:rPr lang="en-US" i="1" dirty="0"/>
              <a:t>“This White Rodgers board is an excellent replacement board that comes with a nice plastic cover protecting it from the elements. The instructions were simple to follow and this was an easy installation.”</a:t>
            </a:r>
          </a:p>
          <a:p>
            <a:pPr lvl="1" algn="r">
              <a:spcBef>
                <a:spcPts val="300"/>
              </a:spcBef>
            </a:pPr>
            <a:r>
              <a:rPr lang="en-US" dirty="0"/>
              <a:t>― July, 2019</a:t>
            </a:r>
          </a:p>
          <a:p>
            <a:pPr lvl="1" algn="r"/>
            <a:endParaRPr lang="en-US" dirty="0"/>
          </a:p>
          <a:p>
            <a:pPr marL="91440" lvl="1" indent="-91440"/>
            <a:r>
              <a:rPr lang="en-US" i="1" dirty="0"/>
              <a:t>“This was very easy to install when using the instruction booklet, which is included. Everything is step by step and the LED diagnostic helps guide you if you've made a mistake.”</a:t>
            </a:r>
          </a:p>
          <a:p>
            <a:pPr lvl="1" algn="r">
              <a:spcBef>
                <a:spcPts val="300"/>
              </a:spcBef>
            </a:pPr>
            <a:r>
              <a:rPr lang="en-US" dirty="0"/>
              <a:t>― December, 2018</a:t>
            </a:r>
          </a:p>
          <a:p>
            <a:pPr lvl="1" algn="r">
              <a:spcBef>
                <a:spcPts val="300"/>
              </a:spcBef>
            </a:pPr>
            <a:endParaRPr lang="en-US" dirty="0"/>
          </a:p>
          <a:p>
            <a:pPr lvl="1" algn="r">
              <a:spcBef>
                <a:spcPts val="300"/>
              </a:spcBef>
            </a:pPr>
            <a:endParaRPr lang="en-US" dirty="0"/>
          </a:p>
          <a:p>
            <a:pPr lvl="1"/>
            <a:endParaRPr lang="en-US" dirty="0"/>
          </a:p>
          <a:p>
            <a:pPr lvl="1" algn="r"/>
            <a:endParaRPr lang="en-US" dirty="0"/>
          </a:p>
          <a:p>
            <a:pPr lvl="1" algn="r"/>
            <a:endParaRPr lang="en-US" dirty="0"/>
          </a:p>
          <a:p>
            <a:pPr lvl="1" algn="r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AAEF1-50B2-D3F8-1DA9-6023B891E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69F1691-EFED-3E21-D76C-AEFB9920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Our Customers are Saying About 50M56U-751 IFC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161C46-362E-56A7-0610-3BFD609E3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A13329-E50C-5BBE-4B6B-06CF725AA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3" t="5260" r="21809" b="385"/>
          <a:stretch/>
        </p:blipFill>
        <p:spPr>
          <a:xfrm>
            <a:off x="9998075" y="2324100"/>
            <a:ext cx="3858768" cy="39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27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28147-4690-D238-5FE7-F5287F052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DA963A-6C45-4F32-727B-2F288308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Cross Reference &amp; Product Information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F3706F-846B-A746-3334-0460EF346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Find the right part while on the job.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E3786F6-EA32-2CA2-DB4A-9EC6C999311E}"/>
              </a:ext>
            </a:extLst>
          </p:cNvPr>
          <p:cNvSpPr txBox="1">
            <a:spLocks/>
          </p:cNvSpPr>
          <p:nvPr/>
        </p:nvSpPr>
        <p:spPr>
          <a:xfrm>
            <a:off x="7909560" y="2331720"/>
            <a:ext cx="5958840" cy="297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097192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3464" indent="-283464" algn="l" defTabSz="109719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6928" indent="-223838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⎯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22960" indent="-236538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411448">
              <a:spcBef>
                <a:spcPts val="600"/>
              </a:spcBef>
            </a:pPr>
            <a:r>
              <a:rPr lang="en-US" b="1">
                <a:solidFill>
                  <a:schemeClr val="accent1"/>
                </a:solidFill>
                <a:latin typeface="Arial"/>
                <a:ea typeface="Noto Sans"/>
                <a:cs typeface="Arial"/>
              </a:rPr>
              <a:t>Your on-the-go resource for:</a:t>
            </a:r>
            <a:endParaRPr lang="en-US" b="1">
              <a:solidFill>
                <a:schemeClr val="accent1"/>
              </a:solidFill>
              <a:latin typeface="Arial"/>
              <a:ea typeface="Noto Sans Light" panose="020B0402040504020204" pitchFamily="34" charset="0"/>
              <a:cs typeface="Arial"/>
            </a:endParaRPr>
          </a:p>
          <a:p>
            <a:pPr marL="283464" lvl="1" indent="-283464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Complete cross reference</a:t>
            </a:r>
          </a:p>
          <a:p>
            <a:pPr marL="283464" lvl="1" indent="-283464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Product information and spec sheets</a:t>
            </a:r>
          </a:p>
          <a:p>
            <a:pPr marL="283464" lvl="1" indent="-283464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Installation information and videos</a:t>
            </a:r>
          </a:p>
          <a:p>
            <a:pPr marL="283464" lvl="1" indent="-283464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Wiring diagrams</a:t>
            </a:r>
          </a:p>
          <a:p>
            <a:pPr marL="283464" lvl="1" indent="-283464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Select product by features</a:t>
            </a:r>
          </a:p>
          <a:p>
            <a:pPr marL="283464" lvl="1" indent="-283464" defTabSz="41144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Priority technical support </a:t>
            </a:r>
          </a:p>
          <a:p>
            <a:pPr lvl="1" defTabSz="411448">
              <a:spcBef>
                <a:spcPts val="600"/>
              </a:spcBef>
            </a:pPr>
            <a:endParaRPr lang="en-US">
              <a:solidFill>
                <a:srgbClr val="000000"/>
              </a:solidFill>
              <a:ea typeface="Noto Sans Light" panose="020B0402040504020204" pitchFamily="34" charset="0"/>
            </a:endParaRPr>
          </a:p>
          <a:p>
            <a:pPr lvl="1" defTabSz="411448">
              <a:spcBef>
                <a:spcPts val="600"/>
              </a:spcBef>
            </a:pPr>
            <a:r>
              <a:rPr lang="en-US" b="1">
                <a:solidFill>
                  <a:schemeClr val="accent1"/>
                </a:solidFill>
                <a:latin typeface="Arial"/>
                <a:ea typeface="Noto Sans Med" panose="020B0502040504020204" pitchFamily="34" charset="0"/>
                <a:cs typeface="Arial"/>
              </a:rPr>
              <a:t>WR Mobile App</a:t>
            </a:r>
            <a:br>
              <a:rPr lang="en-US" b="1">
                <a:solidFill>
                  <a:srgbClr val="000000"/>
                </a:solidFill>
                <a:latin typeface="Arial"/>
                <a:ea typeface="Noto Sans Med" panose="020B0502040504020204" pitchFamily="34" charset="0"/>
                <a:cs typeface="Arial"/>
              </a:rPr>
            </a:b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Search for “WR Mobile” in both Apple </a:t>
            </a:r>
            <a:b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</a:b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and Google Play Stores</a:t>
            </a:r>
          </a:p>
          <a:p>
            <a:pPr lvl="1" defTabSz="411448">
              <a:spcBef>
                <a:spcPts val="600"/>
              </a:spcBef>
            </a:pPr>
            <a:endParaRPr lang="en-US">
              <a:solidFill>
                <a:srgbClr val="000000"/>
              </a:solidFill>
              <a:ea typeface="Noto Sans Light" panose="020B0402040504020204" pitchFamily="34" charset="0"/>
            </a:endParaRPr>
          </a:p>
          <a:p>
            <a:pPr lvl="1" defTabSz="411448">
              <a:spcBef>
                <a:spcPts val="600"/>
              </a:spcBef>
            </a:pPr>
            <a:r>
              <a:rPr lang="en-US" b="1">
                <a:solidFill>
                  <a:schemeClr val="accent1"/>
                </a:solidFill>
                <a:latin typeface="Arial"/>
                <a:ea typeface="Noto Sans Med" panose="020B0502040504020204" pitchFamily="34" charset="0"/>
                <a:cs typeface="Arial"/>
              </a:rPr>
              <a:t>Desktop Version</a:t>
            </a:r>
            <a:br>
              <a:rPr lang="en-US" b="1">
                <a:solidFill>
                  <a:srgbClr val="000000"/>
                </a:solidFill>
                <a:latin typeface="Arial"/>
                <a:ea typeface="Noto Sans Med" panose="020B0502040504020204" pitchFamily="34" charset="0"/>
                <a:cs typeface="Arial"/>
              </a:rPr>
            </a:br>
            <a:r>
              <a:rPr lang="en-US">
                <a:solidFill>
                  <a:srgbClr val="000000"/>
                </a:solidFill>
                <a:latin typeface="Arial"/>
                <a:ea typeface="Noto Sans Light" panose="020B0402040504020204" pitchFamily="34" charset="0"/>
                <a:cs typeface="Arial"/>
              </a:rPr>
              <a:t>Access the online version </a:t>
            </a:r>
            <a:r>
              <a:rPr lang="en-US">
                <a:solidFill>
                  <a:schemeClr val="accent4"/>
                </a:solidFill>
                <a:latin typeface="Arial"/>
                <a:ea typeface="Noto Sans Light" panose="020B0402040504020204" pitchFamily="34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>
              <a:solidFill>
                <a:schemeClr val="accent4"/>
              </a:solidFill>
              <a:latin typeface="Arial"/>
              <a:ea typeface="Noto Sans Light" panose="020B0402040504020204" pitchFamily="34" charset="0"/>
              <a:cs typeface="Arial"/>
            </a:endParaRPr>
          </a:p>
          <a:p>
            <a:pPr defTabSz="411448">
              <a:spcBef>
                <a:spcPts val="600"/>
              </a:spcBef>
            </a:pPr>
            <a:endParaRPr lang="en-US">
              <a:solidFill>
                <a:srgbClr val="000000"/>
              </a:solidFill>
              <a:ea typeface="Noto Sans Light" panose="020B0402040504020204" pitchFamily="34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F2D0A3-C578-5BB1-EB52-D9D33290FEA3}"/>
              </a:ext>
            </a:extLst>
          </p:cNvPr>
          <p:cNvSpPr/>
          <p:nvPr/>
        </p:nvSpPr>
        <p:spPr bwMode="auto">
          <a:xfrm rot="16200000">
            <a:off x="61667" y="2322567"/>
            <a:ext cx="5918239" cy="6041574"/>
          </a:xfrm>
          <a:prstGeom prst="rect">
            <a:avLst/>
          </a:prstGeom>
          <a:solidFill>
            <a:srgbClr val="475866">
              <a:alpha val="1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defTabSz="41144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0F0F0"/>
              </a:solidFill>
              <a:latin typeface="Arial" panose="020B0604020202020204" pitchFamily="34" charset="0"/>
              <a:ea typeface="Noto Sans Light" panose="020B0402040504020204" pitchFamily="34" charset="0"/>
            </a:endParaRPr>
          </a:p>
        </p:txBody>
      </p:sp>
      <p:pic>
        <p:nvPicPr>
          <p:cNvPr id="15" name="Picture 2" descr="Download on the App Store">
            <a:extLst>
              <a:ext uri="{FF2B5EF4-FFF2-40B4-BE49-F238E27FC236}">
                <a16:creationId xmlns:a16="http://schemas.microsoft.com/office/drawing/2014/main" id="{2E094CDF-E1DC-2202-5C56-5D57CE2DD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1175" y="5317903"/>
            <a:ext cx="1190801" cy="40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from Google Play">
            <a:extLst>
              <a:ext uri="{FF2B5EF4-FFF2-40B4-BE49-F238E27FC236}">
                <a16:creationId xmlns:a16="http://schemas.microsoft.com/office/drawing/2014/main" id="{5A1BAD3F-A64C-5D76-4AB4-ACE77078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3235" y="5878246"/>
            <a:ext cx="1126681" cy="40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05B0DB74-E998-B4DD-AA29-B4FBB540646D}"/>
              </a:ext>
            </a:extLst>
          </p:cNvPr>
          <p:cNvSpPr txBox="1">
            <a:spLocks/>
          </p:cNvSpPr>
          <p:nvPr/>
        </p:nvSpPr>
        <p:spPr>
          <a:xfrm>
            <a:off x="376915" y="2745249"/>
            <a:ext cx="3515816" cy="136678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225425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7338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5425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-2778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227013" algn="l" defTabSz="146304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spcBef>
                <a:spcPts val="226"/>
              </a:spcBef>
              <a:spcAft>
                <a:spcPts val="226"/>
              </a:spcAft>
              <a:buClr>
                <a:srgbClr val="FFFFFF">
                  <a:lumMod val="50000"/>
                </a:srgbClr>
              </a:buClr>
              <a:buNone/>
              <a:tabLst>
                <a:tab pos="169069" algn="l"/>
              </a:tabLst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Noto Sans Light" panose="020B0402040504020204" pitchFamily="34" charset="0"/>
              </a:rPr>
              <a:t>Search by OEM, Competitor and White-Rodgers part numbers.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223A48CF-3B48-66FF-A5F5-930E42B389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89939" y="1763548"/>
            <a:ext cx="5448590" cy="6528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2AAE16-B202-0A8F-1B5F-A78143C56E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606" y="6490413"/>
            <a:ext cx="1325938" cy="1325937"/>
          </a:xfrm>
          <a:prstGeom prst="rect">
            <a:avLst/>
          </a:prstGeom>
        </p:spPr>
      </p:pic>
      <p:pic>
        <p:nvPicPr>
          <p:cNvPr id="20" name="Picture 19" descr="A blue square with white text&#10;&#10;Description automatically generated">
            <a:extLst>
              <a:ext uri="{FF2B5EF4-FFF2-40B4-BE49-F238E27FC236}">
                <a16:creationId xmlns:a16="http://schemas.microsoft.com/office/drawing/2014/main" id="{4DC2B49C-D199-3BBE-30A6-99473BC5A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3235" y="3835201"/>
            <a:ext cx="1143000" cy="11354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7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3787F-AEB1-48BD-FBEF-0F5DFA07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White-Rodgers Cross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67C62-C166-090E-3860-8F8788239F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773936"/>
            <a:ext cx="13106400" cy="4572000"/>
          </a:xfrm>
        </p:spPr>
        <p:txBody>
          <a:bodyPr/>
          <a:lstStyle/>
          <a:p>
            <a:pPr lvl="1"/>
            <a:r>
              <a:rPr lang="en-US" dirty="0"/>
              <a:t>Go to: </a:t>
            </a:r>
            <a:r>
              <a:rPr lang="en-US" b="0" i="0" dirty="0">
                <a:solidFill>
                  <a:srgbClr val="1155CC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https://webapps.copeland.com/wrproductselector/</a:t>
            </a:r>
            <a:endParaRPr lang="en-US" dirty="0"/>
          </a:p>
          <a:p>
            <a:pPr lvl="2"/>
            <a:r>
              <a:rPr lang="en-US" dirty="0"/>
              <a:t>Enter the Model Number or click on: Search Replacement Heating Controls by Major OEM Brand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01476-52CE-3851-7712-2105FC0D8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40FCBF-409E-8945-DEA5-478C09F2F4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833E2B17-E449-F868-EBCF-11DC532E6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902712"/>
            <a:ext cx="9803037" cy="4641088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EF2A5BC3-B64B-481E-1DBC-75E6F4D1C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978" y="4967734"/>
            <a:ext cx="1051560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7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1C42-8D0E-2F2B-AEB9-0A30B63D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Wholesale Resource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B28ED-9C2E-0E29-954E-964F2D48A2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773936"/>
            <a:ext cx="13106400" cy="4572000"/>
          </a:xfrm>
        </p:spPr>
        <p:txBody>
          <a:bodyPr/>
          <a:lstStyle/>
          <a:p>
            <a:pPr lvl="1"/>
            <a:r>
              <a:rPr lang="en-US" dirty="0"/>
              <a:t>Access useful resources to grow your business.</a:t>
            </a:r>
            <a:br>
              <a:rPr lang="en-US" dirty="0"/>
            </a:br>
            <a:r>
              <a:rPr lang="en-US" dirty="0"/>
              <a:t>Visit: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www.copeland.com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en</a:t>
            </a:r>
            <a:r>
              <a:rPr lang="en-US" dirty="0">
                <a:hlinkClick r:id="rId2"/>
              </a:rPr>
              <a:t>-us/brands/</a:t>
            </a:r>
            <a:r>
              <a:rPr lang="en-US" dirty="0" err="1">
                <a:hlinkClick r:id="rId2"/>
              </a:rPr>
              <a:t>white-rodgers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white-rodgers</a:t>
            </a:r>
            <a:r>
              <a:rPr lang="en-US" dirty="0">
                <a:hlinkClick r:id="rId2"/>
              </a:rPr>
              <a:t>-wholesaler-resource-center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E459A-746D-732E-5CDE-C6C99A7C1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234AD0-A5D0-EDD1-0094-845E1B642F1B}"/>
              </a:ext>
            </a:extLst>
          </p:cNvPr>
          <p:cNvSpPr txBox="1">
            <a:spLocks/>
          </p:cNvSpPr>
          <p:nvPr/>
        </p:nvSpPr>
        <p:spPr>
          <a:xfrm>
            <a:off x="0" y="2636534"/>
            <a:ext cx="4873752" cy="3657600"/>
          </a:xfrm>
          <a:prstGeom prst="rect">
            <a:avLst/>
          </a:prstGeom>
          <a:solidFill>
            <a:srgbClr val="D5DCFC"/>
          </a:solidFill>
        </p:spPr>
        <p:txBody>
          <a:bodyPr vert="horz" lIns="758952" tIns="228600" rIns="274320" bIns="22860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097192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3464" indent="-283464" algn="l" defTabSz="109719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6928" indent="-223838" algn="l" defTabSz="1097192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System Font Regular"/>
              <a:buChar char="⎯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22960" indent="-236538" algn="l" defTabSz="1097192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>
                <a:schemeClr val="tx1"/>
              </a:buClr>
              <a:buFont typeface="System Font Regular"/>
              <a:buChar char="⎯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You’ll find videos, stocking lists and product launch information for the following product families:</a:t>
            </a:r>
          </a:p>
          <a:p>
            <a:pPr lvl="2"/>
            <a:r>
              <a:rPr lang="en-US" dirty="0"/>
              <a:t>Heating Controls</a:t>
            </a:r>
          </a:p>
          <a:p>
            <a:pPr lvl="2"/>
            <a:r>
              <a:rPr lang="en-US" dirty="0"/>
              <a:t>Cooling Controls</a:t>
            </a:r>
          </a:p>
          <a:p>
            <a:pPr lvl="2"/>
            <a:r>
              <a:rPr lang="en-US" dirty="0"/>
              <a:t>Sensi Smart Thermostats</a:t>
            </a:r>
          </a:p>
          <a:p>
            <a:pPr lvl="2"/>
            <a:r>
              <a:rPr lang="en-US" dirty="0"/>
              <a:t>Traditional Thermostats</a:t>
            </a:r>
          </a:p>
          <a:p>
            <a:pPr lvl="2"/>
            <a:r>
              <a:rPr lang="en-US" dirty="0"/>
              <a:t>Contractor Rewards</a:t>
            </a:r>
          </a:p>
          <a:p>
            <a:pPr lvl="2"/>
            <a:r>
              <a:rPr lang="en-US" dirty="0"/>
              <a:t>Product Merchandising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5443678-8FC6-62A2-D664-5DEEA733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480" y="2636534"/>
            <a:ext cx="7772400" cy="49072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2931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B7EC112F-2C2E-2E22-93C5-85BF6E103DBA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Industry Leading Products</a:t>
            </a:r>
          </a:p>
          <a:p>
            <a:pPr lvl="2"/>
            <a:r>
              <a:rPr lang="en-US" dirty="0"/>
              <a:t>Used by more OEM’s</a:t>
            </a:r>
          </a:p>
          <a:p>
            <a:pPr lvl="2"/>
            <a:r>
              <a:rPr lang="en-US" dirty="0"/>
              <a:t>Offering the widest range of Universal </a:t>
            </a:r>
            <a:br>
              <a:rPr lang="en-US" dirty="0"/>
            </a:br>
            <a:r>
              <a:rPr lang="en-US" dirty="0"/>
              <a:t>Replacement Controls</a:t>
            </a:r>
          </a:p>
          <a:p>
            <a:r>
              <a:rPr lang="en-US" dirty="0">
                <a:solidFill>
                  <a:schemeClr val="accent1"/>
                </a:solidFill>
              </a:rPr>
              <a:t>Ease of Installation</a:t>
            </a:r>
          </a:p>
          <a:p>
            <a:pPr lvl="2"/>
            <a:r>
              <a:rPr lang="en-US" dirty="0"/>
              <a:t>Simple, easy to understand instructions</a:t>
            </a:r>
          </a:p>
          <a:p>
            <a:r>
              <a:rPr lang="en-US" dirty="0">
                <a:solidFill>
                  <a:schemeClr val="accent1"/>
                </a:solidFill>
              </a:rPr>
              <a:t>Product Reliability</a:t>
            </a:r>
          </a:p>
          <a:p>
            <a:pPr lvl="2"/>
            <a:r>
              <a:rPr lang="en-US" dirty="0"/>
              <a:t>Quality Control assures reliable products</a:t>
            </a:r>
          </a:p>
          <a:p>
            <a:r>
              <a:rPr lang="en-US" dirty="0">
                <a:solidFill>
                  <a:schemeClr val="accent1"/>
                </a:solidFill>
              </a:rPr>
              <a:t>Affordable</a:t>
            </a:r>
          </a:p>
          <a:p>
            <a:pPr lvl="2"/>
            <a:r>
              <a:rPr lang="en-US" dirty="0"/>
              <a:t>Competitive pricing</a:t>
            </a:r>
          </a:p>
          <a:p>
            <a:r>
              <a:rPr lang="en-US" dirty="0">
                <a:solidFill>
                  <a:schemeClr val="accent1"/>
                </a:solidFill>
              </a:rPr>
              <a:t>Supported by Knowledgeable Representatives</a:t>
            </a:r>
          </a:p>
          <a:p>
            <a:pPr lvl="2"/>
            <a:r>
              <a:rPr lang="en-US" dirty="0"/>
              <a:t>Contractor direct phone support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14339-0E25-0BEF-C049-1C935461F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64A3D2E-DFCE-11EF-DEF0-245E9E6F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commitment to you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7481BEC9-FBBD-6F43-82DA-5334FE0EF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119" y="1755397"/>
            <a:ext cx="6169687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5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5CFB8-FEA5-E4F8-342B-EE0E3B13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Overview</a:t>
            </a:r>
          </a:p>
        </p:txBody>
      </p:sp>
    </p:spTree>
    <p:extLst>
      <p:ext uri="{BB962C8B-B14F-4D97-AF65-F5344CB8AC3E}">
        <p14:creationId xmlns:p14="http://schemas.microsoft.com/office/powerpoint/2010/main" val="4004353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43AA-580C-F127-510F-26EEDFAF2D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58952" y="2322576"/>
            <a:ext cx="6208776" cy="4572000"/>
          </a:xfrm>
        </p:spPr>
        <p:txBody>
          <a:bodyPr/>
          <a:lstStyle/>
          <a:p>
            <a:pPr lvl="1"/>
            <a:r>
              <a:rPr lang="en-US" dirty="0"/>
              <a:t>Upgraded in 2020, the 50M56U-751 Integrated Furnace Control offers a direct replacement option for 33 controls in the Carrier/ICP family. Replacing an estimated 10 Million units, across the US*.</a:t>
            </a:r>
          </a:p>
          <a:p>
            <a:r>
              <a:rPr lang="en-US" dirty="0">
                <a:solidFill>
                  <a:schemeClr val="accent1"/>
                </a:solidFill>
              </a:rPr>
              <a:t>Including</a:t>
            </a:r>
          </a:p>
          <a:p>
            <a:pPr lvl="2"/>
            <a:r>
              <a:rPr lang="en-US" dirty="0"/>
              <a:t>Carrier Single Stage + PSC </a:t>
            </a:r>
          </a:p>
          <a:p>
            <a:pPr lvl="3"/>
            <a:r>
              <a:rPr lang="en-US" dirty="0"/>
              <a:t>(1994-2019)</a:t>
            </a:r>
          </a:p>
          <a:p>
            <a:pPr lvl="2"/>
            <a:r>
              <a:rPr lang="en-US" dirty="0"/>
              <a:t>ICP Single Stage + PSC</a:t>
            </a:r>
          </a:p>
          <a:p>
            <a:pPr lvl="3"/>
            <a:r>
              <a:rPr lang="en-US" dirty="0"/>
              <a:t>(2005-2019)</a:t>
            </a:r>
          </a:p>
          <a:p>
            <a:r>
              <a:rPr lang="en-US" dirty="0">
                <a:solidFill>
                  <a:schemeClr val="accent1"/>
                </a:solidFill>
              </a:rPr>
              <a:t>Plus, the 50M56U-751 offers: </a:t>
            </a:r>
          </a:p>
          <a:p>
            <a:pPr lvl="2"/>
            <a:r>
              <a:rPr lang="en-US" dirty="0"/>
              <a:t>Tri-Color LED </a:t>
            </a:r>
          </a:p>
          <a:p>
            <a:pPr lvl="2"/>
            <a:r>
              <a:rPr lang="en-US" dirty="0"/>
              <a:t>Fault Recall</a:t>
            </a:r>
          </a:p>
          <a:p>
            <a:pPr lvl="2"/>
            <a:r>
              <a:rPr lang="en-US" dirty="0"/>
              <a:t>Easily-accessible Flame Current Test Pins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F2716-29B5-B9B1-318C-B55CB8E70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89808A-3B97-359C-6288-41EE648DB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White-Rodgers 50M56U-751 IFC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0781B-4B08-6A21-6055-22D4FDFEC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4183B5-02FB-3050-498D-08D4C870BB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 rtl="0" eaLnBrk="0" fontAlgn="base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3F404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* White-Rodgers Internal Projections</a:t>
            </a:r>
            <a:endParaRPr lang="en-US" dirty="0">
              <a:effectLst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E8F14C-6636-6002-A032-B2E9E0FA91EB}"/>
              </a:ext>
            </a:extLst>
          </p:cNvPr>
          <p:cNvGrpSpPr>
            <a:grpSpLocks noChangeAspect="1"/>
          </p:cNvGrpSpPr>
          <p:nvPr/>
        </p:nvGrpSpPr>
        <p:grpSpPr>
          <a:xfrm>
            <a:off x="9060342" y="1951219"/>
            <a:ext cx="3652218" cy="5523667"/>
            <a:chOff x="9502776" y="2181738"/>
            <a:chExt cx="2417082" cy="36556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632F01-FF7A-1A10-A1CC-90F5B91A5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9502776" y="2181738"/>
              <a:ext cx="2417082" cy="34058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1BC3A8-BEF3-2D42-563E-F587434B9206}"/>
                </a:ext>
              </a:extLst>
            </p:cNvPr>
            <p:cNvSpPr txBox="1"/>
            <p:nvPr/>
          </p:nvSpPr>
          <p:spPr bwMode="auto">
            <a:xfrm>
              <a:off x="10175950" y="5633677"/>
              <a:ext cx="1070733" cy="203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/>
                <a:t>50M56U-751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856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BC6CC0-D6CD-9B28-FF54-6A595D81A2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952" y="2779774"/>
            <a:ext cx="4221262" cy="2978192"/>
          </a:xfrm>
        </p:spPr>
        <p:txBody>
          <a:bodyPr/>
          <a:lstStyle/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Removable 24V Thermostat Bus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Status/Fault LED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11 Pin Inline Connector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Twinning Spade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24V Transformer Spades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24V Humidifier Spade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5a Low Voltage Fuse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Fault Recall Button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Heat On/Off, Fan Dipswitches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Flame Sense Test Pins</a:t>
            </a:r>
          </a:p>
          <a:p>
            <a:pPr marL="457200" lvl="2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3 Tab or 4 Corner Mounting Options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4C78FE-79B7-4644-19D5-C92608F88E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20300" y="2779774"/>
            <a:ext cx="3848100" cy="4688266"/>
          </a:xfrm>
        </p:spPr>
        <p:txBody>
          <a:bodyPr/>
          <a:lstStyle/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PSC Blower Heat Spade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PSC Blower Cool Spade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PSC Blower Fan Only Spade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3 Extra Blower Speed Park Spades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120V EAC Spade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120V to Transformer Spade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Line 120V Input Spade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120V Humidifier Spade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7 Line Neutral Spades </a:t>
            </a:r>
          </a:p>
          <a:p>
            <a:pPr marL="457200" lvl="2" indent="-457200">
              <a:buClr>
                <a:srgbClr val="00B050"/>
              </a:buClr>
              <a:buFont typeface="+mj-lt"/>
              <a:buAutoNum type="arabicPeriod" startAt="12"/>
            </a:pPr>
            <a:r>
              <a:rPr lang="en-US" dirty="0"/>
              <a:t>2 pin Inducer/Ignitor </a:t>
            </a:r>
            <a:br>
              <a:rPr lang="en-US" dirty="0"/>
            </a:br>
            <a:r>
              <a:rPr lang="en-US" dirty="0"/>
              <a:t>Molex Plug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20F3460-E706-D2EA-FBF4-BC26C2750D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8952" y="2229610"/>
            <a:ext cx="3843581" cy="36576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24V Components: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C641D6-9D4E-5B1D-B41C-BCA92265AD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20300" y="2229610"/>
            <a:ext cx="3848100" cy="36576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120V Components: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55D3E-BF8A-11DB-6CD4-D30B9E963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820678-CDCE-0C65-D359-060E105B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White-Rodgers Carrier 50M56U-751 Components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6CFA40-172B-ACE3-6782-8ABC2A981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140D8E-91AF-64EF-FEF4-3266B456C9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D7F757-4F55-7AC8-DECA-A49D1E74509C}"/>
              </a:ext>
            </a:extLst>
          </p:cNvPr>
          <p:cNvSpPr txBox="1"/>
          <p:nvPr/>
        </p:nvSpPr>
        <p:spPr bwMode="auto">
          <a:xfrm>
            <a:off x="6716349" y="7269776"/>
            <a:ext cx="13005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400" b="1" i="1" dirty="0"/>
              <a:t>50M56U-751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E762585-DFC6-7FDE-0395-2FC5E3D2AEDD}"/>
              </a:ext>
            </a:extLst>
          </p:cNvPr>
          <p:cNvGrpSpPr/>
          <p:nvPr/>
        </p:nvGrpSpPr>
        <p:grpSpPr>
          <a:xfrm>
            <a:off x="5364914" y="2124836"/>
            <a:ext cx="3900703" cy="5145766"/>
            <a:chOff x="5425874" y="1957969"/>
            <a:chExt cx="3900703" cy="51457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05EF26-385F-292D-4F34-C3B2A4153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631908" y="1957969"/>
              <a:ext cx="3651834" cy="5145766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6A222A-3F54-CDF3-7201-6FB9856508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57604" y="2612907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8570745-DDBB-59E5-5FFD-B47D903677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45509" y="2550914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FAC826A-317A-5E5F-8566-D6E6527A7E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37811" y="3377043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F9CC785-ECCE-1648-E493-F0326DB4E3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01978" y="4343075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D46787-BEFA-F615-02F0-E176BF6BD4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65915" y="3206653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5014D4-0638-DBCD-E185-B2538E39E0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02925" y="3464389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C34ED9E-D68A-1427-748D-785980E947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20302" y="4050353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F6727BC-EE8A-CCFC-BAD1-F21C88CF5E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4010" y="3669716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F8062F-B742-C5C3-2A33-9D3DFBF069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04901" y="4082115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3AB95C1-44FF-E360-276B-EC561259FD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16933" y="4699331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53CB09-C8A0-C831-587D-238A4271B6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09261" y="6692326"/>
              <a:ext cx="320327" cy="320040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D7E51BB-1306-A84D-E0F6-1BD495D534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06250" y="5226829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661204D-74DA-103E-6A55-9ED074F848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02836" y="4884915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30715E9-9D37-158F-F687-88EFA1B3F8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95734" y="5793274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96BA498-EF2C-E31C-960A-589A10B8B7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95365" y="6489871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1934777-D95F-D4DC-C0A8-41D3EECFD1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49555" y="6519503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B938368-3E2C-35E2-6167-42474D3631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10653" y="6519503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865CC6A-BE8B-D2E9-78A3-0C08F60640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52798" y="6531922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E8D0D37-6DAB-8881-14F4-D57AB95F4B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25874" y="5999361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0A3552-DD9E-2BE0-C41E-8079253B65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02019" y="5337394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6CB38A1-75C8-D989-AB32-E6E98AA150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85055" y="6519503"/>
              <a:ext cx="320327" cy="32004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337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8F6D646-B441-FA06-07E1-9F39B8CC5178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1"/>
            <a:r>
              <a:rPr lang="en-US" dirty="0"/>
              <a:t>2 pins extend from the Control Board to the surface of the Black Cover. </a:t>
            </a:r>
          </a:p>
          <a:p>
            <a:r>
              <a:rPr lang="en-US" dirty="0">
                <a:solidFill>
                  <a:schemeClr val="accent1"/>
                </a:solidFill>
              </a:rPr>
              <a:t>To Test:</a:t>
            </a:r>
          </a:p>
          <a:p>
            <a:pPr lvl="2"/>
            <a:r>
              <a:rPr lang="en-US" dirty="0"/>
              <a:t>The furnace must have a call for heat + burners producing flame.</a:t>
            </a:r>
          </a:p>
          <a:p>
            <a:pPr lvl="2"/>
            <a:r>
              <a:rPr lang="en-US" dirty="0"/>
              <a:t>Set a multimeter to </a:t>
            </a:r>
            <a:r>
              <a:rPr lang="en-US" dirty="0" err="1"/>
              <a:t>vDC</a:t>
            </a:r>
            <a:r>
              <a:rPr lang="en-US" dirty="0"/>
              <a:t> and place a meter probe on each pin.</a:t>
            </a:r>
          </a:p>
          <a:p>
            <a:pPr lvl="2"/>
            <a:r>
              <a:rPr lang="en-US" dirty="0"/>
              <a:t>Convert </a:t>
            </a:r>
            <a:r>
              <a:rPr lang="en-US" dirty="0" err="1"/>
              <a:t>vDc</a:t>
            </a:r>
            <a:r>
              <a:rPr lang="en-US" dirty="0"/>
              <a:t> to </a:t>
            </a:r>
            <a:r>
              <a:rPr lang="en-US" dirty="0" err="1"/>
              <a:t>MicroAmps</a:t>
            </a:r>
            <a:r>
              <a:rPr lang="en-US" dirty="0"/>
              <a:t> using a 1:1 ratio. </a:t>
            </a:r>
          </a:p>
          <a:p>
            <a:pPr lvl="2"/>
            <a:r>
              <a:rPr lang="en-US" dirty="0"/>
              <a:t>A good flame sense reading will be between 1.0 – 5.0 </a:t>
            </a:r>
            <a:r>
              <a:rPr lang="el-GR" dirty="0"/>
              <a:t>μ</a:t>
            </a:r>
            <a:r>
              <a:rPr lang="en-US" dirty="0"/>
              <a:t>A.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CBF55F-9A84-B202-48E2-1831C26C5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81E8777-4277-7278-39AF-C272FEB9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Pins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1F5E5B-BBEC-A140-0539-FB7D41ED58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79F285-D3D2-B8CF-8C0D-43DADEEDF2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6C4334-7B05-BAB7-E0D6-60D4C4694092}"/>
              </a:ext>
            </a:extLst>
          </p:cNvPr>
          <p:cNvSpPr txBox="1"/>
          <p:nvPr/>
        </p:nvSpPr>
        <p:spPr bwMode="auto">
          <a:xfrm>
            <a:off x="10041065" y="7118130"/>
            <a:ext cx="13005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400" b="1" i="1" dirty="0"/>
              <a:t>50M56U-751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AF8C3C-C173-A188-E5A5-814A0229AB54}"/>
              </a:ext>
            </a:extLst>
          </p:cNvPr>
          <p:cNvGrpSpPr>
            <a:grpSpLocks noChangeAspect="1"/>
          </p:cNvGrpSpPr>
          <p:nvPr/>
        </p:nvGrpSpPr>
        <p:grpSpPr>
          <a:xfrm>
            <a:off x="8748493" y="1944251"/>
            <a:ext cx="4258265" cy="5145767"/>
            <a:chOff x="8632867" y="2329964"/>
            <a:chExt cx="4064580" cy="49117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7D7366-6BCD-7C4D-CC49-D7B27A733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632867" y="2329964"/>
              <a:ext cx="3485733" cy="491171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5EBB91-6492-EFC9-3F33-619BCA8ADC8F}"/>
                </a:ext>
              </a:extLst>
            </p:cNvPr>
            <p:cNvSpPr/>
            <p:nvPr/>
          </p:nvSpPr>
          <p:spPr bwMode="auto">
            <a:xfrm>
              <a:off x="10392220" y="5102394"/>
              <a:ext cx="914400" cy="91440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56495C-E781-B447-EF4A-E2B2412E88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266247" y="4725625"/>
              <a:ext cx="1144151" cy="10213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141BAC-FBDE-C409-6125-336C272F8E5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487351" y="4078120"/>
              <a:ext cx="362069" cy="121031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8DCE883-C9E3-1833-045F-6280EFD32F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244414" y="5196040"/>
              <a:ext cx="353901" cy="184796"/>
            </a:xfrm>
            <a:prstGeom prst="straightConnector1">
              <a:avLst/>
            </a:prstGeom>
            <a:ln w="762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3" name="Picture 2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DAB1BC7-BE73-94DF-EE28-581B5FA02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29" t="56481" r="24043" b="27307"/>
            <a:stretch/>
          </p:blipFill>
          <p:spPr>
            <a:xfrm>
              <a:off x="10852245" y="3159846"/>
              <a:ext cx="1845202" cy="1836548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40310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4E1ED-D397-A918-C1B7-6011DAF289BE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1"/>
            <a:r>
              <a:rPr lang="en-US" dirty="0"/>
              <a:t>Two 50M56U-751 Controls can be connected to operate simultaneously.</a:t>
            </a:r>
          </a:p>
          <a:p>
            <a:pPr lvl="2"/>
            <a:r>
              <a:rPr lang="en-US" dirty="0"/>
              <a:t>Twinning requires a connection of the </a:t>
            </a:r>
            <a:r>
              <a:rPr lang="en-US" b="1" dirty="0"/>
              <a:t>Twin</a:t>
            </a:r>
            <a:r>
              <a:rPr lang="en-US" dirty="0"/>
              <a:t> Terminal on both boards using an 18ga wire.</a:t>
            </a:r>
          </a:p>
          <a:p>
            <a:pPr lvl="2"/>
            <a:r>
              <a:rPr lang="en-US" dirty="0"/>
              <a:t>The Board with the Thermostat connection will </a:t>
            </a:r>
            <a:br>
              <a:rPr lang="en-US" dirty="0"/>
            </a:br>
            <a:r>
              <a:rPr lang="en-US" dirty="0"/>
              <a:t>fully function including the LED indicator and Dipswitch settings. </a:t>
            </a:r>
          </a:p>
          <a:p>
            <a:pPr lvl="2"/>
            <a:r>
              <a:rPr lang="en-US" dirty="0"/>
              <a:t>The Twinned Board will operate simultaneously as determined by the wired board unless “W” or “Y” are powered to it.  </a:t>
            </a:r>
          </a:p>
          <a:p>
            <a:pPr lvl="2"/>
            <a:r>
              <a:rPr lang="en-US" dirty="0"/>
              <a:t>The Twinned unit can be wired for Heat to come on by utilizing the “W” terminal  either with the 1st unit or as a 2nd stage.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38212-BF70-8E29-39CD-C33CBA46A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8826FC-ED07-CC98-1DDD-146A576F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Twinning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252B97-A252-8EF4-C27C-E2CFA36660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9158F8-C04D-873D-61C3-EB1B329B18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20991-E8C6-612A-1C9B-342284424DA7}"/>
              </a:ext>
            </a:extLst>
          </p:cNvPr>
          <p:cNvSpPr txBox="1"/>
          <p:nvPr/>
        </p:nvSpPr>
        <p:spPr bwMode="auto">
          <a:xfrm>
            <a:off x="10041065" y="7118130"/>
            <a:ext cx="13005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400" b="1" i="1" dirty="0"/>
              <a:t>50M56U-751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1010B7-7908-3C04-D2E9-CC9B20841900}"/>
              </a:ext>
            </a:extLst>
          </p:cNvPr>
          <p:cNvGrpSpPr>
            <a:grpSpLocks noChangeAspect="1"/>
          </p:cNvGrpSpPr>
          <p:nvPr/>
        </p:nvGrpSpPr>
        <p:grpSpPr>
          <a:xfrm>
            <a:off x="9009784" y="1972061"/>
            <a:ext cx="3654000" cy="5143744"/>
            <a:chOff x="9009784" y="1972061"/>
            <a:chExt cx="3449764" cy="48608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8C2EB7-7DD0-D0E4-7D8D-23C4DF734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9013184" y="1972061"/>
              <a:ext cx="3446364" cy="4860838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EA5335-4AF5-8CC1-9888-E99DA9BB0E53}"/>
                </a:ext>
              </a:extLst>
            </p:cNvPr>
            <p:cNvCxnSpPr>
              <a:cxnSpLocks/>
              <a:stCxn id="12" idx="1"/>
              <a:endCxn id="13" idx="2"/>
            </p:cNvCxnSpPr>
            <p:nvPr/>
          </p:nvCxnSpPr>
          <p:spPr bwMode="auto">
            <a:xfrm flipV="1">
              <a:off x="9090130" y="2909526"/>
              <a:ext cx="669244" cy="15616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380C57-C614-939D-187A-C2917CB3082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534621" y="3689590"/>
              <a:ext cx="1719469" cy="10665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C2F4AB-DF54-93D4-D968-27C19817CD96}"/>
                </a:ext>
              </a:extLst>
            </p:cNvPr>
            <p:cNvSpPr/>
            <p:nvPr/>
          </p:nvSpPr>
          <p:spPr bwMode="auto">
            <a:xfrm>
              <a:off x="9009784" y="4390783"/>
              <a:ext cx="548640" cy="54864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 w="3175">
                  <a:solidFill>
                    <a:srgbClr val="3F404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Picture 12" descr="A picture containing text, parking, bunch, lined&#10;&#10;Description automatically generated">
              <a:extLst>
                <a:ext uri="{FF2B5EF4-FFF2-40B4-BE49-F238E27FC236}">
                  <a16:creationId xmlns:a16="http://schemas.microsoft.com/office/drawing/2014/main" id="{D2AECF09-13FB-3F8E-F697-DD3769861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 t="49455" r="83905" b="40545"/>
            <a:stretch/>
          </p:blipFill>
          <p:spPr>
            <a:xfrm>
              <a:off x="9759374" y="1996600"/>
              <a:ext cx="1873852" cy="1825851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7298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2138F3A-BAC2-D972-052F-A7BC5386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Product Overview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A743AE-C348-86CE-689E-99C23BF2D46A}"/>
              </a:ext>
            </a:extLst>
          </p:cNvPr>
          <p:cNvSpPr txBox="1">
            <a:spLocks/>
          </p:cNvSpPr>
          <p:nvPr/>
        </p:nvSpPr>
        <p:spPr>
          <a:xfrm>
            <a:off x="763218" y="4572000"/>
            <a:ext cx="6551981" cy="224624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97192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895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90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086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683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4897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FF41-6977-8B0E-01AF-F1AD971A8162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1"/>
            <a:r>
              <a:rPr lang="en-US" dirty="0"/>
              <a:t>The raised molded base provides space between board and unit mounting plate. With two unique mounting options.</a:t>
            </a:r>
          </a:p>
          <a:p>
            <a:r>
              <a:rPr lang="en-US" dirty="0">
                <a:solidFill>
                  <a:schemeClr val="accent1"/>
                </a:solidFill>
              </a:rPr>
              <a:t>Option 1</a:t>
            </a:r>
          </a:p>
          <a:p>
            <a:pPr lvl="2"/>
            <a:r>
              <a:rPr lang="en-US" dirty="0"/>
              <a:t>3 tabs match some OEM models with a tray.</a:t>
            </a:r>
          </a:p>
          <a:p>
            <a:pPr lvl="3"/>
            <a:r>
              <a:rPr lang="en-US" dirty="0"/>
              <a:t>3x ½" screws are provided</a:t>
            </a:r>
          </a:p>
          <a:p>
            <a:r>
              <a:rPr lang="en-US" dirty="0">
                <a:solidFill>
                  <a:schemeClr val="accent1"/>
                </a:solidFill>
              </a:rPr>
              <a:t>Option 2</a:t>
            </a:r>
          </a:p>
          <a:p>
            <a:pPr lvl="2"/>
            <a:r>
              <a:rPr lang="en-US" dirty="0"/>
              <a:t>4 mounting holes that match some OEM boards give additional options for alternate mounting.</a:t>
            </a:r>
          </a:p>
          <a:p>
            <a:pPr lvl="3"/>
            <a:r>
              <a:rPr lang="en-US" dirty="0"/>
              <a:t>4x 1" screws are provided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63341-7026-939E-828E-66DFBA555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82CE14-EEF0-440B-374D-EBDE4A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Mounting Options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94314E-20D8-0C43-8572-FFC2528A1C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357ECC-FEBD-173F-CBD5-4E18E00AC9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7D0748-8BF2-6486-2C0A-AE808A06F0B1}"/>
              </a:ext>
            </a:extLst>
          </p:cNvPr>
          <p:cNvSpPr txBox="1"/>
          <p:nvPr/>
        </p:nvSpPr>
        <p:spPr bwMode="auto">
          <a:xfrm>
            <a:off x="7658100" y="1773936"/>
            <a:ext cx="6208776" cy="5549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1400" b="1" dirty="0">
                <a:solidFill>
                  <a:schemeClr val="accent4"/>
                </a:solidFill>
              </a:rPr>
              <a:t>3 mounting tabs match existing boards for easy replacement.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66BCFB-ABEE-9C66-69FC-C8E607D1E299}"/>
              </a:ext>
            </a:extLst>
          </p:cNvPr>
          <p:cNvGrpSpPr>
            <a:grpSpLocks noChangeAspect="1"/>
          </p:cNvGrpSpPr>
          <p:nvPr/>
        </p:nvGrpSpPr>
        <p:grpSpPr>
          <a:xfrm>
            <a:off x="8940951" y="2049409"/>
            <a:ext cx="3654907" cy="5146307"/>
            <a:chOff x="5689918" y="1882893"/>
            <a:chExt cx="2897857" cy="40803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BD1C3C-5F13-0CBC-E9EE-776BBEC8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689918" y="1882893"/>
              <a:ext cx="2895725" cy="408034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F8D3CC-927E-5180-4899-7347F052C427}"/>
                </a:ext>
              </a:extLst>
            </p:cNvPr>
            <p:cNvSpPr/>
            <p:nvPr/>
          </p:nvSpPr>
          <p:spPr bwMode="auto">
            <a:xfrm>
              <a:off x="5846261" y="2198403"/>
              <a:ext cx="219082" cy="21908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10C57A-42B6-76D0-746E-F0371D41E2B6}"/>
                </a:ext>
              </a:extLst>
            </p:cNvPr>
            <p:cNvSpPr/>
            <p:nvPr/>
          </p:nvSpPr>
          <p:spPr bwMode="auto">
            <a:xfrm>
              <a:off x="5821092" y="5449114"/>
              <a:ext cx="219082" cy="21908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AE7ECE-DE63-82A9-B069-A364260AAFCC}"/>
                </a:ext>
              </a:extLst>
            </p:cNvPr>
            <p:cNvSpPr/>
            <p:nvPr/>
          </p:nvSpPr>
          <p:spPr bwMode="auto">
            <a:xfrm>
              <a:off x="8123682" y="2226846"/>
              <a:ext cx="219082" cy="21908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C8D102-786B-0745-4061-470B6F4DFA6E}"/>
                </a:ext>
              </a:extLst>
            </p:cNvPr>
            <p:cNvSpPr/>
            <p:nvPr/>
          </p:nvSpPr>
          <p:spPr bwMode="auto">
            <a:xfrm>
              <a:off x="8139398" y="5449114"/>
              <a:ext cx="219082" cy="21908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A8439B-AD20-ADB2-83D9-B7297E3F9AE6}"/>
                </a:ext>
              </a:extLst>
            </p:cNvPr>
            <p:cNvSpPr/>
            <p:nvPr/>
          </p:nvSpPr>
          <p:spPr bwMode="auto">
            <a:xfrm>
              <a:off x="6437603" y="1936842"/>
              <a:ext cx="219082" cy="219082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2793746-A2B4-3501-2248-ACBB4D3019E1}"/>
                </a:ext>
              </a:extLst>
            </p:cNvPr>
            <p:cNvSpPr/>
            <p:nvPr/>
          </p:nvSpPr>
          <p:spPr bwMode="auto">
            <a:xfrm>
              <a:off x="6419906" y="5713789"/>
              <a:ext cx="219082" cy="219082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3B4715-69C3-632E-A16F-7713DDA36548}"/>
                </a:ext>
              </a:extLst>
            </p:cNvPr>
            <p:cNvSpPr/>
            <p:nvPr/>
          </p:nvSpPr>
          <p:spPr bwMode="auto">
            <a:xfrm>
              <a:off x="8368693" y="3799828"/>
              <a:ext cx="219082" cy="219082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3B50B8F-71A7-1335-3226-1F3D85B1CD07}"/>
              </a:ext>
            </a:extLst>
          </p:cNvPr>
          <p:cNvSpPr txBox="1"/>
          <p:nvPr/>
        </p:nvSpPr>
        <p:spPr bwMode="auto">
          <a:xfrm>
            <a:off x="7662672" y="7353909"/>
            <a:ext cx="6208776" cy="5549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1400" b="1" dirty="0">
                <a:solidFill>
                  <a:srgbClr val="00B050"/>
                </a:solidFill>
              </a:rPr>
              <a:t>4 mounting holes match some OEM boards for alternate mounting.</a:t>
            </a:r>
          </a:p>
        </p:txBody>
      </p:sp>
    </p:spTree>
    <p:extLst>
      <p:ext uri="{BB962C8B-B14F-4D97-AF65-F5344CB8AC3E}">
        <p14:creationId xmlns:p14="http://schemas.microsoft.com/office/powerpoint/2010/main" val="1527014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1144EAA-093F-6111-5C16-A2E64492F24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734536" y="6681497"/>
            <a:ext cx="3168155" cy="1129164"/>
          </a:xfrm>
        </p:spPr>
        <p:txBody>
          <a:bodyPr/>
          <a:lstStyle/>
          <a:p>
            <a:pPr lvl="1"/>
            <a:r>
              <a:rPr lang="en-US" dirty="0"/>
              <a:t>Troubleshooting made easy with a Fault Code Label on the control cover.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1A78EE8-5266-554B-C22D-EAFB1AC6CA9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995692" y="4843959"/>
            <a:ext cx="2802652" cy="1755798"/>
          </a:xfrm>
        </p:spPr>
        <p:txBody>
          <a:bodyPr/>
          <a:lstStyle/>
          <a:p>
            <a:pPr lvl="1"/>
            <a:r>
              <a:rPr lang="en-US" dirty="0"/>
              <a:t>Fault Button Offers:</a:t>
            </a:r>
          </a:p>
          <a:p>
            <a:pPr lvl="2"/>
            <a:r>
              <a:rPr lang="en-US" dirty="0"/>
              <a:t>5 Fault Recall</a:t>
            </a:r>
          </a:p>
          <a:p>
            <a:pPr lvl="2"/>
            <a:r>
              <a:rPr lang="en-US" dirty="0"/>
              <a:t>Fault Code Erasure</a:t>
            </a:r>
          </a:p>
          <a:p>
            <a:pPr lvl="2"/>
            <a:r>
              <a:rPr lang="en-US" dirty="0"/>
              <a:t>Self-Test Mode 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5EBB5-F61A-5842-C339-D253F7A6E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8625EBE-DF37-F015-0002-10B686346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&amp; Fault Codes for Troubleshooting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86E38E1-9033-9E22-B0CE-67C290C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61E10D-84A2-67C6-48CD-6BBB9FF7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99908" y="1793378"/>
            <a:ext cx="3654444" cy="5149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0D82E9-F935-F0C5-92DD-A395895B3979}"/>
              </a:ext>
            </a:extLst>
          </p:cNvPr>
          <p:cNvGrpSpPr/>
          <p:nvPr/>
        </p:nvGrpSpPr>
        <p:grpSpPr>
          <a:xfrm>
            <a:off x="2835832" y="2493509"/>
            <a:ext cx="4826274" cy="4017530"/>
            <a:chOff x="465394" y="1842704"/>
            <a:chExt cx="4471737" cy="372240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141F76-4E21-7572-5D97-65D25FD58C1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2906" y="1871160"/>
              <a:ext cx="3389803" cy="154264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D63D860-6703-35AF-4FE5-B7F235BDE9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2906" y="4968143"/>
              <a:ext cx="3401234" cy="5287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1" name="Content Placeholder 9">
              <a:extLst>
                <a:ext uri="{FF2B5EF4-FFF2-40B4-BE49-F238E27FC236}">
                  <a16:creationId xmlns:a16="http://schemas.microsoft.com/office/drawing/2014/main" id="{AFEAFE95-BA16-9E87-8B86-784B959DE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7095" t="49394" r="46225" b="26396"/>
            <a:stretch/>
          </p:blipFill>
          <p:spPr bwMode="auto">
            <a:xfrm>
              <a:off x="465394" y="1843722"/>
              <a:ext cx="2414601" cy="3710337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miter lim="800000"/>
              <a:headEnd/>
              <a:tailEnd/>
            </a:ln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0ADEBFB-D85A-4C86-7F00-8C6540644CB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896600" y="1842704"/>
              <a:ext cx="2040531" cy="159972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5156A60-7DA0-C062-DFCE-6D33C0FFAFB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75823" y="4969161"/>
              <a:ext cx="2049877" cy="59594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437076-E0DB-7CF8-2423-5FAAAA652FBE}"/>
                </a:ext>
              </a:extLst>
            </p:cNvPr>
            <p:cNvSpPr/>
            <p:nvPr/>
          </p:nvSpPr>
          <p:spPr bwMode="auto">
            <a:xfrm>
              <a:off x="3874140" y="3413801"/>
              <a:ext cx="1051560" cy="1554341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15497C-B9CC-5BFB-8FFE-90D6A0463BA4}"/>
              </a:ext>
            </a:extLst>
          </p:cNvPr>
          <p:cNvGrpSpPr/>
          <p:nvPr/>
        </p:nvGrpSpPr>
        <p:grpSpPr>
          <a:xfrm>
            <a:off x="8494732" y="3458028"/>
            <a:ext cx="2383983" cy="1089293"/>
            <a:chOff x="5657906" y="2788937"/>
            <a:chExt cx="2208857" cy="1009274"/>
          </a:xfrm>
        </p:grpSpPr>
        <p:pic>
          <p:nvPicPr>
            <p:cNvPr id="27" name="Content Placeholder 9" descr="A picture containing parking&#10;&#10;Description automatically generated">
              <a:extLst>
                <a:ext uri="{FF2B5EF4-FFF2-40B4-BE49-F238E27FC236}">
                  <a16:creationId xmlns:a16="http://schemas.microsoft.com/office/drawing/2014/main" id="{3ED81EF1-3DC7-6030-F167-4CDA549AE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00" b="95600" l="16700" r="83600">
                          <a14:foregroundMark x1="20500" y1="86700" x2="23500" y2="19400"/>
                          <a14:foregroundMark x1="23500" y1="19400" x2="40000" y2="14800"/>
                          <a14:foregroundMark x1="40000" y1="14800" x2="65500" y2="14000"/>
                          <a14:foregroundMark x1="65500" y1="14000" x2="80100" y2="15400"/>
                          <a14:foregroundMark x1="80100" y1="15400" x2="76600" y2="85700"/>
                          <a14:foregroundMark x1="76600" y1="85700" x2="68700" y2="87600"/>
                          <a14:foregroundMark x1="68700" y1="87600" x2="44200" y2="84100"/>
                          <a14:foregroundMark x1="44200" y1="84100" x2="27800" y2="86600"/>
                          <a14:foregroundMark x1="27800" y1="86600" x2="23400" y2="79600"/>
                          <a14:foregroundMark x1="23400" y1="79600" x2="27500" y2="73500"/>
                          <a14:foregroundMark x1="27500" y1="73500" x2="27700" y2="65800"/>
                          <a14:foregroundMark x1="27700" y1="65800" x2="24200" y2="47800"/>
                          <a14:foregroundMark x1="24200" y1="47800" x2="27000" y2="40200"/>
                          <a14:foregroundMark x1="27000" y1="40200" x2="34600" y2="35300"/>
                          <a14:foregroundMark x1="34600" y1="35300" x2="41100" y2="39900"/>
                          <a14:foregroundMark x1="41100" y1="39900" x2="41200" y2="40000"/>
                          <a14:foregroundMark x1="19800" y1="17100" x2="23700" y2="11400"/>
                          <a14:foregroundMark x1="34700" y1="7800" x2="39600" y2="6800"/>
                          <a14:foregroundMark x1="35000" y1="5000" x2="36600" y2="3400"/>
                          <a14:foregroundMark x1="80900" y1="53000" x2="83600" y2="49400"/>
                          <a14:foregroundMark x1="37800" y1="93900" x2="37900" y2="95600"/>
                          <a14:foregroundMark x1="57500" y1="19100" x2="55200" y2="27800"/>
                          <a14:foregroundMark x1="55200" y1="27800" x2="56900" y2="37100"/>
                          <a14:foregroundMark x1="56900" y1="37100" x2="62900" y2="32100"/>
                          <a14:foregroundMark x1="62900" y1="32100" x2="63400" y2="29500"/>
                          <a14:foregroundMark x1="45300" y1="53500" x2="43700" y2="60900"/>
                          <a14:foregroundMark x1="43700" y1="60900" x2="44900" y2="69700"/>
                          <a14:foregroundMark x1="44900" y1="69700" x2="48600" y2="77400"/>
                          <a14:foregroundMark x1="48600" y1="77400" x2="59700" y2="79900"/>
                          <a14:foregroundMark x1="59700" y1="79900" x2="66800" y2="77500"/>
                          <a14:foregroundMark x1="66800" y1="77500" x2="70700" y2="70000"/>
                          <a14:foregroundMark x1="70700" y1="70000" x2="70300" y2="62600"/>
                          <a14:foregroundMark x1="70300" y1="62600" x2="65300" y2="68400"/>
                          <a14:foregroundMark x1="65300" y1="68400" x2="62500" y2="75100"/>
                          <a14:foregroundMark x1="62500" y1="75100" x2="55200" y2="73900"/>
                          <a14:foregroundMark x1="55200" y1="73900" x2="50700" y2="67700"/>
                          <a14:foregroundMark x1="50700" y1="67700" x2="49000" y2="58800"/>
                          <a14:foregroundMark x1="49000" y1="58800" x2="55600" y2="44000"/>
                          <a14:foregroundMark x1="55600" y1="44000" x2="64900" y2="36400"/>
                          <a14:foregroundMark x1="69600" y1="62700" x2="68800" y2="51600"/>
                          <a14:foregroundMark x1="65700" y1="77400" x2="66300" y2="69200"/>
                          <a14:foregroundMark x1="33700" y1="11400" x2="34300" y2="9100"/>
                          <a14:foregroundMark x1="17300" y1="59000" x2="17100" y2="48800"/>
                          <a14:foregroundMark x1="16700" y1="55900" x2="16700" y2="51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6" t="35506" r="19721" b="54754"/>
            <a:stretch/>
          </p:blipFill>
          <p:spPr bwMode="auto">
            <a:xfrm>
              <a:off x="6885483" y="2799884"/>
              <a:ext cx="981280" cy="998327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miter lim="800000"/>
              <a:headEnd/>
              <a:tailEnd/>
            </a:ln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78B7AA-5C87-EBC3-E478-96E3425C219A}"/>
                </a:ext>
              </a:extLst>
            </p:cNvPr>
            <p:cNvCxnSpPr>
              <a:cxnSpLocks/>
              <a:stCxn id="30" idx="0"/>
            </p:cNvCxnSpPr>
            <p:nvPr/>
          </p:nvCxnSpPr>
          <p:spPr bwMode="auto">
            <a:xfrm>
              <a:off x="5897936" y="2788937"/>
              <a:ext cx="1237353" cy="4798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BD7C6-CA72-1043-7B5D-BB0693BB690C}"/>
                </a:ext>
              </a:extLst>
            </p:cNvPr>
            <p:cNvCxnSpPr>
              <a:cxnSpLocks/>
              <a:endCxn id="30" idx="4"/>
            </p:cNvCxnSpPr>
            <p:nvPr/>
          </p:nvCxnSpPr>
          <p:spPr bwMode="auto">
            <a:xfrm flipH="1" flipV="1">
              <a:off x="5897936" y="3268997"/>
              <a:ext cx="1173004" cy="4519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1C8CD0F-4E13-2F82-385B-8093D6C659FA}"/>
                </a:ext>
              </a:extLst>
            </p:cNvPr>
            <p:cNvSpPr/>
            <p:nvPr/>
          </p:nvSpPr>
          <p:spPr bwMode="auto">
            <a:xfrm>
              <a:off x="5657906" y="2788937"/>
              <a:ext cx="480060" cy="48006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9880978-53DD-A9D1-AA1E-15A3122BF2FA}"/>
              </a:ext>
            </a:extLst>
          </p:cNvPr>
          <p:cNvSpPr/>
          <p:nvPr/>
        </p:nvSpPr>
        <p:spPr>
          <a:xfrm>
            <a:off x="10501706" y="2402072"/>
            <a:ext cx="2122473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Tri-Color LED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7F4EC4-0C20-1012-69EB-260D125B9171}"/>
              </a:ext>
            </a:extLst>
          </p:cNvPr>
          <p:cNvSpPr txBox="1"/>
          <p:nvPr/>
        </p:nvSpPr>
        <p:spPr bwMode="auto">
          <a:xfrm>
            <a:off x="8309552" y="7160768"/>
            <a:ext cx="4669096" cy="39305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/>
                </a:solidFill>
              </a:rPr>
              <a:t>Updated Fault Code 31 Software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07448B-5C43-6CE5-D688-A6FC4B4C5F83}"/>
              </a:ext>
            </a:extLst>
          </p:cNvPr>
          <p:cNvGrpSpPr/>
          <p:nvPr/>
        </p:nvGrpSpPr>
        <p:grpSpPr>
          <a:xfrm>
            <a:off x="8221118" y="2057429"/>
            <a:ext cx="2331353" cy="1115776"/>
            <a:chOff x="5416726" y="1455560"/>
            <a:chExt cx="2160093" cy="103381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57A51DD-8A7D-FDDF-6E52-6A03B3C079EF}"/>
                </a:ext>
              </a:extLst>
            </p:cNvPr>
            <p:cNvCxnSpPr>
              <a:cxnSpLocks/>
              <a:endCxn id="37" idx="1"/>
            </p:cNvCxnSpPr>
            <p:nvPr/>
          </p:nvCxnSpPr>
          <p:spPr bwMode="auto">
            <a:xfrm flipV="1">
              <a:off x="5545954" y="1606958"/>
              <a:ext cx="1150206" cy="30206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7A7BE30-8EDE-6875-1905-B0A3DA3CFDC1}"/>
                </a:ext>
              </a:extLst>
            </p:cNvPr>
            <p:cNvCxnSpPr>
              <a:cxnSpLocks/>
              <a:stCxn id="37" idx="4"/>
              <a:endCxn id="36" idx="4"/>
            </p:cNvCxnSpPr>
            <p:nvPr/>
          </p:nvCxnSpPr>
          <p:spPr bwMode="auto">
            <a:xfrm flipH="1" flipV="1">
              <a:off x="5656756" y="2368122"/>
              <a:ext cx="1404185" cy="1212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2CDE7C9-10E1-6EED-F907-E41009D209CB}"/>
                </a:ext>
              </a:extLst>
            </p:cNvPr>
            <p:cNvSpPr/>
            <p:nvPr/>
          </p:nvSpPr>
          <p:spPr bwMode="auto">
            <a:xfrm>
              <a:off x="5416726" y="1888062"/>
              <a:ext cx="480060" cy="48006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7" name="Picture 36" descr="A picture containing text, parking, outdoor, meter&#10;&#10;Description automatically generated">
              <a:extLst>
                <a:ext uri="{FF2B5EF4-FFF2-40B4-BE49-F238E27FC236}">
                  <a16:creationId xmlns:a16="http://schemas.microsoft.com/office/drawing/2014/main" id="{ADCE052B-5EE0-CF1C-BA66-E23796536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99" t="13271" r="20739" b="68467"/>
            <a:stretch/>
          </p:blipFill>
          <p:spPr>
            <a:xfrm>
              <a:off x="6545063" y="1455560"/>
              <a:ext cx="1031756" cy="1033812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6264DD2-4829-AC29-AC6C-E2146B071490}"/>
              </a:ext>
            </a:extLst>
          </p:cNvPr>
          <p:cNvSpPr txBox="1"/>
          <p:nvPr/>
        </p:nvSpPr>
        <p:spPr bwMode="auto">
          <a:xfrm>
            <a:off x="6582153" y="6938303"/>
            <a:ext cx="1483537" cy="30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buClr>
                <a:srgbClr val="FFFFFF">
                  <a:lumMod val="50000"/>
                </a:srgbClr>
              </a:buClr>
            </a:pPr>
            <a:r>
              <a:rPr lang="en-US" sz="1400" b="1" i="1" dirty="0"/>
              <a:t>50M56U-751</a:t>
            </a:r>
          </a:p>
        </p:txBody>
      </p:sp>
    </p:spTree>
    <p:extLst>
      <p:ext uri="{BB962C8B-B14F-4D97-AF65-F5344CB8AC3E}">
        <p14:creationId xmlns:p14="http://schemas.microsoft.com/office/powerpoint/2010/main" val="3764050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5CFB8-FEA5-E4F8-342B-EE0E3B13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Overview</a:t>
            </a:r>
          </a:p>
        </p:txBody>
      </p:sp>
    </p:spTree>
    <p:extLst>
      <p:ext uri="{BB962C8B-B14F-4D97-AF65-F5344CB8AC3E}">
        <p14:creationId xmlns:p14="http://schemas.microsoft.com/office/powerpoint/2010/main" val="3097006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649D610-31A9-DDEE-2236-9D61EC8A56E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lvl="1"/>
            <a:r>
              <a:rPr lang="en-US" dirty="0"/>
              <a:t>50M56U-751 Integrated Furnace Control</a:t>
            </a:r>
          </a:p>
          <a:p>
            <a:pPr lvl="2"/>
            <a:r>
              <a:rPr lang="en-US" dirty="0"/>
              <a:t>9-Pin Adapter Harness</a:t>
            </a:r>
          </a:p>
          <a:p>
            <a:pPr lvl="2"/>
            <a:r>
              <a:rPr lang="en-US" dirty="0"/>
              <a:t>“Flip” Adapter Harness for ICP </a:t>
            </a:r>
          </a:p>
          <a:p>
            <a:pPr lvl="2"/>
            <a:r>
              <a:rPr lang="en-US" dirty="0"/>
              <a:t>4 – 1" Sheet Metal Screws</a:t>
            </a:r>
          </a:p>
          <a:p>
            <a:pPr lvl="2"/>
            <a:r>
              <a:rPr lang="en-US" dirty="0"/>
              <a:t>3 – ½" Sheet Metal Screws</a:t>
            </a:r>
          </a:p>
          <a:p>
            <a:pPr lvl="2"/>
            <a:r>
              <a:rPr lang="en-US" dirty="0"/>
              <a:t>Installation Instructions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2E8605-3961-97BC-C05E-851CCB91E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AE9A7EA-E46D-463E-A343-0CD783F3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Box?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F7DF4-1576-EBD4-8B03-36CB266E43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3176D1-7355-B489-E35A-48C1ABC409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2F2BBE-7E43-034B-F884-5AD0E7B5B055}"/>
              </a:ext>
            </a:extLst>
          </p:cNvPr>
          <p:cNvGrpSpPr/>
          <p:nvPr/>
        </p:nvGrpSpPr>
        <p:grpSpPr>
          <a:xfrm>
            <a:off x="9372600" y="6720840"/>
            <a:ext cx="5257800" cy="822960"/>
            <a:chOff x="-2" y="6607999"/>
            <a:chExt cx="5257800" cy="8229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C85F6C-C946-9952-C7ED-676C2A50A714}"/>
                </a:ext>
              </a:extLst>
            </p:cNvPr>
            <p:cNvSpPr/>
            <p:nvPr/>
          </p:nvSpPr>
          <p:spPr>
            <a:xfrm>
              <a:off x="-2" y="6607999"/>
              <a:ext cx="5257800" cy="82296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0" rIns="731520" anchor="ctr" anchorCtr="0">
              <a:noAutofit/>
            </a:bodyPr>
            <a:lstStyle/>
            <a:p>
              <a:r>
                <a:rPr lang="en-US" sz="1600" b="1" dirty="0">
                  <a:solidFill>
                    <a:schemeClr val="accent4"/>
                  </a:solidFill>
                </a:rPr>
                <a:t>TECH TIP: </a:t>
              </a:r>
              <a:r>
                <a:rPr lang="en-US" sz="1600" dirty="0">
                  <a:solidFill>
                    <a:schemeClr val="accent4"/>
                  </a:solidFill>
                </a:rPr>
                <a:t>Smaller box in the new 50M56U-751 for additional truck space.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BADED7-E45A-5106-8B23-61E4C9A4C68F}"/>
                </a:ext>
              </a:extLst>
            </p:cNvPr>
            <p:cNvGrpSpPr/>
            <p:nvPr/>
          </p:nvGrpSpPr>
          <p:grpSpPr>
            <a:xfrm>
              <a:off x="256032" y="6766560"/>
              <a:ext cx="502920" cy="502920"/>
              <a:chOff x="9425299" y="6836943"/>
              <a:chExt cx="502920" cy="502920"/>
            </a:xfrm>
          </p:grpSpPr>
          <p:pic>
            <p:nvPicPr>
              <p:cNvPr id="6" name="Graphic 5" descr="Lightbulb">
                <a:extLst>
                  <a:ext uri="{FF2B5EF4-FFF2-40B4-BE49-F238E27FC236}">
                    <a16:creationId xmlns:a16="http://schemas.microsoft.com/office/drawing/2014/main" id="{75960CB7-A2F7-120E-A3FB-5C5EB7F19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93879" y="6905523"/>
                <a:ext cx="365760" cy="365760"/>
              </a:xfrm>
              <a:prstGeom prst="rect">
                <a:avLst/>
              </a:prstGeom>
            </p:spPr>
          </p:pic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1025AE6-5574-C9B6-6973-A41C7FCAFA3C}"/>
                  </a:ext>
                </a:extLst>
              </p:cNvPr>
              <p:cNvSpPr/>
              <p:nvPr/>
            </p:nvSpPr>
            <p:spPr>
              <a:xfrm>
                <a:off x="9425299" y="6836943"/>
                <a:ext cx="502920" cy="502920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07EDFC-7D42-1140-E906-29D1697545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9482"/>
          <a:stretch/>
        </p:blipFill>
        <p:spPr>
          <a:xfrm>
            <a:off x="10888166" y="1719180"/>
            <a:ext cx="3338144" cy="4678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81A6A0-611C-D4A9-4E2F-C41CC1D5E7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99013" y="3952953"/>
            <a:ext cx="5861549" cy="4388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136F32-C91A-EDFB-6F5F-81E4CF0085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660387" y="2021803"/>
            <a:ext cx="3104540" cy="43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47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12563856" cy="883124"/>
          </a:xfrm>
        </p:spPr>
        <p:txBody>
          <a:bodyPr/>
          <a:lstStyle/>
          <a:p>
            <a:pPr lvl="1"/>
            <a:r>
              <a:rPr lang="en-US" dirty="0"/>
              <a:t>Turn off the power and gas to the furnace and remove the access panels.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4B017-1EFE-1300-063B-23031ECDF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6FEBA-808C-8DEA-0869-09E68A074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07"/>
          <a:stretch/>
        </p:blipFill>
        <p:spPr>
          <a:xfrm>
            <a:off x="7658100" y="2834640"/>
            <a:ext cx="5669280" cy="3679191"/>
          </a:xfrm>
          <a:prstGeom prst="rect">
            <a:avLst/>
          </a:prstGeom>
        </p:spPr>
      </p:pic>
      <p:pic>
        <p:nvPicPr>
          <p:cNvPr id="8" name="Picture 7" descr="A picture containing person, hand, holding, car&#10;&#10;Description automatically generated">
            <a:extLst>
              <a:ext uri="{FF2B5EF4-FFF2-40B4-BE49-F238E27FC236}">
                <a16:creationId xmlns:a16="http://schemas.microsoft.com/office/drawing/2014/main" id="{49C23814-7F00-323B-3CE6-C94BE37847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 r="12476"/>
          <a:stretch/>
        </p:blipFill>
        <p:spPr>
          <a:xfrm>
            <a:off x="1307592" y="2834640"/>
            <a:ext cx="5669280" cy="36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6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5664708" cy="1185454"/>
          </a:xfrm>
        </p:spPr>
        <p:txBody>
          <a:bodyPr/>
          <a:lstStyle/>
          <a:p>
            <a:pPr lvl="1"/>
            <a:r>
              <a:rPr lang="en-US" dirty="0"/>
              <a:t>Check the part number on the part replaced against the 50M56U-751 Cross Ref on the package or on the White-Rodgers Mobile App.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5C2BFBA-5186-30B9-92D4-140EDD75A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1" y="2324100"/>
            <a:ext cx="6208776" cy="3357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BE3E95-19F8-3B31-FDBD-062DAE67F0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5295" y="3729623"/>
            <a:ext cx="6208776" cy="46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89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5664708" cy="812800"/>
          </a:xfrm>
        </p:spPr>
        <p:txBody>
          <a:bodyPr/>
          <a:lstStyle/>
          <a:p>
            <a:pPr lvl="1"/>
            <a:r>
              <a:rPr lang="en-US" dirty="0"/>
              <a:t>Take a photo of the existing setup.</a:t>
            </a:r>
          </a:p>
          <a:p>
            <a:pPr lvl="1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67D6E-31C1-20EC-2AB4-3A59D8BD6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6"/>
          <a:stretch/>
        </p:blipFill>
        <p:spPr>
          <a:xfrm>
            <a:off x="7658101" y="2324100"/>
            <a:ext cx="6208776" cy="35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8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099"/>
            <a:ext cx="5664708" cy="426842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Remove the Wiring:</a:t>
            </a:r>
          </a:p>
          <a:p>
            <a:pPr lvl="2"/>
            <a:r>
              <a:rPr lang="en-US" dirty="0"/>
              <a:t>Disconnect Thermostat Wiring</a:t>
            </a:r>
          </a:p>
          <a:p>
            <a:pPr lvl="2"/>
            <a:r>
              <a:rPr lang="en-US" dirty="0"/>
              <a:t>Disconnect 24v Transformer wires</a:t>
            </a:r>
          </a:p>
          <a:p>
            <a:pPr lvl="2"/>
            <a:r>
              <a:rPr lang="en-US" dirty="0"/>
              <a:t>Remove Carrier Inline plug</a:t>
            </a:r>
          </a:p>
          <a:p>
            <a:pPr lvl="2"/>
            <a:r>
              <a:rPr lang="en-US" dirty="0"/>
              <a:t>Remove 120v Power and Neutral </a:t>
            </a:r>
            <a:br>
              <a:rPr lang="en-US" dirty="0"/>
            </a:br>
            <a:r>
              <a:rPr lang="en-US" dirty="0"/>
              <a:t>Transformer Wires</a:t>
            </a:r>
          </a:p>
          <a:p>
            <a:pPr lvl="2"/>
            <a:r>
              <a:rPr lang="en-US" dirty="0"/>
              <a:t>Remove 120v Power and Neutral Wires</a:t>
            </a:r>
          </a:p>
          <a:p>
            <a:pPr lvl="2"/>
            <a:r>
              <a:rPr lang="en-US" dirty="0"/>
              <a:t>Disconnect 2 Pin Molex Hot Surface Inducer Plug and Neutral Wires</a:t>
            </a:r>
          </a:p>
          <a:p>
            <a:pPr lvl="2"/>
            <a:r>
              <a:rPr lang="en-US" dirty="0"/>
              <a:t>Remove Blower Motor Wires (Note all colors)</a:t>
            </a:r>
          </a:p>
          <a:p>
            <a:pPr lvl="2"/>
            <a:r>
              <a:rPr lang="en-US" dirty="0"/>
              <a:t>Remove the Board</a:t>
            </a:r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599C2-B7DF-2D6E-F171-EED712219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2" y="2362692"/>
            <a:ext cx="6208776" cy="341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99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11641492" cy="812800"/>
          </a:xfrm>
        </p:spPr>
        <p:txBody>
          <a:bodyPr/>
          <a:lstStyle/>
          <a:p>
            <a:pPr lvl="1"/>
            <a:r>
              <a:rPr lang="en-US" dirty="0"/>
              <a:t>Match the board’s dipswitch settings to the existing control. Use a screwdriver to push the dipswitches to their required locations according to the supplied install instructions</a:t>
            </a:r>
          </a:p>
          <a:p>
            <a:pPr lvl="1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E1382-39D1-E8FB-F52E-091B1B9C9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03"/>
          <a:stretch/>
        </p:blipFill>
        <p:spPr>
          <a:xfrm>
            <a:off x="7665962" y="3145536"/>
            <a:ext cx="5516462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69D3CB-8C6C-8699-D845-4CF2BF405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94" y="3017520"/>
            <a:ext cx="419660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72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1"/>
            <a:ext cx="5664708" cy="514894"/>
          </a:xfrm>
        </p:spPr>
        <p:txBody>
          <a:bodyPr/>
          <a:lstStyle/>
          <a:p>
            <a:pPr lvl="1"/>
            <a:r>
              <a:rPr lang="en-US" dirty="0"/>
              <a:t>Mount the new board. Select corner mounts, tab mounts, or custom, depending on application.</a:t>
            </a:r>
          </a:p>
          <a:p>
            <a:pPr lvl="1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4B017-1EFE-1300-063B-23031ECDF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E3FEAB-7891-566D-76D1-9CF2728166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2315" y="2324101"/>
            <a:ext cx="6200350" cy="35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43AA-580C-F127-510F-26EEDFAF2D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58952" y="2322576"/>
            <a:ext cx="6208776" cy="4572000"/>
          </a:xfrm>
        </p:spPr>
        <p:txBody>
          <a:bodyPr/>
          <a:lstStyle/>
          <a:p>
            <a:pPr lvl="1"/>
            <a:r>
              <a:rPr lang="en-US" dirty="0"/>
              <a:t>Upgraded in 2020, the 50M56U-751 Integrated Furnace Control offers a direct replacement option for 33 controls in the Carrier/ICP family. Replacing an estimated 10 Million units, across the US*.</a:t>
            </a:r>
          </a:p>
          <a:p>
            <a:r>
              <a:rPr lang="en-US" dirty="0">
                <a:solidFill>
                  <a:schemeClr val="accent1"/>
                </a:solidFill>
              </a:rPr>
              <a:t>Including</a:t>
            </a:r>
          </a:p>
          <a:p>
            <a:pPr lvl="2"/>
            <a:r>
              <a:rPr lang="en-US" dirty="0"/>
              <a:t>Carrier Single Stage + PSC </a:t>
            </a:r>
          </a:p>
          <a:p>
            <a:pPr lvl="3"/>
            <a:r>
              <a:rPr lang="en-US" dirty="0"/>
              <a:t>(1994-2019)</a:t>
            </a:r>
          </a:p>
          <a:p>
            <a:pPr lvl="2"/>
            <a:r>
              <a:rPr lang="en-US" dirty="0"/>
              <a:t>ICP Single Stage + PSC</a:t>
            </a:r>
          </a:p>
          <a:p>
            <a:pPr lvl="3"/>
            <a:r>
              <a:rPr lang="en-US" dirty="0"/>
              <a:t>(2005-2019)</a:t>
            </a:r>
          </a:p>
          <a:p>
            <a:r>
              <a:rPr lang="en-US" dirty="0">
                <a:solidFill>
                  <a:schemeClr val="accent1"/>
                </a:solidFill>
              </a:rPr>
              <a:t>Plus, the 50M56U-751 offers: </a:t>
            </a:r>
          </a:p>
          <a:p>
            <a:pPr lvl="2"/>
            <a:r>
              <a:rPr lang="en-US" dirty="0"/>
              <a:t>Tri-Color LED </a:t>
            </a:r>
          </a:p>
          <a:p>
            <a:pPr lvl="2"/>
            <a:r>
              <a:rPr lang="en-US" dirty="0"/>
              <a:t>Fault Recall</a:t>
            </a:r>
          </a:p>
          <a:p>
            <a:pPr lvl="2"/>
            <a:r>
              <a:rPr lang="en-US" dirty="0"/>
              <a:t>Easily-accessible Flame Current Test Pins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F2716-29B5-B9B1-318C-B55CB8E70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89808A-3B97-359C-6288-41EE648DB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White-Rodgers 50M56U-751 IFC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0781B-4B08-6A21-6055-22D4FDFEC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4183B5-02FB-3050-498D-08D4C870BB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 rtl="0" eaLnBrk="0" fontAlgn="base" hangingPunc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3F404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* White-Rodgers Internal Projections</a:t>
            </a:r>
            <a:endParaRPr lang="en-US" dirty="0">
              <a:effectLst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E8F14C-6636-6002-A032-B2E9E0FA91EB}"/>
              </a:ext>
            </a:extLst>
          </p:cNvPr>
          <p:cNvGrpSpPr>
            <a:grpSpLocks noChangeAspect="1"/>
          </p:cNvGrpSpPr>
          <p:nvPr/>
        </p:nvGrpSpPr>
        <p:grpSpPr>
          <a:xfrm>
            <a:off x="9060342" y="1951219"/>
            <a:ext cx="3652218" cy="5523667"/>
            <a:chOff x="9502776" y="2181738"/>
            <a:chExt cx="2417082" cy="36556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632F01-FF7A-1A10-A1CC-90F5B91A5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9502776" y="2181738"/>
              <a:ext cx="2417082" cy="34058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1BC3A8-BEF3-2D42-563E-F587434B9206}"/>
                </a:ext>
              </a:extLst>
            </p:cNvPr>
            <p:cNvSpPr txBox="1"/>
            <p:nvPr/>
          </p:nvSpPr>
          <p:spPr bwMode="auto">
            <a:xfrm>
              <a:off x="10175950" y="5633677"/>
              <a:ext cx="1070733" cy="203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/>
                <a:t>50M56U-751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643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11818618" cy="580465"/>
          </a:xfrm>
        </p:spPr>
        <p:txBody>
          <a:bodyPr/>
          <a:lstStyle/>
          <a:p>
            <a:pPr lvl="1"/>
            <a:r>
              <a:rPr lang="en-US" dirty="0"/>
              <a:t>Refer to instruction sheet to determine if harnesses are required for your application. Connect if required.</a:t>
            </a:r>
          </a:p>
          <a:p>
            <a:pPr lvl="1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4B017-1EFE-1300-063B-23031ECDF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5D3BC77-6A28-9C6F-1018-74C05DD9C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44" y="2834639"/>
            <a:ext cx="3539195" cy="4572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6486B9-909D-7F88-2848-0DBB07829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72" y="2834639"/>
            <a:ext cx="3533892" cy="4572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4BC56E-481C-3E70-AFC9-E2B4618AC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921" t="-31449" r="-10080" b="-27284"/>
          <a:stretch/>
        </p:blipFill>
        <p:spPr>
          <a:xfrm>
            <a:off x="3788229" y="3141011"/>
            <a:ext cx="640080" cy="1306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BB6EF8-8B49-18A0-2689-2B1CB676AC2A}"/>
              </a:ext>
            </a:extLst>
          </p:cNvPr>
          <p:cNvSpPr/>
          <p:nvPr/>
        </p:nvSpPr>
        <p:spPr>
          <a:xfrm>
            <a:off x="3663011" y="6947276"/>
            <a:ext cx="692563" cy="3408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2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8217408" cy="514861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Wire the New Board:</a:t>
            </a:r>
          </a:p>
          <a:p>
            <a:pPr lvl="2"/>
            <a:r>
              <a:rPr lang="en-US" dirty="0"/>
              <a:t>Plug in the Carrier Inline Plug</a:t>
            </a:r>
          </a:p>
          <a:p>
            <a:pPr lvl="3"/>
            <a:r>
              <a:rPr lang="en-US" dirty="0"/>
              <a:t>If required, use the 9 pin adapter harness</a:t>
            </a:r>
          </a:p>
          <a:p>
            <a:pPr lvl="3"/>
            <a:r>
              <a:rPr lang="en-US" dirty="0"/>
              <a:t>If required, use Flip Harness to connect directly to the control (ICP)​</a:t>
            </a:r>
          </a:p>
          <a:p>
            <a:pPr lvl="2"/>
            <a:r>
              <a:rPr lang="en-US" dirty="0"/>
              <a:t>Plug-in the 2 Pin Molex Hot Surface Inducer Plug and Neutral Wires​</a:t>
            </a:r>
          </a:p>
          <a:p>
            <a:pPr lvl="2"/>
            <a:r>
              <a:rPr lang="en-US" dirty="0"/>
              <a:t>Attach Blower Motor Wires​</a:t>
            </a:r>
          </a:p>
          <a:p>
            <a:pPr lvl="2"/>
            <a:r>
              <a:rPr lang="en-US" dirty="0"/>
              <a:t>Connect 120v Power and Neutral Transformer Wires</a:t>
            </a:r>
          </a:p>
          <a:p>
            <a:pPr lvl="2"/>
            <a:r>
              <a:rPr lang="en-US" dirty="0"/>
              <a:t>Connect 120v Power and Neutral Wires</a:t>
            </a:r>
          </a:p>
          <a:p>
            <a:pPr lvl="2"/>
            <a:r>
              <a:rPr lang="en-US" dirty="0"/>
              <a:t>Connect 24v Transformer wires</a:t>
            </a:r>
          </a:p>
          <a:p>
            <a:pPr lvl="2"/>
            <a:r>
              <a:rPr lang="en-US" dirty="0"/>
              <a:t>Connect Carrier Inline Plug</a:t>
            </a:r>
          </a:p>
          <a:p>
            <a:pPr lvl="2"/>
            <a:r>
              <a:rPr lang="en-US" dirty="0"/>
              <a:t>Remove T-Stat Block and install thermostat wires</a:t>
            </a:r>
          </a:p>
          <a:p>
            <a:pPr lvl="3"/>
            <a:r>
              <a:rPr lang="en-US" dirty="0"/>
              <a:t>Plug Block back into Control</a:t>
            </a:r>
          </a:p>
          <a:p>
            <a:pPr lvl="1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4B017-1EFE-1300-063B-23031ECDF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25AB3-3FFC-0453-FBFF-722D25DB9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13491" y="2396339"/>
            <a:ext cx="3652218" cy="51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01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1"/>
            <a:ext cx="5664708" cy="1790700"/>
          </a:xfrm>
        </p:spPr>
        <p:txBody>
          <a:bodyPr/>
          <a:lstStyle/>
          <a:p>
            <a:pPr lvl="1"/>
            <a:r>
              <a:rPr lang="en-US" dirty="0"/>
              <a:t>Doublecheck Wires for sound connection, </a:t>
            </a:r>
            <a:br>
              <a:rPr lang="en-US" dirty="0"/>
            </a:br>
            <a:r>
              <a:rPr lang="en-US" dirty="0"/>
              <a:t>ensure unused blower wires are plugged into spare terminals.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44B017-1EFE-1300-063B-23031ECDF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D5A3F-F688-FCC9-F4DF-5CCA0FBC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" b="68"/>
          <a:stretch/>
        </p:blipFill>
        <p:spPr>
          <a:xfrm>
            <a:off x="7658100" y="2324100"/>
            <a:ext cx="6208776" cy="351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33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10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5664708" cy="812800"/>
          </a:xfrm>
        </p:spPr>
        <p:txBody>
          <a:bodyPr/>
          <a:lstStyle/>
          <a:p>
            <a:pPr lvl="1"/>
            <a:r>
              <a:rPr lang="en-US" dirty="0"/>
              <a:t>If desired, connect EAC/ Humidifier.</a:t>
            </a:r>
          </a:p>
          <a:p>
            <a:pPr lvl="1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0D4A2F-46F5-F22D-8614-4ECA20141D4E}"/>
              </a:ext>
            </a:extLst>
          </p:cNvPr>
          <p:cNvGrpSpPr>
            <a:grpSpLocks noChangeAspect="1"/>
          </p:cNvGrpSpPr>
          <p:nvPr/>
        </p:nvGrpSpPr>
        <p:grpSpPr>
          <a:xfrm>
            <a:off x="7485143" y="1978318"/>
            <a:ext cx="6382512" cy="5492976"/>
            <a:chOff x="7419010" y="2244878"/>
            <a:chExt cx="5601496" cy="48240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521E1E-7761-9D3B-0C42-A45F21DA1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807775" y="2244878"/>
              <a:ext cx="3201556" cy="4514323"/>
            </a:xfrm>
            <a:prstGeom prst="rect">
              <a:avLst/>
            </a:prstGeom>
          </p:spPr>
        </p:pic>
        <p:pic>
          <p:nvPicPr>
            <p:cNvPr id="8" name="Picture 7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CA5F1567-F6CA-525C-19BD-C2C3D627C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29" t="79576" r="25265" b="7839"/>
            <a:stretch/>
          </p:blipFill>
          <p:spPr>
            <a:xfrm>
              <a:off x="12012771" y="5592396"/>
              <a:ext cx="1007735" cy="1043581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2E40A2-763C-D693-0C7A-2C5829708704}"/>
                </a:ext>
              </a:extLst>
            </p:cNvPr>
            <p:cNvSpPr/>
            <p:nvPr/>
          </p:nvSpPr>
          <p:spPr>
            <a:xfrm>
              <a:off x="10127713" y="3608919"/>
              <a:ext cx="242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 </a:t>
              </a:r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A64B1A-7C8C-1B22-68BC-05BA740DA3C8}"/>
                </a:ext>
              </a:extLst>
            </p:cNvPr>
            <p:cNvCxnSpPr>
              <a:cxnSpLocks/>
              <a:stCxn id="12" idx="0"/>
            </p:cNvCxnSpPr>
            <p:nvPr/>
          </p:nvCxnSpPr>
          <p:spPr bwMode="auto">
            <a:xfrm flipV="1">
              <a:off x="10951676" y="5618964"/>
              <a:ext cx="1368620" cy="32280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15B635-CA85-1EB1-6961-FDF3F8F2EC50}"/>
                </a:ext>
              </a:extLst>
            </p:cNvPr>
            <p:cNvCxnSpPr>
              <a:cxnSpLocks/>
              <a:endCxn id="12" idx="4"/>
            </p:cNvCxnSpPr>
            <p:nvPr/>
          </p:nvCxnSpPr>
          <p:spPr bwMode="auto">
            <a:xfrm flipH="1" flipV="1">
              <a:off x="10951676" y="6395989"/>
              <a:ext cx="1437795" cy="2399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81E775-8AC7-617F-5419-1A6E76289D7B}"/>
                </a:ext>
              </a:extLst>
            </p:cNvPr>
            <p:cNvSpPr/>
            <p:nvPr/>
          </p:nvSpPr>
          <p:spPr bwMode="auto">
            <a:xfrm>
              <a:off x="10724567" y="5941772"/>
              <a:ext cx="454217" cy="454217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D68FB5-BB7E-724C-1C62-A22E800CC3E2}"/>
                </a:ext>
              </a:extLst>
            </p:cNvPr>
            <p:cNvCxnSpPr>
              <a:cxnSpLocks/>
              <a:stCxn id="15" idx="0"/>
            </p:cNvCxnSpPr>
            <p:nvPr/>
          </p:nvCxnSpPr>
          <p:spPr bwMode="auto">
            <a:xfrm flipH="1" flipV="1">
              <a:off x="8226804" y="5440438"/>
              <a:ext cx="1511435" cy="50133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3A755F-EA79-CE78-A97D-5E67AAD3F354}"/>
                </a:ext>
              </a:extLst>
            </p:cNvPr>
            <p:cNvCxnSpPr>
              <a:cxnSpLocks/>
              <a:stCxn id="17" idx="4"/>
              <a:endCxn id="15" idx="4"/>
            </p:cNvCxnSpPr>
            <p:nvPr/>
          </p:nvCxnSpPr>
          <p:spPr bwMode="auto">
            <a:xfrm flipV="1">
              <a:off x="7945515" y="6395989"/>
              <a:ext cx="1792724" cy="658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8DE4B6-8AFD-3F71-BFA5-CAB265BFA5E4}"/>
                </a:ext>
              </a:extLst>
            </p:cNvPr>
            <p:cNvSpPr/>
            <p:nvPr/>
          </p:nvSpPr>
          <p:spPr bwMode="auto">
            <a:xfrm>
              <a:off x="9511130" y="5941772"/>
              <a:ext cx="454217" cy="454217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D6546C-88BE-7FDC-C731-016F0080BE4D}"/>
                </a:ext>
              </a:extLst>
            </p:cNvPr>
            <p:cNvSpPr txBox="1"/>
            <p:nvPr/>
          </p:nvSpPr>
          <p:spPr bwMode="auto">
            <a:xfrm>
              <a:off x="9780464" y="6798640"/>
              <a:ext cx="1300561" cy="2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>
                <a:buClr>
                  <a:srgbClr val="FFFFFF">
                    <a:lumMod val="50000"/>
                  </a:srgbClr>
                </a:buClr>
              </a:pPr>
              <a:r>
                <a:rPr lang="en-US" sz="1400" b="1" i="1" dirty="0"/>
                <a:t>50M56U-751</a:t>
              </a:r>
            </a:p>
          </p:txBody>
        </p:sp>
        <p:pic>
          <p:nvPicPr>
            <p:cNvPr id="17" name="Picture 1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34548991-C931-40DC-B5D2-E34C70648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9" t="77195" r="59440" b="6592"/>
            <a:stretch/>
          </p:blipFill>
          <p:spPr>
            <a:xfrm>
              <a:off x="7419010" y="5369910"/>
              <a:ext cx="1053009" cy="1091884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A3A2C4E-30A8-7305-0BF3-B9866D15CA8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485924" y="2973671"/>
              <a:ext cx="1511435" cy="50133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B96489-DF62-197B-C01C-C965C7A528A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04635" y="3929222"/>
              <a:ext cx="1792724" cy="658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50B3B8-EC96-A558-CD21-EA91F2E9F5F8}"/>
                </a:ext>
              </a:extLst>
            </p:cNvPr>
            <p:cNvSpPr/>
            <p:nvPr/>
          </p:nvSpPr>
          <p:spPr bwMode="auto">
            <a:xfrm>
              <a:off x="9770250" y="3475005"/>
              <a:ext cx="454217" cy="454217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1" name="Picture 20" descr="A picture containing text, parking, bunch, lined&#10;&#10;Description automatically generated">
              <a:extLst>
                <a:ext uri="{FF2B5EF4-FFF2-40B4-BE49-F238E27FC236}">
                  <a16:creationId xmlns:a16="http://schemas.microsoft.com/office/drawing/2014/main" id="{B6682C13-4E03-41BB-D4BE-160F033F7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2" t="28044" r="54886" b="61377"/>
            <a:stretch/>
          </p:blipFill>
          <p:spPr>
            <a:xfrm>
              <a:off x="7573504" y="2866719"/>
              <a:ext cx="1188045" cy="1148555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67779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099"/>
            <a:ext cx="12560808" cy="664761"/>
          </a:xfrm>
        </p:spPr>
        <p:txBody>
          <a:bodyPr/>
          <a:lstStyle/>
          <a:p>
            <a:pPr lvl="1"/>
            <a:r>
              <a:rPr lang="en-US" dirty="0"/>
              <a:t>Tape down door switch. Reconnect the power and gas to the furnace and enter Self-Test mode. ​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A picture containing person, hand, holding, car&#10;&#10;Description automatically generated">
            <a:extLst>
              <a:ext uri="{FF2B5EF4-FFF2-40B4-BE49-F238E27FC236}">
                <a16:creationId xmlns:a16="http://schemas.microsoft.com/office/drawing/2014/main" id="{6F2C8762-1DB8-2D64-653E-49213F798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 r="12476"/>
          <a:stretch/>
        </p:blipFill>
        <p:spPr>
          <a:xfrm>
            <a:off x="1307592" y="2834640"/>
            <a:ext cx="5669280" cy="3679680"/>
          </a:xfrm>
          <a:prstGeom prst="rect">
            <a:avLst/>
          </a:prstGeom>
        </p:spPr>
      </p:pic>
      <p:pic>
        <p:nvPicPr>
          <p:cNvPr id="8" name="Picture 7" descr="A picture containing indoor, sitting, table, open&#10;&#10;Description automatically generated">
            <a:extLst>
              <a:ext uri="{FF2B5EF4-FFF2-40B4-BE49-F238E27FC236}">
                <a16:creationId xmlns:a16="http://schemas.microsoft.com/office/drawing/2014/main" id="{76ECBFE1-5666-CD7A-3C10-07AE5A48D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11900"/>
          <a:stretch/>
        </p:blipFill>
        <p:spPr>
          <a:xfrm>
            <a:off x="7658102" y="2834641"/>
            <a:ext cx="5669280" cy="36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33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12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099"/>
            <a:ext cx="12560808" cy="1251613"/>
          </a:xfrm>
        </p:spPr>
        <p:txBody>
          <a:bodyPr/>
          <a:lstStyle/>
          <a:p>
            <a:pPr lvl="1"/>
            <a:r>
              <a:rPr lang="en-US" dirty="0"/>
              <a:t>Enter Self-Test mode by pressing fault recall button twice within three seconds. LED will flash last faults in red.</a:t>
            </a:r>
          </a:p>
          <a:p>
            <a:pPr lvl="1"/>
            <a:r>
              <a:rPr lang="en-US" dirty="0"/>
              <a:t>During Self-Test, the LED will flash Code 11 between green, amber, and red, while doing a systems check. When complete, control goes into stand-by mode.</a:t>
            </a:r>
          </a:p>
          <a:p>
            <a:pPr lvl="1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145F8-D6AC-1028-BE48-223AF063C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1768" y="3611880"/>
            <a:ext cx="5651784" cy="3173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DF4E4-D90D-957A-B976-916E34DD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" b="74"/>
          <a:stretch/>
        </p:blipFill>
        <p:spPr>
          <a:xfrm>
            <a:off x="7658102" y="3611880"/>
            <a:ext cx="5669280" cy="31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9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13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5664708" cy="812800"/>
          </a:xfrm>
        </p:spPr>
        <p:txBody>
          <a:bodyPr/>
          <a:lstStyle/>
          <a:p>
            <a:pPr lvl="1"/>
            <a:r>
              <a:rPr lang="en-US" dirty="0"/>
              <a:t>Verify ignition by making a call for heat. If a fault is detected, reference the Tri-Color LED flash code against the fault code list on the control.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1F3D6-5A0C-8D76-9AB2-0D3A4B96C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2324099"/>
            <a:ext cx="6400800" cy="35744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6789B6-5083-BBC2-D36E-45C8C0676820}"/>
              </a:ext>
            </a:extLst>
          </p:cNvPr>
          <p:cNvGrpSpPr/>
          <p:nvPr/>
        </p:nvGrpSpPr>
        <p:grpSpPr>
          <a:xfrm>
            <a:off x="9372600" y="6720840"/>
            <a:ext cx="5257800" cy="822960"/>
            <a:chOff x="-2" y="6607999"/>
            <a:chExt cx="5257800" cy="8229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392792-A3E3-BC48-023C-21F6B876B35F}"/>
                </a:ext>
              </a:extLst>
            </p:cNvPr>
            <p:cNvSpPr/>
            <p:nvPr/>
          </p:nvSpPr>
          <p:spPr>
            <a:xfrm>
              <a:off x="-2" y="6607999"/>
              <a:ext cx="5257800" cy="82296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0" rIns="685800" anchor="ctr" anchorCtr="0">
              <a:noAutofit/>
            </a:bodyPr>
            <a:lstStyle/>
            <a:p>
              <a:r>
                <a:rPr lang="en-US" sz="1600" b="1" dirty="0">
                  <a:solidFill>
                    <a:schemeClr val="accent4"/>
                  </a:solidFill>
                </a:rPr>
                <a:t>TECH TIP: </a:t>
              </a:r>
              <a:r>
                <a:rPr lang="en-US" sz="1600" dirty="0">
                  <a:solidFill>
                    <a:schemeClr val="accent4"/>
                  </a:solidFill>
                </a:rPr>
                <a:t>Hold fault/recall button for </a:t>
              </a:r>
              <a:br>
                <a:rPr lang="en-US" sz="1600" dirty="0">
                  <a:solidFill>
                    <a:schemeClr val="accent4"/>
                  </a:solidFill>
                </a:rPr>
              </a:br>
              <a:r>
                <a:rPr lang="en-US" sz="1600" dirty="0">
                  <a:solidFill>
                    <a:schemeClr val="accent4"/>
                  </a:solidFill>
                </a:rPr>
                <a:t>5-10 seconds to erase fault code history.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F7527F-0591-AED2-150D-5194D221E169}"/>
                </a:ext>
              </a:extLst>
            </p:cNvPr>
            <p:cNvGrpSpPr/>
            <p:nvPr/>
          </p:nvGrpSpPr>
          <p:grpSpPr>
            <a:xfrm>
              <a:off x="256032" y="6766560"/>
              <a:ext cx="502920" cy="502920"/>
              <a:chOff x="9425299" y="6836943"/>
              <a:chExt cx="502920" cy="502920"/>
            </a:xfrm>
          </p:grpSpPr>
          <p:pic>
            <p:nvPicPr>
              <p:cNvPr id="11" name="Graphic 10" descr="Lightbulb">
                <a:extLst>
                  <a:ext uri="{FF2B5EF4-FFF2-40B4-BE49-F238E27FC236}">
                    <a16:creationId xmlns:a16="http://schemas.microsoft.com/office/drawing/2014/main" id="{387AD77F-490D-02E7-D621-830B97594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93879" y="6905523"/>
                <a:ext cx="365760" cy="365760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3694695-BFD0-4738-BCDF-650452144C3D}"/>
                  </a:ext>
                </a:extLst>
              </p:cNvPr>
              <p:cNvSpPr/>
              <p:nvPr/>
            </p:nvSpPr>
            <p:spPr>
              <a:xfrm>
                <a:off x="9425299" y="6836943"/>
                <a:ext cx="502920" cy="502920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9034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EBF73-D814-36A6-2188-F15DD7EE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– Step 14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6B410-C57B-A1BD-DC28-5C202595C0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7592" y="2324100"/>
            <a:ext cx="5664708" cy="812800"/>
          </a:xfrm>
        </p:spPr>
        <p:txBody>
          <a:bodyPr/>
          <a:lstStyle/>
          <a:p>
            <a:pPr lvl="1"/>
            <a:r>
              <a:rPr lang="en-US" dirty="0"/>
              <a:t>Re-attach furnace panel, and you’re good to go! </a:t>
            </a:r>
          </a:p>
          <a:p>
            <a:pPr lvl="1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3E44FB-10D2-6280-E703-01D3CBDBB3A1}"/>
              </a:ext>
            </a:extLst>
          </p:cNvPr>
          <p:cNvSpPr/>
          <p:nvPr/>
        </p:nvSpPr>
        <p:spPr bwMode="auto">
          <a:xfrm>
            <a:off x="758952" y="2243866"/>
            <a:ext cx="435429" cy="43542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5485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E196D7-AA0B-021A-D32E-6ADB7F081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14248" y="7772399"/>
            <a:ext cx="457200" cy="192024"/>
          </a:xfrm>
          <a:prstGeom prst="rect">
            <a:avLst/>
          </a:prstGeom>
        </p:spPr>
        <p:txBody>
          <a:bodyPr/>
          <a:lstStyle/>
          <a:p>
            <a:fld id="{837543D7-8401-5C4E-B0A9-F48897C0C347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3B460-D18B-D162-9627-850E6E0CC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8" r="9013"/>
          <a:stretch/>
        </p:blipFill>
        <p:spPr>
          <a:xfrm>
            <a:off x="7658102" y="2338388"/>
            <a:ext cx="6208776" cy="403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2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EB44C-BE45-113D-D596-72385D9C0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D9A8D-61A7-5FA8-7FEB-839EF43DF150}"/>
              </a:ext>
            </a:extLst>
          </p:cNvPr>
          <p:cNvSpPr txBox="1"/>
          <p:nvPr/>
        </p:nvSpPr>
        <p:spPr>
          <a:xfrm>
            <a:off x="900953" y="7691718"/>
            <a:ext cx="101794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5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EF6"/>
                </a:solidFill>
                <a:effectLst/>
                <a:uLnTx/>
                <a:uFillTx/>
                <a:latin typeface="Aileron" pitchFamily="2" charset="77"/>
                <a:ea typeface="+mn-ea"/>
                <a:cs typeface="+mn-cs"/>
              </a:rPr>
              <a:t>R-5262-2.  ©2024 Copeland LP.  </a:t>
            </a:r>
          </a:p>
        </p:txBody>
      </p:sp>
    </p:spTree>
    <p:extLst>
      <p:ext uri="{BB962C8B-B14F-4D97-AF65-F5344CB8AC3E}">
        <p14:creationId xmlns:p14="http://schemas.microsoft.com/office/powerpoint/2010/main" val="290740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CC28F6-A966-64A2-2672-12374F9EB9D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62000" y="1777366"/>
            <a:ext cx="13106400" cy="37338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Competitive Comparison: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75488-D5D2-2572-4D33-53D12ED4C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9D4C281-6DC0-0137-C70B-0D06DEFB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Replace More Parts with One SKU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63A7EA-9932-517F-FB10-154F28C84A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E28D87FF-5195-8813-334F-4A1B191B6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357341"/>
              </p:ext>
            </p:extLst>
          </p:nvPr>
        </p:nvGraphicFramePr>
        <p:xfrm>
          <a:off x="759460" y="2153910"/>
          <a:ext cx="1311249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5616">
                  <a:extLst>
                    <a:ext uri="{9D8B030D-6E8A-4147-A177-3AD203B41FA5}">
                      <a16:colId xmlns:a16="http://schemas.microsoft.com/office/drawing/2014/main" val="1829770648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4138787617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4289489377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420898654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27432" marB="27432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White-Rodgers</a:t>
                      </a:r>
                    </a:p>
                  </a:txBody>
                  <a:tcPr marT="27432" marB="27432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Carrier/ICP</a:t>
                      </a:r>
                    </a:p>
                  </a:txBody>
                  <a:tcPr marT="27432" marB="27432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ICM282A</a:t>
                      </a:r>
                    </a:p>
                  </a:txBody>
                  <a:tcPr marT="27432" marB="27432"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22967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Cross Reference Coverage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Control for 33 Cross Refs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Controls for 33 Cross Refs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Control for 7 Cross Refs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5697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OEM Mounting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3709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Tri-Color LED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0725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Fault Recall &amp; Clearing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Simple Push Button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Jumper Twin &amp; C Terminals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 Fault Only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1939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Robust FR4 PCB Material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8921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Component Self Test Mode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6810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Flame Current Test Pins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8181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Constant Fan Speed &amp; </a:t>
                      </a:r>
                      <a:r>
                        <a:rPr lang="en-US" sz="1400" dirty="0" err="1"/>
                        <a:t>Dehum</a:t>
                      </a:r>
                      <a:r>
                        <a:rPr lang="en-US" sz="1400" dirty="0"/>
                        <a:t> Mode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Included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Control Only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0047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No Harness for Most Applications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✔</a:t>
                      </a:r>
                      <a:endParaRPr lang="en-US" sz="14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✘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960144"/>
                  </a:ext>
                </a:extLst>
              </a:tr>
            </a:tbl>
          </a:graphicData>
        </a:graphic>
      </p:graphicFrame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B8C65E12-8FA7-4AA7-7BEA-77ECA9B57343}"/>
              </a:ext>
            </a:extLst>
          </p:cNvPr>
          <p:cNvSpPr txBox="1">
            <a:spLocks/>
          </p:cNvSpPr>
          <p:nvPr/>
        </p:nvSpPr>
        <p:spPr>
          <a:xfrm>
            <a:off x="762000" y="5124070"/>
            <a:ext cx="13106400" cy="373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097192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  <a:buClr>
                <a:schemeClr val="tx1"/>
              </a:buClr>
              <a:buFontTx/>
              <a:buNone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3464" indent="-283464" algn="l" defTabSz="109719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66928" indent="-223838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⎯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22960" indent="-236538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Cross Reference: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E4B3C39D-718E-18E8-56ED-DF56E4DF5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257618"/>
              </p:ext>
            </p:extLst>
          </p:nvPr>
        </p:nvGraphicFramePr>
        <p:xfrm>
          <a:off x="762000" y="5532120"/>
          <a:ext cx="13112496" cy="180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140025643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997595309"/>
                    </a:ext>
                  </a:extLst>
                </a:gridCol>
                <a:gridCol w="1956816">
                  <a:extLst>
                    <a:ext uri="{9D8B030D-6E8A-4147-A177-3AD203B41FA5}">
                      <a16:colId xmlns:a16="http://schemas.microsoft.com/office/drawing/2014/main" val="3081250947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29031871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105103246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105671099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493740310"/>
                    </a:ext>
                  </a:extLst>
                </a:gridCol>
              </a:tblGrid>
              <a:tr h="180136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Carrier/ICP Brands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1172550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1183599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1184594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1184783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1186024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1186115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325878-751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CEPL130437-01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CEPL130437-01-1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CEPL130438-01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CEPL130590-01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CEPL131004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CEPL131004-02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CEPL131004-20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CEPL131004-20-ICP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CEPL131012-01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CEPL131012-01-1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CEPL131012-02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CEPL131012-02-1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CEPL131012-20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HK42FZ004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HK42FZ007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HK42FZ008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HK42FZ009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HK42FZ011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HK42FZ013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HK42FZ016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HK42FZ018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HK42FZ034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HK42FZ036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HK42FZ045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HK42FZ061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HK42FZ062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ICM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ICM282A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Johnstone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L43-837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L47-385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White-Rodgers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50M56-751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50M56U-751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0200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69A808B-EAE4-86CD-297B-2B8F0A9D4156}"/>
              </a:ext>
            </a:extLst>
          </p:cNvPr>
          <p:cNvSpPr/>
          <p:nvPr/>
        </p:nvSpPr>
        <p:spPr bwMode="auto">
          <a:xfrm>
            <a:off x="2644542" y="5522976"/>
            <a:ext cx="1554480" cy="219456"/>
          </a:xfrm>
          <a:prstGeom prst="rect">
            <a:avLst/>
          </a:prstGeom>
          <a:noFill/>
          <a:ln w="19050">
            <a:solidFill>
              <a:schemeClr val="accent4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E88E2-B9EC-1A23-4D6B-CCA9F8B8667C}"/>
              </a:ext>
            </a:extLst>
          </p:cNvPr>
          <p:cNvSpPr/>
          <p:nvPr/>
        </p:nvSpPr>
        <p:spPr bwMode="auto">
          <a:xfrm>
            <a:off x="6510498" y="5522975"/>
            <a:ext cx="1143000" cy="1517904"/>
          </a:xfrm>
          <a:prstGeom prst="rect">
            <a:avLst/>
          </a:prstGeom>
          <a:noFill/>
          <a:ln w="19050">
            <a:solidFill>
              <a:schemeClr val="accent4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37FE33-D771-5E45-9983-DC78B9F7FBDF}"/>
              </a:ext>
            </a:extLst>
          </p:cNvPr>
          <p:cNvSpPr/>
          <p:nvPr/>
        </p:nvSpPr>
        <p:spPr bwMode="auto">
          <a:xfrm>
            <a:off x="8247888" y="5742432"/>
            <a:ext cx="1143000" cy="219456"/>
          </a:xfrm>
          <a:prstGeom prst="rect">
            <a:avLst/>
          </a:prstGeom>
          <a:noFill/>
          <a:ln w="19050">
            <a:solidFill>
              <a:schemeClr val="accent4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2DDE26-4D1A-A50C-A525-B644E8A9EC2D}"/>
              </a:ext>
            </a:extLst>
          </p:cNvPr>
          <p:cNvSpPr/>
          <p:nvPr/>
        </p:nvSpPr>
        <p:spPr bwMode="auto">
          <a:xfrm>
            <a:off x="9985248" y="5746493"/>
            <a:ext cx="914400" cy="219456"/>
          </a:xfrm>
          <a:prstGeom prst="rect">
            <a:avLst/>
          </a:prstGeom>
          <a:noFill/>
          <a:ln w="19050">
            <a:solidFill>
              <a:schemeClr val="accent4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6C889F-E252-A035-D0CC-C663AFD89EB7}"/>
              </a:ext>
            </a:extLst>
          </p:cNvPr>
          <p:cNvSpPr/>
          <p:nvPr/>
        </p:nvSpPr>
        <p:spPr bwMode="auto">
          <a:xfrm>
            <a:off x="11905488" y="5952744"/>
            <a:ext cx="1143000" cy="219456"/>
          </a:xfrm>
          <a:prstGeom prst="rect">
            <a:avLst/>
          </a:prstGeom>
          <a:noFill/>
          <a:ln w="19050">
            <a:solidFill>
              <a:schemeClr val="accent4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DBE5E0-64E7-2311-F6C5-5223E915B99D}"/>
              </a:ext>
            </a:extLst>
          </p:cNvPr>
          <p:cNvSpPr txBox="1"/>
          <p:nvPr/>
        </p:nvSpPr>
        <p:spPr bwMode="auto">
          <a:xfrm>
            <a:off x="7409468" y="7228401"/>
            <a:ext cx="6740095" cy="33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(SKU’s with boxes around them are old “White Cover” cross references)</a:t>
            </a:r>
          </a:p>
        </p:txBody>
      </p:sp>
    </p:spTree>
    <p:extLst>
      <p:ext uri="{BB962C8B-B14F-4D97-AF65-F5344CB8AC3E}">
        <p14:creationId xmlns:p14="http://schemas.microsoft.com/office/powerpoint/2010/main" val="772294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9A08D2B-35F9-1424-D629-ABA2D808000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58951" y="2328864"/>
            <a:ext cx="6405419" cy="4572000"/>
          </a:xfrm>
        </p:spPr>
        <p:txBody>
          <a:bodyPr/>
          <a:lstStyle/>
          <a:p>
            <a:pPr lvl="1"/>
            <a:r>
              <a:rPr lang="en-US" dirty="0"/>
              <a:t>To improve the installation experience and increase our cross references, White-Rodgers has made significant product improvements.</a:t>
            </a:r>
          </a:p>
          <a:p>
            <a:pPr lvl="2"/>
            <a:r>
              <a:rPr lang="en-US" dirty="0"/>
              <a:t>New ICP Harness</a:t>
            </a:r>
          </a:p>
          <a:p>
            <a:pPr lvl="2"/>
            <a:r>
              <a:rPr lang="en-US" dirty="0"/>
              <a:t>12 Pin Molex </a:t>
            </a:r>
            <a:r>
              <a:rPr lang="en-US" b="1" dirty="0"/>
              <a:t>Upgraded</a:t>
            </a:r>
            <a:r>
              <a:rPr lang="en-US" dirty="0"/>
              <a:t> to 11-Pin In-Line Connector</a:t>
            </a:r>
          </a:p>
          <a:p>
            <a:pPr lvl="2"/>
            <a:r>
              <a:rPr lang="en-US" dirty="0"/>
              <a:t>4 Pin Inducer/Ignitor Molex </a:t>
            </a:r>
            <a:r>
              <a:rPr lang="en-US" b="1" dirty="0"/>
              <a:t>Upgraded</a:t>
            </a:r>
            <a:r>
              <a:rPr lang="en-US" dirty="0"/>
              <a:t> to 2-Pin</a:t>
            </a:r>
          </a:p>
          <a:p>
            <a:pPr lvl="2"/>
            <a:r>
              <a:rPr lang="en-US" dirty="0"/>
              <a:t>24v Detachable Thermostat Bus + Y2 and </a:t>
            </a:r>
            <a:r>
              <a:rPr lang="en-US" dirty="0" err="1"/>
              <a:t>Dehum</a:t>
            </a:r>
            <a:r>
              <a:rPr lang="en-US" dirty="0"/>
              <a:t> I/O</a:t>
            </a:r>
          </a:p>
          <a:p>
            <a:pPr lvl="2"/>
            <a:r>
              <a:rPr lang="en-US" dirty="0"/>
              <a:t>24v or 120v Humidifier</a:t>
            </a:r>
          </a:p>
          <a:p>
            <a:pPr lvl="2"/>
            <a:r>
              <a:rPr lang="en-US" dirty="0"/>
              <a:t>Fan-Only Speed Dipswitch</a:t>
            </a:r>
          </a:p>
          <a:p>
            <a:pPr lvl="2"/>
            <a:r>
              <a:rPr lang="en-US" dirty="0"/>
              <a:t>Flame Current Test Pins</a:t>
            </a:r>
          </a:p>
          <a:p>
            <a:pPr lvl="2"/>
            <a:r>
              <a:rPr lang="en-US" dirty="0"/>
              <a:t>Twinning </a:t>
            </a:r>
          </a:p>
          <a:p>
            <a:pPr lvl="2"/>
            <a:r>
              <a:rPr lang="en-US" dirty="0"/>
              <a:t>Mounting options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F7E21-9612-AC4E-995D-A5997048A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60BC7B-6EAD-AE89-8478-15F72257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Improvements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97A869-9D71-426E-A18C-52D26854D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874560C-09AD-A023-6DF0-BC9D6BAC69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*WR Estimate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D22E9D-9501-7A67-4203-DF8E6A61A476}"/>
              </a:ext>
            </a:extLst>
          </p:cNvPr>
          <p:cNvGrpSpPr>
            <a:grpSpLocks noChangeAspect="1"/>
          </p:cNvGrpSpPr>
          <p:nvPr/>
        </p:nvGrpSpPr>
        <p:grpSpPr>
          <a:xfrm>
            <a:off x="7532016" y="2176221"/>
            <a:ext cx="6206637" cy="5031878"/>
            <a:chOff x="4203268" y="1722320"/>
            <a:chExt cx="4821876" cy="39092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E8665A2-21EA-DE87-E743-9518C0B96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769768" y="2014396"/>
              <a:ext cx="2255376" cy="31780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6BDA5D-B11F-0BD6-7B83-3F47F876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600" r="97400">
                          <a14:foregroundMark x1="7200" y1="26200" x2="15400" y2="19600"/>
                          <a14:foregroundMark x1="15400" y1="19600" x2="35600" y2="18400"/>
                          <a14:foregroundMark x1="93000" y1="21800" x2="92000" y2="83000"/>
                          <a14:foregroundMark x1="95000" y1="26400" x2="96000" y2="21600"/>
                          <a14:foregroundMark x1="83400" y1="17600" x2="72800" y2="18800"/>
                          <a14:foregroundMark x1="54800" y1="18000" x2="40400" y2="17400"/>
                          <a14:foregroundMark x1="5800" y1="20600" x2="4600" y2="26600"/>
                          <a14:foregroundMark x1="9400" y1="80400" x2="8000" y2="80200"/>
                          <a14:foregroundMark x1="9200" y1="82000" x2="7600" y2="80000"/>
                          <a14:foregroundMark x1="97400" y1="82600" x2="96000" y2="788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-5400000">
              <a:off x="4203268" y="1722320"/>
              <a:ext cx="1921449" cy="192144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2D17C4-AC95-D43B-2ED0-35EEE10861E6}"/>
                </a:ext>
              </a:extLst>
            </p:cNvPr>
            <p:cNvSpPr txBox="1"/>
            <p:nvPr/>
          </p:nvSpPr>
          <p:spPr bwMode="auto">
            <a:xfrm>
              <a:off x="4669392" y="3567553"/>
              <a:ext cx="1158295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/>
                <a:t>Then,</a:t>
              </a:r>
            </a:p>
            <a:p>
              <a:pPr algn="ctr"/>
              <a:r>
                <a:rPr lang="en-US" sz="1400" b="1" i="1" dirty="0"/>
                <a:t>White Cover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9EE4-DCFE-FBA9-5FBD-A532BCE22AC8}"/>
                </a:ext>
              </a:extLst>
            </p:cNvPr>
            <p:cNvSpPr txBox="1"/>
            <p:nvPr/>
          </p:nvSpPr>
          <p:spPr bwMode="auto">
            <a:xfrm>
              <a:off x="7362089" y="5225272"/>
              <a:ext cx="1070733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/>
                <a:t>Now,</a:t>
              </a:r>
            </a:p>
            <a:p>
              <a:pPr algn="ctr"/>
              <a:r>
                <a:rPr lang="en-US" sz="1400" b="1" i="1" dirty="0"/>
                <a:t>Black Cover</a:t>
              </a:r>
            </a:p>
          </p:txBody>
        </p:sp>
        <p:cxnSp>
          <p:nvCxnSpPr>
            <p:cNvPr id="17" name="Connector: Elbow 13">
              <a:extLst>
                <a:ext uri="{FF2B5EF4-FFF2-40B4-BE49-F238E27FC236}">
                  <a16:creationId xmlns:a16="http://schemas.microsoft.com/office/drawing/2014/main" id="{94D60066-2726-799F-FB98-89C9F2B1DA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29278" y="3497723"/>
              <a:ext cx="426233" cy="298031"/>
            </a:xfrm>
            <a:prstGeom prst="bentConnector3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899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B3C684-1483-9A2B-9A52-3BE2BDA8CCF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58952" y="2468880"/>
            <a:ext cx="6208776" cy="800835"/>
          </a:xfrm>
        </p:spPr>
        <p:txBody>
          <a:bodyPr/>
          <a:lstStyle/>
          <a:p>
            <a:pPr lvl="2"/>
            <a:r>
              <a:rPr lang="en-US" dirty="0"/>
              <a:t>Harnesses connect to the old controls 12 pin </a:t>
            </a:r>
            <a:br>
              <a:rPr lang="en-US" dirty="0"/>
            </a:br>
            <a:r>
              <a:rPr lang="en-US" dirty="0"/>
              <a:t>Molex plug.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FB3DD3-F975-3E67-B006-7496958D685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658102" y="2468880"/>
            <a:ext cx="6208776" cy="1526699"/>
          </a:xfrm>
        </p:spPr>
        <p:txBody>
          <a:bodyPr/>
          <a:lstStyle/>
          <a:p>
            <a:pPr lvl="2"/>
            <a:r>
              <a:rPr lang="en-US" dirty="0"/>
              <a:t>Harnesses connect to the new controls 11 pin </a:t>
            </a:r>
            <a:br>
              <a:rPr lang="en-US" dirty="0"/>
            </a:br>
            <a:r>
              <a:rPr lang="en-US" dirty="0"/>
              <a:t>in-line plug.</a:t>
            </a:r>
          </a:p>
          <a:p>
            <a:pPr lvl="3"/>
            <a:r>
              <a:rPr lang="en-US" dirty="0"/>
              <a:t>Eliminates secondary harness</a:t>
            </a:r>
          </a:p>
          <a:p>
            <a:pPr lvl="3"/>
            <a:r>
              <a:rPr lang="en-US" dirty="0"/>
              <a:t>New “Flip Harness” provides ICP compatibility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8308FF-2A21-D98E-8928-A4979D420E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1719072"/>
            <a:ext cx="6208776" cy="457200"/>
          </a:xfrm>
        </p:spPr>
        <p:txBody>
          <a:bodyPr/>
          <a:lstStyle/>
          <a:p>
            <a:r>
              <a:rPr lang="en-US" b="1" dirty="0"/>
              <a:t>2 Previous “White Cover” Harnesses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D77CD7D-27F9-9F9C-B9DD-58314B4EE8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58100" y="1719072"/>
            <a:ext cx="6208776" cy="457200"/>
          </a:xfrm>
        </p:spPr>
        <p:txBody>
          <a:bodyPr/>
          <a:lstStyle/>
          <a:p>
            <a:r>
              <a:rPr lang="en-US" b="1" dirty="0"/>
              <a:t>2 New “Black Cover” Harnesses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3698D-FE73-0E99-EC31-A7AA5DCEE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5BE757-0DA4-E821-EE06-260A14376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Adapter Harnesses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7E9EF0-86FB-56B8-54B4-7CAC77A877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309521-C719-4427-9444-601D7484A405}"/>
              </a:ext>
            </a:extLst>
          </p:cNvPr>
          <p:cNvCxnSpPr>
            <a:cxnSpLocks/>
          </p:cNvCxnSpPr>
          <p:nvPr/>
        </p:nvCxnSpPr>
        <p:spPr>
          <a:xfrm>
            <a:off x="758952" y="2331720"/>
            <a:ext cx="6208776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904A78-0CAC-423E-BA87-D0730C0924EC}"/>
              </a:ext>
            </a:extLst>
          </p:cNvPr>
          <p:cNvCxnSpPr>
            <a:cxnSpLocks/>
          </p:cNvCxnSpPr>
          <p:nvPr/>
        </p:nvCxnSpPr>
        <p:spPr>
          <a:xfrm>
            <a:off x="7662672" y="2331720"/>
            <a:ext cx="6208776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57700A-2A5F-F29A-00B1-CBF6DB9C2FBF}"/>
              </a:ext>
            </a:extLst>
          </p:cNvPr>
          <p:cNvGrpSpPr>
            <a:grpSpLocks noChangeAspect="1"/>
          </p:cNvGrpSpPr>
          <p:nvPr/>
        </p:nvGrpSpPr>
        <p:grpSpPr>
          <a:xfrm>
            <a:off x="1967917" y="3232229"/>
            <a:ext cx="3657600" cy="3873816"/>
            <a:chOff x="325221" y="2678237"/>
            <a:chExt cx="3132031" cy="3321797"/>
          </a:xfrm>
        </p:grpSpPr>
        <p:pic>
          <p:nvPicPr>
            <p:cNvPr id="23" name="Picture 22" descr="A circuit board&#10;&#10;Description automatically generated">
              <a:extLst>
                <a:ext uri="{FF2B5EF4-FFF2-40B4-BE49-F238E27FC236}">
                  <a16:creationId xmlns:a16="http://schemas.microsoft.com/office/drawing/2014/main" id="{3181EDF2-74C8-2E69-1CC1-D3DA2855A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40" b="97912" l="1133" r="52267">
                          <a14:foregroundMark x1="33867" y1="9977" x2="30133" y2="46520"/>
                          <a14:foregroundMark x1="30133" y1="46520" x2="31600" y2="66473"/>
                          <a14:foregroundMark x1="31600" y1="66473" x2="36667" y2="87471"/>
                          <a14:foregroundMark x1="36667" y1="87471" x2="37667" y2="88399"/>
                          <a14:foregroundMark x1="48400" y1="84919" x2="37667" y2="47216"/>
                          <a14:foregroundMark x1="37667" y1="47216" x2="35800" y2="34455"/>
                          <a14:foregroundMark x1="35800" y1="34455" x2="36467" y2="23086"/>
                          <a14:foregroundMark x1="36467" y1="23086" x2="40933" y2="16937"/>
                          <a14:foregroundMark x1="40800" y1="23782" x2="45133" y2="18097"/>
                          <a14:foregroundMark x1="45133" y1="18097" x2="41867" y2="10441"/>
                          <a14:foregroundMark x1="41867" y1="10441" x2="34467" y2="6497"/>
                          <a14:foregroundMark x1="34467" y1="6497" x2="29267" y2="10441"/>
                          <a14:foregroundMark x1="29267" y1="10441" x2="31200" y2="20766"/>
                          <a14:foregroundMark x1="31200" y1="20766" x2="47267" y2="23086"/>
                          <a14:foregroundMark x1="47267" y1="23086" x2="33867" y2="11949"/>
                          <a14:foregroundMark x1="33867" y1="11949" x2="26600" y2="13921"/>
                          <a14:foregroundMark x1="16600" y1="25638" x2="20600" y2="14733"/>
                          <a14:foregroundMark x1="20600" y1="14733" x2="16733" y2="6032"/>
                          <a14:foregroundMark x1="16733" y1="6032" x2="11400" y2="6845"/>
                          <a14:foregroundMark x1="11400" y1="6845" x2="5800" y2="4176"/>
                          <a14:foregroundMark x1="5800" y1="4176" x2="133" y2="5568"/>
                          <a14:foregroundMark x1="133" y1="5568" x2="6200" y2="12529"/>
                          <a14:foregroundMark x1="6200" y1="12529" x2="8467" y2="20998"/>
                          <a14:foregroundMark x1="8467" y1="20998" x2="11467" y2="50116"/>
                          <a14:foregroundMark x1="11467" y1="50116" x2="13933" y2="59281"/>
                          <a14:foregroundMark x1="13933" y1="59281" x2="5867" y2="82599"/>
                          <a14:foregroundMark x1="5867" y1="82599" x2="5600" y2="92807"/>
                          <a14:foregroundMark x1="5600" y1="92807" x2="10533" y2="88283"/>
                          <a14:foregroundMark x1="10533" y1="88283" x2="18133" y2="69606"/>
                          <a14:foregroundMark x1="18133" y1="69606" x2="19267" y2="37007"/>
                          <a14:foregroundMark x1="19267" y1="37007" x2="13400" y2="45708"/>
                          <a14:foregroundMark x1="13400" y1="45708" x2="13267" y2="45824"/>
                          <a14:foregroundMark x1="18667" y1="66937" x2="24800" y2="85615"/>
                          <a14:foregroundMark x1="24800" y1="85615" x2="25600" y2="94780"/>
                          <a14:foregroundMark x1="25600" y1="94780" x2="20467" y2="97332"/>
                          <a14:foregroundMark x1="20467" y1="97332" x2="18200" y2="88979"/>
                          <a14:foregroundMark x1="18200" y1="88979" x2="19267" y2="47796"/>
                          <a14:foregroundMark x1="34200" y1="20302" x2="35067" y2="56381"/>
                          <a14:foregroundMark x1="35067" y1="56381" x2="40467" y2="74942"/>
                          <a14:foregroundMark x1="40467" y1="74942" x2="45733" y2="81323"/>
                          <a14:foregroundMark x1="45733" y1="81323" x2="50667" y2="76682"/>
                          <a14:foregroundMark x1="50667" y1="76682" x2="46800" y2="69606"/>
                          <a14:foregroundMark x1="46800" y1="69606" x2="45400" y2="69838"/>
                          <a14:foregroundMark x1="47733" y1="70186" x2="52800" y2="74478"/>
                          <a14:foregroundMark x1="52800" y1="74478" x2="52267" y2="85731"/>
                          <a14:foregroundMark x1="52267" y1="85731" x2="49467" y2="89211"/>
                          <a14:foregroundMark x1="49067" y1="88631" x2="42533" y2="82599"/>
                          <a14:foregroundMark x1="42533" y1="82599" x2="39000" y2="74942"/>
                          <a14:foregroundMark x1="39000" y1="74942" x2="36200" y2="83063"/>
                          <a14:foregroundMark x1="36200" y1="83063" x2="40600" y2="78074"/>
                          <a14:foregroundMark x1="40600" y1="78074" x2="40533" y2="77842"/>
                          <a14:foregroundMark x1="31133" y1="32019" x2="28600" y2="46404"/>
                          <a14:foregroundMark x1="28267" y1="42227" x2="29333" y2="32251"/>
                          <a14:foregroundMark x1="29333" y1="32251" x2="31600" y2="25986"/>
                          <a14:foregroundMark x1="13400" y1="44084" x2="3867" y2="86775"/>
                          <a14:foregroundMark x1="3867" y1="86775" x2="7200" y2="95708"/>
                          <a14:foregroundMark x1="7200" y1="95708" x2="21933" y2="97912"/>
                          <a14:foregroundMark x1="4400" y1="8585" x2="1133" y2="1740"/>
                          <a14:foregroundMark x1="40200" y1="77958" x2="36333" y2="62297"/>
                          <a14:foregroundMark x1="36000" y1="36195" x2="39333" y2="22042"/>
                          <a14:foregroundMark x1="39333" y1="22042" x2="42933" y2="14617"/>
                          <a14:foregroundMark x1="44667" y1="22158" x2="39600" y2="25406"/>
                          <a14:foregroundMark x1="39600" y1="25406" x2="36400" y2="34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9" r="47245"/>
            <a:stretch/>
          </p:blipFill>
          <p:spPr>
            <a:xfrm rot="16200000">
              <a:off x="1136486" y="3679268"/>
              <a:ext cx="1509501" cy="3132031"/>
            </a:xfrm>
            <a:prstGeom prst="rect">
              <a:avLst/>
            </a:prstGeom>
          </p:spPr>
        </p:pic>
        <p:pic>
          <p:nvPicPr>
            <p:cNvPr id="24" name="Picture 23" descr="A circuit board&#10;&#10;Description automatically generated">
              <a:extLst>
                <a:ext uri="{FF2B5EF4-FFF2-40B4-BE49-F238E27FC236}">
                  <a16:creationId xmlns:a16="http://schemas.microsoft.com/office/drawing/2014/main" id="{1A6BA1E2-924C-5739-6175-48E81ED8F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40" b="97912" l="1133" r="52267">
                          <a14:foregroundMark x1="33867" y1="9977" x2="30133" y2="46520"/>
                          <a14:foregroundMark x1="30133" y1="46520" x2="31600" y2="66473"/>
                          <a14:foregroundMark x1="31600" y1="66473" x2="36667" y2="87471"/>
                          <a14:foregroundMark x1="36667" y1="87471" x2="37667" y2="88399"/>
                          <a14:foregroundMark x1="48400" y1="84919" x2="37667" y2="47216"/>
                          <a14:foregroundMark x1="37667" y1="47216" x2="35800" y2="34455"/>
                          <a14:foregroundMark x1="35800" y1="34455" x2="36467" y2="23086"/>
                          <a14:foregroundMark x1="36467" y1="23086" x2="40933" y2="16937"/>
                          <a14:foregroundMark x1="40800" y1="23782" x2="45133" y2="18097"/>
                          <a14:foregroundMark x1="45133" y1="18097" x2="41867" y2="10441"/>
                          <a14:foregroundMark x1="41867" y1="10441" x2="34467" y2="6497"/>
                          <a14:foregroundMark x1="34467" y1="6497" x2="29267" y2="10441"/>
                          <a14:foregroundMark x1="29267" y1="10441" x2="31200" y2="20766"/>
                          <a14:foregroundMark x1="31200" y1="20766" x2="47267" y2="23086"/>
                          <a14:foregroundMark x1="47267" y1="23086" x2="33867" y2="11949"/>
                          <a14:foregroundMark x1="33867" y1="11949" x2="26600" y2="13921"/>
                          <a14:foregroundMark x1="16600" y1="25638" x2="20600" y2="14733"/>
                          <a14:foregroundMark x1="20600" y1="14733" x2="16733" y2="6032"/>
                          <a14:foregroundMark x1="16733" y1="6032" x2="11400" y2="6845"/>
                          <a14:foregroundMark x1="11400" y1="6845" x2="5800" y2="4176"/>
                          <a14:foregroundMark x1="5800" y1="4176" x2="133" y2="5568"/>
                          <a14:foregroundMark x1="133" y1="5568" x2="6200" y2="12529"/>
                          <a14:foregroundMark x1="6200" y1="12529" x2="8467" y2="20998"/>
                          <a14:foregroundMark x1="8467" y1="20998" x2="11467" y2="50116"/>
                          <a14:foregroundMark x1="11467" y1="50116" x2="13933" y2="59281"/>
                          <a14:foregroundMark x1="13933" y1="59281" x2="5867" y2="82599"/>
                          <a14:foregroundMark x1="5867" y1="82599" x2="5600" y2="92807"/>
                          <a14:foregroundMark x1="5600" y1="92807" x2="10533" y2="88283"/>
                          <a14:foregroundMark x1="10533" y1="88283" x2="18133" y2="69606"/>
                          <a14:foregroundMark x1="18133" y1="69606" x2="19267" y2="37007"/>
                          <a14:foregroundMark x1="19267" y1="37007" x2="13400" y2="45708"/>
                          <a14:foregroundMark x1="13400" y1="45708" x2="13267" y2="45824"/>
                          <a14:foregroundMark x1="18667" y1="66937" x2="24800" y2="85615"/>
                          <a14:foregroundMark x1="24800" y1="85615" x2="25600" y2="94780"/>
                          <a14:foregroundMark x1="25600" y1="94780" x2="20467" y2="97332"/>
                          <a14:foregroundMark x1="20467" y1="97332" x2="18200" y2="88979"/>
                          <a14:foregroundMark x1="18200" y1="88979" x2="19267" y2="47796"/>
                          <a14:foregroundMark x1="34200" y1="20302" x2="35067" y2="56381"/>
                          <a14:foregroundMark x1="35067" y1="56381" x2="40467" y2="74942"/>
                          <a14:foregroundMark x1="40467" y1="74942" x2="45733" y2="81323"/>
                          <a14:foregroundMark x1="45733" y1="81323" x2="50667" y2="76682"/>
                          <a14:foregroundMark x1="50667" y1="76682" x2="46800" y2="69606"/>
                          <a14:foregroundMark x1="46800" y1="69606" x2="45400" y2="69838"/>
                          <a14:foregroundMark x1="47733" y1="70186" x2="52800" y2="74478"/>
                          <a14:foregroundMark x1="52800" y1="74478" x2="52267" y2="85731"/>
                          <a14:foregroundMark x1="52267" y1="85731" x2="49467" y2="89211"/>
                          <a14:foregroundMark x1="49067" y1="88631" x2="42533" y2="82599"/>
                          <a14:foregroundMark x1="42533" y1="82599" x2="39000" y2="74942"/>
                          <a14:foregroundMark x1="39000" y1="74942" x2="36200" y2="83063"/>
                          <a14:foregroundMark x1="36200" y1="83063" x2="40600" y2="78074"/>
                          <a14:foregroundMark x1="40600" y1="78074" x2="40533" y2="77842"/>
                          <a14:foregroundMark x1="31133" y1="32019" x2="28600" y2="46404"/>
                          <a14:foregroundMark x1="28267" y1="42227" x2="29333" y2="32251"/>
                          <a14:foregroundMark x1="29333" y1="32251" x2="31600" y2="25986"/>
                          <a14:foregroundMark x1="13400" y1="44084" x2="3867" y2="86775"/>
                          <a14:foregroundMark x1="3867" y1="86775" x2="7200" y2="95708"/>
                          <a14:foregroundMark x1="7200" y1="95708" x2="21933" y2="97912"/>
                          <a14:foregroundMark x1="4400" y1="8585" x2="1133" y2="1740"/>
                          <a14:foregroundMark x1="40200" y1="77958" x2="36333" y2="62297"/>
                          <a14:foregroundMark x1="36000" y1="36195" x2="39333" y2="22042"/>
                          <a14:foregroundMark x1="39333" y1="22042" x2="42933" y2="14617"/>
                          <a14:foregroundMark x1="44667" y1="22158" x2="39600" y2="25406"/>
                          <a14:foregroundMark x1="39600" y1="25406" x2="36400" y2="34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" t="-871" r="75045" b="871"/>
            <a:stretch/>
          </p:blipFill>
          <p:spPr>
            <a:xfrm rot="16200000">
              <a:off x="1219888" y="2211453"/>
              <a:ext cx="1254689" cy="2908081"/>
            </a:xfrm>
            <a:prstGeom prst="rect">
              <a:avLst/>
            </a:prstGeom>
          </p:spPr>
        </p:pic>
        <p:pic>
          <p:nvPicPr>
            <p:cNvPr id="26" name="Graphic 25" descr="Close with solid fill">
              <a:extLst>
                <a:ext uri="{FF2B5EF4-FFF2-40B4-BE49-F238E27FC236}">
                  <a16:creationId xmlns:a16="http://schemas.microsoft.com/office/drawing/2014/main" id="{82A4797C-82E3-C895-AB67-72C5B355A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9805" y="2678237"/>
              <a:ext cx="1775667" cy="1775667"/>
            </a:xfrm>
            <a:prstGeom prst="rect">
              <a:avLst/>
            </a:prstGeom>
          </p:spPr>
        </p:pic>
      </p:grpSp>
      <p:pic>
        <p:nvPicPr>
          <p:cNvPr id="28" name="Picture 27" descr="A close up of a device&#10;&#10;Description automatically generated">
            <a:extLst>
              <a:ext uri="{FF2B5EF4-FFF2-40B4-BE49-F238E27FC236}">
                <a16:creationId xmlns:a16="http://schemas.microsoft.com/office/drawing/2014/main" id="{FE21D01C-70E3-2BD4-F5FA-B4BE2DFDE9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61424" y="3916250"/>
            <a:ext cx="2565553" cy="27432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CA541-33C3-C285-CF94-C675D370719A}"/>
              </a:ext>
            </a:extLst>
          </p:cNvPr>
          <p:cNvGrpSpPr/>
          <p:nvPr/>
        </p:nvGrpSpPr>
        <p:grpSpPr>
          <a:xfrm>
            <a:off x="6858000" y="6738780"/>
            <a:ext cx="7772400" cy="822960"/>
            <a:chOff x="-2" y="6607999"/>
            <a:chExt cx="7772400" cy="82296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32402B-6BE3-B7F2-6C4B-C4482C6A0169}"/>
                </a:ext>
              </a:extLst>
            </p:cNvPr>
            <p:cNvSpPr/>
            <p:nvPr/>
          </p:nvSpPr>
          <p:spPr>
            <a:xfrm>
              <a:off x="-2" y="6607999"/>
              <a:ext cx="7772400" cy="82296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0" rIns="731520" anchor="ctr" anchorCtr="0">
              <a:noAutofit/>
            </a:bodyPr>
            <a:lstStyle/>
            <a:p>
              <a:r>
                <a:rPr lang="en-US" sz="1600" b="1" dirty="0">
                  <a:solidFill>
                    <a:schemeClr val="accent4"/>
                  </a:solidFill>
                </a:rPr>
                <a:t>TECH TIP: </a:t>
              </a:r>
              <a:r>
                <a:rPr lang="en-US" sz="1600" dirty="0">
                  <a:solidFill>
                    <a:schemeClr val="accent4"/>
                  </a:solidFill>
                </a:rPr>
                <a:t>With the majority of existing Furnace Harnesses being 11 pin connectors, the new control will not need any adapter!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41F6D67-81F9-02CB-9BAA-7E6BE7A30333}"/>
                </a:ext>
              </a:extLst>
            </p:cNvPr>
            <p:cNvGrpSpPr/>
            <p:nvPr/>
          </p:nvGrpSpPr>
          <p:grpSpPr>
            <a:xfrm>
              <a:off x="256032" y="6766560"/>
              <a:ext cx="502920" cy="502920"/>
              <a:chOff x="9425299" y="6836943"/>
              <a:chExt cx="502920" cy="502920"/>
            </a:xfrm>
          </p:grpSpPr>
          <p:pic>
            <p:nvPicPr>
              <p:cNvPr id="33" name="Graphic 32" descr="Lightbulb">
                <a:extLst>
                  <a:ext uri="{FF2B5EF4-FFF2-40B4-BE49-F238E27FC236}">
                    <a16:creationId xmlns:a16="http://schemas.microsoft.com/office/drawing/2014/main" id="{FA1EF5EC-D93D-DE7D-3F1D-46CC4E6B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93879" y="6905523"/>
                <a:ext cx="365760" cy="365760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5CBA9F-B856-0A37-BB08-1D221AFA0B10}"/>
                  </a:ext>
                </a:extLst>
              </p:cNvPr>
              <p:cNvSpPr/>
              <p:nvPr/>
            </p:nvSpPr>
            <p:spPr>
              <a:xfrm>
                <a:off x="9425299" y="6836943"/>
                <a:ext cx="502920" cy="502920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707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2FED3-5427-F123-D134-4D02D80AE9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952" y="2560320"/>
            <a:ext cx="3848102" cy="2978192"/>
          </a:xfrm>
        </p:spPr>
        <p:txBody>
          <a:bodyPr/>
          <a:lstStyle/>
          <a:p>
            <a:pPr lvl="2"/>
            <a:r>
              <a:rPr lang="en-US" dirty="0"/>
              <a:t>Bus disconnects from the control to allow for easy thermostat wiring.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4F459-25E0-DAEC-843B-2E44645352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20299" y="2560320"/>
            <a:ext cx="3998143" cy="2978192"/>
          </a:xfrm>
        </p:spPr>
        <p:txBody>
          <a:bodyPr/>
          <a:lstStyle/>
          <a:p>
            <a:pPr lvl="2"/>
            <a:r>
              <a:rPr lang="en-US" dirty="0"/>
              <a:t>Two-stage outdoor cooling ready</a:t>
            </a:r>
          </a:p>
          <a:p>
            <a:pPr lvl="2"/>
            <a:r>
              <a:rPr lang="en-US" dirty="0" err="1"/>
              <a:t>Dehum</a:t>
            </a:r>
            <a:r>
              <a:rPr lang="en-US" dirty="0"/>
              <a:t> terminal for lower </a:t>
            </a:r>
            <a:br>
              <a:rPr lang="en-US" dirty="0"/>
            </a:br>
            <a:r>
              <a:rPr lang="en-US" dirty="0"/>
              <a:t>blower speed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2E3533C-E09F-43E9-0653-CD6B2B1CA3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72099" y="2560320"/>
            <a:ext cx="3998143" cy="2978192"/>
          </a:xfrm>
        </p:spPr>
        <p:txBody>
          <a:bodyPr/>
          <a:lstStyle/>
          <a:p>
            <a:pPr lvl="2"/>
            <a:r>
              <a:rPr lang="en-US" dirty="0"/>
              <a:t>The “white cover” control allowed for 24v humidification through an adapter harness. </a:t>
            </a:r>
            <a:br>
              <a:rPr lang="en-US" dirty="0"/>
            </a:br>
            <a:r>
              <a:rPr lang="en-US" dirty="0"/>
              <a:t>The new “black cover” has a designated spade on the control.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222A01-DE57-0C93-9B1F-81B433FDC7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8952" y="1773936"/>
            <a:ext cx="3843581" cy="411480"/>
          </a:xfrm>
        </p:spPr>
        <p:txBody>
          <a:bodyPr/>
          <a:lstStyle/>
          <a:p>
            <a:r>
              <a:rPr lang="en-US" b="1" dirty="0"/>
              <a:t>Detachable T-Stat Bus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B092037-7B11-64CF-A555-7DEF5D6C2D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100" y="1773936"/>
            <a:ext cx="3881679" cy="411480"/>
          </a:xfrm>
        </p:spPr>
        <p:txBody>
          <a:bodyPr/>
          <a:lstStyle/>
          <a:p>
            <a:r>
              <a:rPr lang="en-US" b="1" dirty="0"/>
              <a:t>24v Humidifier Spade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785BB4-78B7-A67C-21BB-4276CE6337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20300" y="1773936"/>
            <a:ext cx="3848100" cy="411480"/>
          </a:xfrm>
        </p:spPr>
        <p:txBody>
          <a:bodyPr/>
          <a:lstStyle/>
          <a:p>
            <a:r>
              <a:rPr lang="en-US" b="1" dirty="0"/>
              <a:t>Y2/</a:t>
            </a:r>
            <a:r>
              <a:rPr lang="en-US" b="1" dirty="0" err="1"/>
              <a:t>Dehum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1185B-4CF4-CA37-1C74-1A548ECF8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19A513B-626F-219D-5D49-D1D248B0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985F53-022C-9141-7A97-7FFFBEB9A8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0EE7268-6006-8018-E776-BBE8CC2DC8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8D3F87-29A8-CD12-5751-0B545295BD0E}"/>
              </a:ext>
            </a:extLst>
          </p:cNvPr>
          <p:cNvCxnSpPr>
            <a:cxnSpLocks/>
          </p:cNvCxnSpPr>
          <p:nvPr/>
        </p:nvCxnSpPr>
        <p:spPr>
          <a:xfrm>
            <a:off x="758952" y="2340928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8FC1B2-BA73-184E-CD73-EAB8746FBA53}"/>
              </a:ext>
            </a:extLst>
          </p:cNvPr>
          <p:cNvCxnSpPr>
            <a:cxnSpLocks/>
          </p:cNvCxnSpPr>
          <p:nvPr/>
        </p:nvCxnSpPr>
        <p:spPr>
          <a:xfrm>
            <a:off x="5391912" y="2340928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8D6A65-D54B-1385-8453-E0BF8BEC3635}"/>
              </a:ext>
            </a:extLst>
          </p:cNvPr>
          <p:cNvCxnSpPr>
            <a:cxnSpLocks/>
          </p:cNvCxnSpPr>
          <p:nvPr/>
        </p:nvCxnSpPr>
        <p:spPr>
          <a:xfrm>
            <a:off x="10021824" y="2340928"/>
            <a:ext cx="385876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17931F0-755B-DA08-2AB8-1302D90A8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42" t="28226" r="23332" b="27672"/>
          <a:stretch/>
        </p:blipFill>
        <p:spPr>
          <a:xfrm>
            <a:off x="1615203" y="3898027"/>
            <a:ext cx="1996639" cy="1626844"/>
          </a:xfrm>
          <a:prstGeom prst="rect">
            <a:avLst/>
          </a:prstGeom>
        </p:spPr>
      </p:pic>
      <p:pic>
        <p:nvPicPr>
          <p:cNvPr id="24" name="Content Placeholder 9" descr="A picture containing parking&#10;&#10;Description automatically generated">
            <a:extLst>
              <a:ext uri="{FF2B5EF4-FFF2-40B4-BE49-F238E27FC236}">
                <a16:creationId xmlns:a16="http://schemas.microsoft.com/office/drawing/2014/main" id="{804A22BA-3C1E-AEBE-8C58-428F5A6C051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0" b="95600" l="19800" r="83600">
                        <a14:foregroundMark x1="20500" y1="86700" x2="23500" y2="19400"/>
                        <a14:foregroundMark x1="23500" y1="19400" x2="40000" y2="14800"/>
                        <a14:foregroundMark x1="40000" y1="14800" x2="65500" y2="14000"/>
                        <a14:foregroundMark x1="65500" y1="14000" x2="80100" y2="15400"/>
                        <a14:foregroundMark x1="80100" y1="15400" x2="76600" y2="85700"/>
                        <a14:foregroundMark x1="76600" y1="85700" x2="68700" y2="87600"/>
                        <a14:foregroundMark x1="68700" y1="87600" x2="44200" y2="84100"/>
                        <a14:foregroundMark x1="44200" y1="84100" x2="27800" y2="86600"/>
                        <a14:foregroundMark x1="27800" y1="86600" x2="23400" y2="79600"/>
                        <a14:foregroundMark x1="23400" y1="79600" x2="27500" y2="73500"/>
                        <a14:foregroundMark x1="27500" y1="73500" x2="27700" y2="65800"/>
                        <a14:foregroundMark x1="27700" y1="65800" x2="24200" y2="47800"/>
                        <a14:foregroundMark x1="24200" y1="47800" x2="27000" y2="40200"/>
                        <a14:foregroundMark x1="27000" y1="40200" x2="34600" y2="35300"/>
                        <a14:foregroundMark x1="34600" y1="35300" x2="41100" y2="39900"/>
                        <a14:foregroundMark x1="41100" y1="39900" x2="41200" y2="40000"/>
                        <a14:foregroundMark x1="19800" y1="17100" x2="23700" y2="11400"/>
                        <a14:foregroundMark x1="34700" y1="7800" x2="39600" y2="6800"/>
                        <a14:foregroundMark x1="35000" y1="5000" x2="36600" y2="3400"/>
                        <a14:foregroundMark x1="80900" y1="53000" x2="83600" y2="49400"/>
                        <a14:foregroundMark x1="37800" y1="93900" x2="37900" y2="95600"/>
                        <a14:foregroundMark x1="57500" y1="19100" x2="55200" y2="27800"/>
                        <a14:foregroundMark x1="55200" y1="27800" x2="56900" y2="37100"/>
                        <a14:foregroundMark x1="56900" y1="37100" x2="62900" y2="32100"/>
                        <a14:foregroundMark x1="62900" y1="32100" x2="63400" y2="29500"/>
                        <a14:foregroundMark x1="45300" y1="53500" x2="43700" y2="60900"/>
                        <a14:foregroundMark x1="43700" y1="60900" x2="44900" y2="69700"/>
                        <a14:foregroundMark x1="44900" y1="69700" x2="48600" y2="77400"/>
                        <a14:foregroundMark x1="48600" y1="77400" x2="59700" y2="79900"/>
                        <a14:foregroundMark x1="59700" y1="79900" x2="66800" y2="77500"/>
                        <a14:foregroundMark x1="66800" y1="77500" x2="70700" y2="70000"/>
                        <a14:foregroundMark x1="70700" y1="70000" x2="70300" y2="62600"/>
                        <a14:foregroundMark x1="70300" y1="62600" x2="65300" y2="68400"/>
                        <a14:foregroundMark x1="65300" y1="68400" x2="62500" y2="75100"/>
                        <a14:foregroundMark x1="62500" y1="75100" x2="55200" y2="73900"/>
                        <a14:foregroundMark x1="55200" y1="73900" x2="50700" y2="67700"/>
                        <a14:foregroundMark x1="50700" y1="67700" x2="49000" y2="58800"/>
                        <a14:foregroundMark x1="49000" y1="58800" x2="55600" y2="44000"/>
                        <a14:foregroundMark x1="55600" y1="44000" x2="64900" y2="36400"/>
                        <a14:foregroundMark x1="69600" y1="62700" x2="68800" y2="51600"/>
                        <a14:foregroundMark x1="65700" y1="77400" x2="66300" y2="69200"/>
                        <a14:foregroundMark x1="33700" y1="11400" x2="34300" y2="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7" t="24573" r="48916" b="56885"/>
          <a:stretch/>
        </p:blipFill>
        <p:spPr bwMode="auto">
          <a:xfrm>
            <a:off x="6077122" y="4711449"/>
            <a:ext cx="2488347" cy="2487168"/>
          </a:xfrm>
          <a:prstGeom prst="ellips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596000-9B3D-4914-F1AF-56322F906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8" b="96552" l="2292" r="89685">
                        <a14:foregroundMark x1="89398" y1="58307" x2="89398" y2="58307"/>
                        <a14:foregroundMark x1="51003" y1="89655" x2="51862" y2="96552"/>
                        <a14:foregroundMark x1="51576" y1="85266" x2="47564" y2="59875"/>
                        <a14:foregroundMark x1="72779" y1="43260" x2="85960" y2="41066"/>
                        <a14:foregroundMark x1="71060" y1="86207" x2="73066" y2="89342"/>
                        <a14:foregroundMark x1="9742" y1="29154" x2="2292" y2="26019"/>
                        <a14:foregroundMark x1="2292" y1="26019" x2="10315" y2="23511"/>
                        <a14:foregroundMark x1="10315" y1="23511" x2="11175" y2="24138"/>
                        <a14:foregroundMark x1="85100" y1="76803" x2="85673" y2="75862"/>
                        <a14:foregroundMark x1="85387" y1="76803" x2="86246" y2="76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387153" y="5568267"/>
            <a:ext cx="2064254" cy="1886811"/>
          </a:xfrm>
          <a:prstGeom prst="rect">
            <a:avLst/>
          </a:prstGeom>
        </p:spPr>
      </p:pic>
      <p:pic>
        <p:nvPicPr>
          <p:cNvPr id="26" name="Picture 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EC3B03-5D94-8354-3D2D-9E427E883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1212" r="57332" b="76051"/>
          <a:stretch/>
        </p:blipFill>
        <p:spPr>
          <a:xfrm>
            <a:off x="10700766" y="4709160"/>
            <a:ext cx="2487168" cy="2491565"/>
          </a:xfrm>
          <a:prstGeom prst="ellipse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733928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74F91C-1E4B-0559-C7E6-D6C99FED5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ADDBFCC-068C-8DC1-92F6-81ACE6BF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White-Rodgers HSI Gas Furnace Components – </a:t>
            </a:r>
            <a:br>
              <a:rPr lang="en-US" dirty="0"/>
            </a:br>
            <a:r>
              <a:rPr lang="en-US" dirty="0"/>
              <a:t>Carrier Family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1D69D2-3738-AC7C-C36E-F1705078AA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4C502C8E-8966-15F0-669A-8DA993F4F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78500"/>
              </p:ext>
            </p:extLst>
          </p:nvPr>
        </p:nvGraphicFramePr>
        <p:xfrm>
          <a:off x="759460" y="1773936"/>
          <a:ext cx="13112496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8124">
                  <a:extLst>
                    <a:ext uri="{9D8B030D-6E8A-4147-A177-3AD203B41FA5}">
                      <a16:colId xmlns:a16="http://schemas.microsoft.com/office/drawing/2014/main" val="1829770648"/>
                    </a:ext>
                  </a:extLst>
                </a:gridCol>
                <a:gridCol w="3278124">
                  <a:extLst>
                    <a:ext uri="{9D8B030D-6E8A-4147-A177-3AD203B41FA5}">
                      <a16:colId xmlns:a16="http://schemas.microsoft.com/office/drawing/2014/main" val="4138787617"/>
                    </a:ext>
                  </a:extLst>
                </a:gridCol>
                <a:gridCol w="3278124">
                  <a:extLst>
                    <a:ext uri="{9D8B030D-6E8A-4147-A177-3AD203B41FA5}">
                      <a16:colId xmlns:a16="http://schemas.microsoft.com/office/drawing/2014/main" val="4289489377"/>
                    </a:ext>
                  </a:extLst>
                </a:gridCol>
                <a:gridCol w="3278124">
                  <a:extLst>
                    <a:ext uri="{9D8B030D-6E8A-4147-A177-3AD203B41FA5}">
                      <a16:colId xmlns:a16="http://schemas.microsoft.com/office/drawing/2014/main" val="420898654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CARRIER </a:t>
                      </a:r>
                    </a:p>
                  </a:txBody>
                  <a:tcPr marT="27432" marB="27432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CARRIER </a:t>
                      </a:r>
                    </a:p>
                  </a:txBody>
                  <a:tcPr marT="27432" marB="27432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CARRIER </a:t>
                      </a:r>
                    </a:p>
                  </a:txBody>
                  <a:tcPr marT="27432" marB="27432"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CARRIER/UNIVERSAL </a:t>
                      </a:r>
                    </a:p>
                  </a:txBody>
                  <a:tcPr marT="27432" marB="27432" anchor="ctr"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22967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50M56U-751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50M56D-751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21V51D-751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50X57-843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56974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3709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IFC - PSC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IFC - PSC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IFC – 2 Stage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IFC 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ECMx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Segoe UI Symbol" panose="020B0502040204020203" pitchFamily="34" charset="0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0725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algn="ctr" defTabSz="1097192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CARRIER / ICP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192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CARRIER / ICP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192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CARRIER ICP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192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CARRIER / ICP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1939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790-751A1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789A-751A1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789A-751KT1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789A-751KT2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892165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6810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Flame Sensor</a:t>
                      </a:r>
                    </a:p>
                  </a:txBody>
                  <a:tcPr marT="27432" marB="27432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Ignitor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Ignitor Kit – 33 1/3"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Segoe UI Symbol" panose="020B0502040204020203" pitchFamily="34" charset="0"/>
                        </a:rPr>
                        <a:t>Ignitor Kit – 40"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81816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CA76F77-7E0D-5B63-573D-981CF9CE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5517" y="2467036"/>
            <a:ext cx="1215982" cy="17134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2A67ED-5078-0F8D-AC76-1921F8C693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1" b="281"/>
          <a:stretch/>
        </p:blipFill>
        <p:spPr>
          <a:xfrm>
            <a:off x="4848385" y="2560814"/>
            <a:ext cx="1644053" cy="15124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CE36EE-A97C-44E4-2926-40D9B75779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52652" y="2490268"/>
            <a:ext cx="1783080" cy="1551379"/>
          </a:xfrm>
          <a:prstGeom prst="rect">
            <a:avLst/>
          </a:prstGeom>
        </p:spPr>
      </p:pic>
      <p:pic>
        <p:nvPicPr>
          <p:cNvPr id="31" name="Picture 30" descr="A picture containing pair, skiing, snow, table&#10;&#10;Description automatically generated">
            <a:extLst>
              <a:ext uri="{FF2B5EF4-FFF2-40B4-BE49-F238E27FC236}">
                <a16:creationId xmlns:a16="http://schemas.microsoft.com/office/drawing/2014/main" id="{6C26DB09-B63F-D9B9-1913-FD72651DB1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r="8045"/>
          <a:stretch/>
        </p:blipFill>
        <p:spPr>
          <a:xfrm>
            <a:off x="1571204" y="5349240"/>
            <a:ext cx="1737426" cy="15256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22BFCE-2D1D-AC52-6786-52CFC30254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8" t="20397" r="76368" b="4443"/>
          <a:stretch/>
        </p:blipFill>
        <p:spPr>
          <a:xfrm>
            <a:off x="5107588" y="5376496"/>
            <a:ext cx="1125645" cy="14790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8620E83-ADC3-9345-259F-A5658C4C51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70" t="19163" r="50538" b="3877"/>
          <a:stretch/>
        </p:blipFill>
        <p:spPr>
          <a:xfrm>
            <a:off x="8288277" y="5318033"/>
            <a:ext cx="1311831" cy="15892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ED1BF96-9276-2BE2-A337-BB840DDF7C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64" t="20476" r="26114" b="4883"/>
          <a:stretch/>
        </p:blipFill>
        <p:spPr>
          <a:xfrm>
            <a:off x="11601936" y="5318033"/>
            <a:ext cx="1304098" cy="15765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EF49BFF-A184-A10D-E269-812DE942F9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622292" y="2403247"/>
            <a:ext cx="1245098" cy="184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62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7D1E4C-ED10-498D-B23B-D51AA3983215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Automatic Configuration</a:t>
            </a:r>
          </a:p>
          <a:p>
            <a:pPr lvl="2"/>
            <a:r>
              <a:rPr lang="en-US" dirty="0"/>
              <a:t>50M56U-751 matches its functional operation to the OEM controls being replaced. </a:t>
            </a:r>
          </a:p>
          <a:p>
            <a:pPr lvl="2"/>
            <a:r>
              <a:rPr lang="en-US" dirty="0"/>
              <a:t>System design variations, such as with or without a Housing Pressure Switch, are automatically recognized and properly handled.</a:t>
            </a:r>
          </a:p>
          <a:p>
            <a:r>
              <a:rPr lang="en-US" dirty="0">
                <a:solidFill>
                  <a:schemeClr val="accent1"/>
                </a:solidFill>
              </a:rPr>
              <a:t>Enhanced Code 31 Software</a:t>
            </a:r>
          </a:p>
          <a:p>
            <a:pPr lvl="2"/>
            <a:r>
              <a:rPr lang="en-US" dirty="0"/>
              <a:t>50M56U-751 features automatic recovery from intermittent high wind conditions without going into an unnecessary 3-hour lockout.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6F7925-F7B8-CBBC-6771-70795250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8A056D0-F9CE-38D9-4712-84DB8421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Assured, We Know The Industry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F36FFE-2C7F-3457-D7F2-28C6654C1F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73DBB6-49EB-B6F5-7E00-7B0EE0B1E4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21D40A7-17DA-76C9-2CD4-AF889579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214" y="2464231"/>
            <a:ext cx="4114800" cy="16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12465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4E44F41C-012A-6E49-A3EA-B32676E6DE6D}"/>
    </a:ext>
  </a:extLst>
</a:theme>
</file>

<file path=ppt/theme/theme2.xml><?xml version="1.0" encoding="utf-8"?>
<a:theme xmlns:a="http://schemas.openxmlformats.org/drawingml/2006/main" name="General Slides">
  <a:themeElements>
    <a:clrScheme name="Copeland Theme Colors 2023">
      <a:dk1>
        <a:srgbClr val="000000"/>
      </a:dk1>
      <a:lt1>
        <a:srgbClr val="FFFFFF"/>
      </a:lt1>
      <a:dk2>
        <a:srgbClr val="747474"/>
      </a:dk2>
      <a:lt2>
        <a:srgbClr val="F0F0F0"/>
      </a:lt2>
      <a:accent1>
        <a:srgbClr val="030C55"/>
      </a:accent1>
      <a:accent2>
        <a:srgbClr val="323D78"/>
      </a:accent2>
      <a:accent3>
        <a:srgbClr val="666D99"/>
      </a:accent3>
      <a:accent4>
        <a:srgbClr val="0047FA"/>
      </a:accent4>
      <a:accent5>
        <a:srgbClr val="3D3C31"/>
      </a:accent5>
      <a:accent6>
        <a:srgbClr val="AB9F89"/>
      </a:accent6>
      <a:hlink>
        <a:srgbClr val="1D3BF5"/>
      </a:hlink>
      <a:folHlink>
        <a:srgbClr val="BAC5FA"/>
      </a:folHlink>
    </a:clrScheme>
    <a:fontScheme name="Copeland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9759227E-45DF-764E-9986-44B3AE46AE91}"/>
    </a:ext>
  </a:extLst>
</a:theme>
</file>

<file path=ppt/theme/theme3.xml><?xml version="1.0" encoding="utf-8"?>
<a:theme xmlns:a="http://schemas.openxmlformats.org/drawingml/2006/main" name="1_Section Dividers">
  <a:themeElements>
    <a:clrScheme name="Copeland Theme Colors 2023">
      <a:dk1>
        <a:srgbClr val="000000"/>
      </a:dk1>
      <a:lt1>
        <a:srgbClr val="FFFFFF"/>
      </a:lt1>
      <a:dk2>
        <a:srgbClr val="747474"/>
      </a:dk2>
      <a:lt2>
        <a:srgbClr val="F0F0F0"/>
      </a:lt2>
      <a:accent1>
        <a:srgbClr val="030C55"/>
      </a:accent1>
      <a:accent2>
        <a:srgbClr val="323D78"/>
      </a:accent2>
      <a:accent3>
        <a:srgbClr val="666D99"/>
      </a:accent3>
      <a:accent4>
        <a:srgbClr val="0047FA"/>
      </a:accent4>
      <a:accent5>
        <a:srgbClr val="3D3C31"/>
      </a:accent5>
      <a:accent6>
        <a:srgbClr val="AB9F89"/>
      </a:accent6>
      <a:hlink>
        <a:srgbClr val="1D3BF5"/>
      </a:hlink>
      <a:folHlink>
        <a:srgbClr val="BAC5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E469D01A-2BB0-1C47-8229-AAA611FFDA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3E022A467E6044AE512A875A42602B" ma:contentTypeVersion="29" ma:contentTypeDescription="Create a new document." ma:contentTypeScope="" ma:versionID="d9bdea17b0facf4f1394cfcd3d755380">
  <xsd:schema xmlns:xsd="http://www.w3.org/2001/XMLSchema" xmlns:xs="http://www.w3.org/2001/XMLSchema" xmlns:p="http://schemas.microsoft.com/office/2006/metadata/properties" xmlns:ns1="http://schemas.microsoft.com/sharepoint/v3" xmlns:ns2="61900a7c-def8-4d60-a55e-e753123c64f7" xmlns:ns3="068b17b9-0cdc-420e-ac92-50d5922b6615" targetNamespace="http://schemas.microsoft.com/office/2006/metadata/properties" ma:root="true" ma:fieldsID="d6a85393e19bd5e7407a11fdbcad10f3" ns1:_="" ns2:_="" ns3:_="">
    <xsd:import namespace="http://schemas.microsoft.com/sharepoint/v3"/>
    <xsd:import namespace="61900a7c-def8-4d60-a55e-e753123c64f7"/>
    <xsd:import namespace="068b17b9-0cdc-420e-ac92-50d5922b661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Find" minOccurs="0"/>
                <xsd:element ref="ns3:cd0dd6bf-5c95-45a3-a83d-46ca75d7d61aCountryOrRegion" minOccurs="0"/>
                <xsd:element ref="ns3:cd0dd6bf-5c95-45a3-a83d-46ca75d7d61aState" minOccurs="0"/>
                <xsd:element ref="ns3:cd0dd6bf-5c95-45a3-a83d-46ca75d7d61aCity" minOccurs="0"/>
                <xsd:element ref="ns3:cd0dd6bf-5c95-45a3-a83d-46ca75d7d61aPostalCode" minOccurs="0"/>
                <xsd:element ref="ns3:cd0dd6bf-5c95-45a3-a83d-46ca75d7d61aStreet" minOccurs="0"/>
                <xsd:element ref="ns3:cd0dd6bf-5c95-45a3-a83d-46ca75d7d61aGeoLoc" minOccurs="0"/>
                <xsd:element ref="ns3:cd0dd6bf-5c95-45a3-a83d-46ca75d7d61aDisp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00a7c-def8-4d60-a55e-e753123c64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a77b4a5e-1af2-4900-be50-f03e9da8709f}" ma:internalName="TaxCatchAll" ma:showField="CatchAllData" ma:web="61900a7c-def8-4d60-a55e-e753123c64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b17b9-0cdc-420e-ac92-50d5922b661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9d35e61-bd0a-49da-b377-fed4b7e13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ind" ma:index="25" nillable="true" ma:displayName="Find" ma:format="Dropdown" ma:internalName="Find">
      <xsd:simpleType>
        <xsd:restriction base="dms:Unknown"/>
      </xsd:simpleType>
    </xsd:element>
    <xsd:element name="cd0dd6bf-5c95-45a3-a83d-46ca75d7d61aCountryOrRegion" ma:index="26" nillable="true" ma:displayName="Find: Country/Region" ma:internalName="CountryOrRegion" ma:readOnly="true">
      <xsd:simpleType>
        <xsd:restriction base="dms:Text"/>
      </xsd:simpleType>
    </xsd:element>
    <xsd:element name="cd0dd6bf-5c95-45a3-a83d-46ca75d7d61aState" ma:index="27" nillable="true" ma:displayName="Find: State" ma:internalName="State" ma:readOnly="true">
      <xsd:simpleType>
        <xsd:restriction base="dms:Text"/>
      </xsd:simpleType>
    </xsd:element>
    <xsd:element name="cd0dd6bf-5c95-45a3-a83d-46ca75d7d61aCity" ma:index="28" nillable="true" ma:displayName="Find: City" ma:internalName="City" ma:readOnly="true">
      <xsd:simpleType>
        <xsd:restriction base="dms:Text"/>
      </xsd:simpleType>
    </xsd:element>
    <xsd:element name="cd0dd6bf-5c95-45a3-a83d-46ca75d7d61aPostalCode" ma:index="29" nillable="true" ma:displayName="Find: Postal Code" ma:internalName="PostalCode" ma:readOnly="true">
      <xsd:simpleType>
        <xsd:restriction base="dms:Text"/>
      </xsd:simpleType>
    </xsd:element>
    <xsd:element name="cd0dd6bf-5c95-45a3-a83d-46ca75d7d61aStreet" ma:index="30" nillable="true" ma:displayName="Find: Street" ma:internalName="Street" ma:readOnly="true">
      <xsd:simpleType>
        <xsd:restriction base="dms:Text"/>
      </xsd:simpleType>
    </xsd:element>
    <xsd:element name="cd0dd6bf-5c95-45a3-a83d-46ca75d7d61aGeoLoc" ma:index="31" nillable="true" ma:displayName="Find: Coordinates" ma:internalName="GeoLoc" ma:readOnly="true">
      <xsd:simpleType>
        <xsd:restriction base="dms:Unknown"/>
      </xsd:simpleType>
    </xsd:element>
    <xsd:element name="cd0dd6bf-5c95-45a3-a83d-46ca75d7d61aDispName" ma:index="32" nillable="true" ma:displayName="Find: Name" ma:internalName="DispNa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8b17b9-0cdc-420e-ac92-50d5922b6615">
      <Terms xmlns="http://schemas.microsoft.com/office/infopath/2007/PartnerControls"/>
    </lcf76f155ced4ddcb4097134ff3c332f>
    <TaxCatchAll xmlns="61900a7c-def8-4d60-a55e-e753123c64f7" xsi:nil="true"/>
    <_ip_UnifiedCompliancePolicyUIAction xmlns="http://schemas.microsoft.com/sharepoint/v3" xsi:nil="true"/>
    <_ip_UnifiedCompliancePolicyProperties xmlns="http://schemas.microsoft.com/sharepoint/v3" xsi:nil="true"/>
    <Find xmlns="068b17b9-0cdc-420e-ac92-50d5922b6615" xsi:nil="true"/>
  </documentManagement>
</p:properties>
</file>

<file path=customXml/itemProps1.xml><?xml version="1.0" encoding="utf-8"?>
<ds:datastoreItem xmlns:ds="http://schemas.openxmlformats.org/officeDocument/2006/customXml" ds:itemID="{3E4A744E-F006-479C-9155-C96C5D4B0F77}"/>
</file>

<file path=customXml/itemProps2.xml><?xml version="1.0" encoding="utf-8"?>
<ds:datastoreItem xmlns:ds="http://schemas.openxmlformats.org/officeDocument/2006/customXml" ds:itemID="{0462E51B-8401-4001-A1BF-133847B653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535A1C-4624-4E20-87FE-A4716BAAEAB8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sharepoint/v3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068b17b9-0cdc-420e-ac92-50d5922b6615"/>
    <ds:schemaRef ds:uri="61900a7c-def8-4d60-a55e-e753123c64f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26188</TotalTime>
  <Words>2031</Words>
  <Application>Microsoft Macintosh PowerPoint</Application>
  <PresentationFormat>Custom</PresentationFormat>
  <Paragraphs>434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Noto Sans Light</vt:lpstr>
      <vt:lpstr>System Font Regular</vt:lpstr>
      <vt:lpstr>Aileron</vt:lpstr>
      <vt:lpstr>Arial</vt:lpstr>
      <vt:lpstr>Georgia</vt:lpstr>
      <vt:lpstr>Helvetica Light</vt:lpstr>
      <vt:lpstr>Times New Roman</vt:lpstr>
      <vt:lpstr>Cover</vt:lpstr>
      <vt:lpstr>General Slides</vt:lpstr>
      <vt:lpstr>1_Section Dividers</vt:lpstr>
      <vt:lpstr>50M56U-751 IFC Direct OEM Replacement  </vt:lpstr>
      <vt:lpstr>Business and Product Overview  </vt:lpstr>
      <vt:lpstr>White-Rodgers 50M56U-751 IFC</vt:lpstr>
      <vt:lpstr>Replace More Parts with One SKU</vt:lpstr>
      <vt:lpstr>Product Improvements</vt:lpstr>
      <vt:lpstr>Improved Adapter Harnesses</vt:lpstr>
      <vt:lpstr>Key Features</vt:lpstr>
      <vt:lpstr>White-Rodgers HSI Gas Furnace Components –  Carrier Family</vt:lpstr>
      <vt:lpstr>Rest Assured, We Know The Industry</vt:lpstr>
      <vt:lpstr>What Our Customers are Saying About 50M56U-751 IFC</vt:lpstr>
      <vt:lpstr>Comprehensive Cross Reference &amp; Product Information</vt:lpstr>
      <vt:lpstr>White-Rodgers Cross Reference</vt:lpstr>
      <vt:lpstr>Wholesale Resource Site</vt:lpstr>
      <vt:lpstr>Our commitment to you</vt:lpstr>
      <vt:lpstr>Technical Overview</vt:lpstr>
      <vt:lpstr>White-Rodgers 50M56U-751 IFC</vt:lpstr>
      <vt:lpstr>White-Rodgers Carrier 50M56U-751 Components</vt:lpstr>
      <vt:lpstr>Test Pins</vt:lpstr>
      <vt:lpstr>Twinning</vt:lpstr>
      <vt:lpstr>Mounting Options</vt:lpstr>
      <vt:lpstr>Status &amp; Fault Codes for Troubleshooting </vt:lpstr>
      <vt:lpstr>Installation Overview</vt:lpstr>
      <vt:lpstr>What’s in the Box?</vt:lpstr>
      <vt:lpstr>Installation – Step 1</vt:lpstr>
      <vt:lpstr>Installation – Step 2</vt:lpstr>
      <vt:lpstr>Installation – Step 3</vt:lpstr>
      <vt:lpstr>Installation – Step 4</vt:lpstr>
      <vt:lpstr>Installation – Step 5</vt:lpstr>
      <vt:lpstr>Installation – Step 6</vt:lpstr>
      <vt:lpstr>Installation – Step 7</vt:lpstr>
      <vt:lpstr>Installation – Step 8</vt:lpstr>
      <vt:lpstr>Installation – Step 9</vt:lpstr>
      <vt:lpstr>Installation – Step 10</vt:lpstr>
      <vt:lpstr>Installation – Step 11</vt:lpstr>
      <vt:lpstr>Installation – Step 12</vt:lpstr>
      <vt:lpstr>Installation – Step 13</vt:lpstr>
      <vt:lpstr>Installation – Step 14</vt:lpstr>
      <vt:lpstr>PowerPoint Presentation</vt:lpstr>
    </vt:vector>
  </TitlesOfParts>
  <Manager>Dino Sanchez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Young, Emily [COMRES/CC/STL]</dc:creator>
  <cp:keywords/>
  <dc:description/>
  <cp:lastModifiedBy>Bohai Lee</cp:lastModifiedBy>
  <cp:revision>295</cp:revision>
  <dcterms:created xsi:type="dcterms:W3CDTF">2023-08-30T19:48:30Z</dcterms:created>
  <dcterms:modified xsi:type="dcterms:W3CDTF">2024-11-06T16:54:02Z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8901aa-f724-46bf-bb4f-aef09392934b_Enabled">
    <vt:lpwstr>true</vt:lpwstr>
  </property>
  <property fmtid="{D5CDD505-2E9C-101B-9397-08002B2CF9AE}" pid="3" name="MSIP_Label_d38901aa-f724-46bf-bb4f-aef09392934b_SetDate">
    <vt:lpwstr>2023-06-22T18:05:01Z</vt:lpwstr>
  </property>
  <property fmtid="{D5CDD505-2E9C-101B-9397-08002B2CF9AE}" pid="4" name="MSIP_Label_d38901aa-f724-46bf-bb4f-aef09392934b_Method">
    <vt:lpwstr>Standard</vt:lpwstr>
  </property>
  <property fmtid="{D5CDD505-2E9C-101B-9397-08002B2CF9AE}" pid="5" name="MSIP_Label_d38901aa-f724-46bf-bb4f-aef09392934b_Name">
    <vt:lpwstr>Internal - No Label</vt:lpwstr>
  </property>
  <property fmtid="{D5CDD505-2E9C-101B-9397-08002B2CF9AE}" pid="6" name="MSIP_Label_d38901aa-f724-46bf-bb4f-aef09392934b_SiteId">
    <vt:lpwstr>eb06985d-06ca-4a17-81da-629ab99f6505</vt:lpwstr>
  </property>
  <property fmtid="{D5CDD505-2E9C-101B-9397-08002B2CF9AE}" pid="7" name="MSIP_Label_d38901aa-f724-46bf-bb4f-aef09392934b_ActionId">
    <vt:lpwstr>6396839a-4b2a-466f-a90d-a60687c341a7</vt:lpwstr>
  </property>
  <property fmtid="{D5CDD505-2E9C-101B-9397-08002B2CF9AE}" pid="8" name="MSIP_Label_d38901aa-f724-46bf-bb4f-aef09392934b_ContentBits">
    <vt:lpwstr>0</vt:lpwstr>
  </property>
  <property fmtid="{D5CDD505-2E9C-101B-9397-08002B2CF9AE}" pid="9" name="ContentTypeId">
    <vt:lpwstr>0x010100083E022A467E6044AE512A875A42602B</vt:lpwstr>
  </property>
  <property fmtid="{D5CDD505-2E9C-101B-9397-08002B2CF9AE}" pid="10" name="MediaServiceImageTags">
    <vt:lpwstr/>
  </property>
  <property fmtid="{D5CDD505-2E9C-101B-9397-08002B2CF9AE}" pid="11" name="Order">
    <vt:r8>25042000</vt:r8>
  </property>
  <property fmtid="{D5CDD505-2E9C-101B-9397-08002B2CF9AE}" pid="12" name="_ExtendedDescription">
    <vt:lpwstr/>
  </property>
</Properties>
</file>