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D7_DE22CFCA.xml" ContentType="application/vnd.ms-powerpoint.comments+xml"/>
  <Override PartName="/ppt/comments/modernComment_1D9_F2EC5098.xml" ContentType="application/vnd.ms-powerpoint.comments+xml"/>
  <Override PartName="/ppt/comments/modernComment_1E2_4B3DF399.xml" ContentType="application/vnd.ms-powerpoint.comments+xml"/>
  <Override PartName="/ppt/comments/modernComment_1E3_55CA5DD1.xml" ContentType="application/vnd.ms-powerpoint.comments+xml"/>
  <Override PartName="/ppt/comments/modernComment_1E8_D30FAFD1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1EE_7D56D97B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omments/modernComment_200_8A1CF3AC.xml" ContentType="application/vnd.ms-powerpoint.comment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9" r:id="rId4"/>
    <p:sldMasterId id="2147483766" r:id="rId5"/>
    <p:sldMasterId id="2147483735" r:id="rId6"/>
  </p:sldMasterIdLst>
  <p:notesMasterIdLst>
    <p:notesMasterId r:id="rId63"/>
  </p:notesMasterIdLst>
  <p:handoutMasterIdLst>
    <p:handoutMasterId r:id="rId64"/>
  </p:handoutMasterIdLst>
  <p:sldIdLst>
    <p:sldId id="465" r:id="rId7"/>
    <p:sldId id="371" r:id="rId8"/>
    <p:sldId id="468" r:id="rId9"/>
    <p:sldId id="469" r:id="rId10"/>
    <p:sldId id="470" r:id="rId11"/>
    <p:sldId id="472" r:id="rId12"/>
    <p:sldId id="471" r:id="rId13"/>
    <p:sldId id="474" r:id="rId14"/>
    <p:sldId id="475" r:id="rId15"/>
    <p:sldId id="524" r:id="rId16"/>
    <p:sldId id="473" r:id="rId17"/>
    <p:sldId id="477" r:id="rId18"/>
    <p:sldId id="478" r:id="rId19"/>
    <p:sldId id="479" r:id="rId20"/>
    <p:sldId id="480" r:id="rId21"/>
    <p:sldId id="482" r:id="rId22"/>
    <p:sldId id="481" r:id="rId23"/>
    <p:sldId id="523" r:id="rId24"/>
    <p:sldId id="484" r:id="rId25"/>
    <p:sldId id="483" r:id="rId26"/>
    <p:sldId id="486" r:id="rId27"/>
    <p:sldId id="487" r:id="rId28"/>
    <p:sldId id="488" r:id="rId29"/>
    <p:sldId id="489" r:id="rId30"/>
    <p:sldId id="490" r:id="rId31"/>
    <p:sldId id="491" r:id="rId32"/>
    <p:sldId id="492" r:id="rId33"/>
    <p:sldId id="493" r:id="rId34"/>
    <p:sldId id="494" r:id="rId35"/>
    <p:sldId id="495" r:id="rId36"/>
    <p:sldId id="496" r:id="rId37"/>
    <p:sldId id="498" r:id="rId38"/>
    <p:sldId id="497" r:id="rId39"/>
    <p:sldId id="499" r:id="rId40"/>
    <p:sldId id="500" r:id="rId41"/>
    <p:sldId id="501" r:id="rId42"/>
    <p:sldId id="502" r:id="rId43"/>
    <p:sldId id="503" r:id="rId44"/>
    <p:sldId id="504" r:id="rId45"/>
    <p:sldId id="505" r:id="rId46"/>
    <p:sldId id="507" r:id="rId47"/>
    <p:sldId id="506" r:id="rId48"/>
    <p:sldId id="508" r:id="rId49"/>
    <p:sldId id="509" r:id="rId50"/>
    <p:sldId id="510" r:id="rId51"/>
    <p:sldId id="511" r:id="rId52"/>
    <p:sldId id="512" r:id="rId53"/>
    <p:sldId id="513" r:id="rId54"/>
    <p:sldId id="514" r:id="rId55"/>
    <p:sldId id="515" r:id="rId56"/>
    <p:sldId id="516" r:id="rId57"/>
    <p:sldId id="517" r:id="rId58"/>
    <p:sldId id="519" r:id="rId59"/>
    <p:sldId id="522" r:id="rId60"/>
    <p:sldId id="518" r:id="rId61"/>
    <p:sldId id="520" r:id="rId62"/>
  </p:sldIdLst>
  <p:sldSz cx="14630400" cy="8229600"/>
  <p:notesSz cx="9144000" cy="6858000"/>
  <p:defaultTextStyle>
    <a:defPPr>
      <a:defRPr lang="en-US"/>
    </a:defPPr>
    <a:lvl1pPr marL="0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596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192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788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385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2982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576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173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8770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" id="{E2043F82-7A9D-0745-9247-4C408C19A43F}">
          <p14:sldIdLst>
            <p14:sldId id="465"/>
            <p14:sldId id="371"/>
            <p14:sldId id="468"/>
            <p14:sldId id="469"/>
            <p14:sldId id="470"/>
            <p14:sldId id="472"/>
            <p14:sldId id="471"/>
            <p14:sldId id="474"/>
            <p14:sldId id="475"/>
            <p14:sldId id="524"/>
            <p14:sldId id="473"/>
            <p14:sldId id="477"/>
            <p14:sldId id="478"/>
            <p14:sldId id="479"/>
            <p14:sldId id="480"/>
            <p14:sldId id="482"/>
            <p14:sldId id="481"/>
            <p14:sldId id="523"/>
            <p14:sldId id="484"/>
            <p14:sldId id="483"/>
            <p14:sldId id="486"/>
            <p14:sldId id="487"/>
            <p14:sldId id="488"/>
            <p14:sldId id="489"/>
            <p14:sldId id="490"/>
            <p14:sldId id="491"/>
            <p14:sldId id="492"/>
            <p14:sldId id="493"/>
            <p14:sldId id="494"/>
            <p14:sldId id="495"/>
            <p14:sldId id="496"/>
            <p14:sldId id="498"/>
            <p14:sldId id="497"/>
            <p14:sldId id="499"/>
            <p14:sldId id="500"/>
            <p14:sldId id="501"/>
            <p14:sldId id="502"/>
            <p14:sldId id="503"/>
            <p14:sldId id="504"/>
            <p14:sldId id="505"/>
            <p14:sldId id="507"/>
            <p14:sldId id="506"/>
            <p14:sldId id="508"/>
            <p14:sldId id="509"/>
            <p14:sldId id="510"/>
            <p14:sldId id="511"/>
            <p14:sldId id="512"/>
            <p14:sldId id="513"/>
            <p14:sldId id="514"/>
            <p14:sldId id="515"/>
            <p14:sldId id="516"/>
            <p14:sldId id="517"/>
            <p14:sldId id="519"/>
            <p14:sldId id="522"/>
            <p14:sldId id="518"/>
            <p14:sldId id="52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68EA820-2FBC-E583-809F-A95BC771C936}" name="Cochran, Stacy L [COMRES/CC/STL]" initials="C[" userId="S::stacy.cochran@emerson.com::77edad9f-71cb-458b-aa60-095c95dbb532" providerId="AD"/>
  <p188:author id="{01388F34-5642-E921-D01C-05191E0F8880}" name="Young, Emily [COMRES/CC/STL]" initials="" userId="S::Emily.Young@Emerson.com::c47e6d21-3741-4864-b956-6f3495cfef49" providerId="AD"/>
  <p188:author id="{3014BF38-C755-A127-DE21-8A00ABAAE6B8}" name="Reiter, Tracy [COMRES/STL]" initials="RT[" userId="S::Tracy.Reiter@Emerson.com::a7578e5e-1507-4114-8c7e-3adcd41e485c" providerId="AD"/>
  <p188:author id="{FCBAFD48-97B3-8277-DA25-AFD97FEBA474}" name="Fortune, John [COMRES/CC/STL]" initials="JF" userId="S::johnfortune@emerson.com::c952afb3-4236-4e09-8130-002dd5904fdc" providerId="AD"/>
  <p188:author id="{837051E1-465E-D1E6-1E82-8E2D5B708290}" name="Hallermann, Sara [COMRES/CC/STL]" initials="H[" userId="S::sara.hallermann@emerson.com::7e296294-f436-46ca-9a17-02e660a8f6d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13A"/>
    <a:srgbClr val="242631"/>
    <a:srgbClr val="1A538C"/>
    <a:srgbClr val="0C0F0F"/>
    <a:srgbClr val="FFFFFF"/>
    <a:srgbClr val="FAFAFA"/>
    <a:srgbClr val="8F9595"/>
    <a:srgbClr val="A6A6A6"/>
    <a:srgbClr val="CBD3FB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6ABA5F-6E4B-43CB-B139-7E6B7A220613}" v="5" dt="2024-01-31T19:32:47.309"/>
    <p1510:client id="{32C8B823-3613-C56C-4944-B34DC7849913}" v="128" dt="2024-02-01T20:21:07.345"/>
    <p1510:client id="{5A44AF9C-3429-72C9-A58B-099AB7084EC2}" v="19" dt="2024-01-31T20:26:59.304"/>
    <p1510:client id="{8C5DA5E9-E451-6644-8477-1A938CA18FC3}" v="97" dt="2024-01-31T19:44:50.601"/>
    <p1510:client id="{A9610185-85A9-4F97-B945-A6D897EE44DB}" v="19" dt="2024-02-01T16:59:25.837"/>
    <p1510:client id="{E91EC359-717D-1EE7-8F63-CED93721E9C6}" v="45" dt="2024-01-31T21:50:15.3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44"/>
    <p:restoredTop sz="94737"/>
  </p:normalViewPr>
  <p:slideViewPr>
    <p:cSldViewPr snapToGrid="0">
      <p:cViewPr varScale="1">
        <p:scale>
          <a:sx n="147" d="100"/>
          <a:sy n="147" d="100"/>
        </p:scale>
        <p:origin x="224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handoutMaster" Target="handoutMasters/handoutMaster1.xml"/><Relationship Id="rId69" Type="http://schemas.microsoft.com/office/2015/10/relationships/revisionInfo" Target="revisionInfo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comments/modernComment_1D7_DE22CFC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7FF8EAC-596D-4F55-B35D-D115928036FF}" authorId="{837051E1-465E-D1E6-1E82-8E2D5B708290}" status="resolved" created="2023-11-02T20:38:37.305" startDate="2023-11-02T20:38:37.305" dueDate="2023-11-02T20:38:37.305" assignedTo="{01388F34-5642-E921-D01C-05191E0F8880}" complete="100000" title="@Young, Emily [COMRES/CC/STL] it wont let me edit this slide on my own, but if theres a way we can put touch 2 over the current touch 1 that would be great.">
    <pc:sldMkLst xmlns:pc="http://schemas.microsoft.com/office/powerpoint/2013/main/command">
      <pc:docMk/>
      <pc:sldMk cId="3726823370" sldId="471"/>
    </pc:sldMkLst>
    <p188:txBody>
      <a:bodyPr/>
      <a:lstStyle/>
      <a:p>
        <a:r>
          <a:rPr lang="en-US"/>
          <a:t>[@Young, Emily [COMRES/CC/STL]] it wont let me edit this slide on my own, but if theres a way we can put touch 2 over the current touch 1 that would be great.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3-11-02T20:38:37.305" id="{D6BA13C2-BC4E-4D94-A07D-22FAD13A1B2E}">
              <p228:atrbtn authorId="{837051E1-465E-D1E6-1E82-8E2D5B708290}"/>
              <p228:anchr>
                <p228:comment id="{07FF8EAC-596D-4F55-B35D-D115928036FF}"/>
              </p228:anchr>
              <p228:add/>
            </p228:event>
            <p228:event time="2023-11-02T20:38:37.305" id="{DF7EECA3-87DF-4B56-ADEE-58AF0B911477}">
              <p228:atrbtn authorId="{837051E1-465E-D1E6-1E82-8E2D5B708290}"/>
              <p228:anchr>
                <p228:comment id="{07FF8EAC-596D-4F55-B35D-D115928036FF}"/>
              </p228:anchr>
              <p228:asgn authorId="{01388F34-5642-E921-D01C-05191E0F8880}"/>
            </p228:event>
            <p228:event time="2023-11-02T20:38:37.305" id="{820F5BEB-61A7-4DDA-9B47-AD31728AF4A7}">
              <p228:atrbtn authorId="{837051E1-465E-D1E6-1E82-8E2D5B708290}"/>
              <p228:anchr>
                <p228:comment id="{07FF8EAC-596D-4F55-B35D-D115928036FF}"/>
              </p228:anchr>
              <p228:title val="@Young, Emily [COMRES/CC/STL] it wont let me edit this slide on my own, but if theres a way we can put touch 2 over the current touch 1 that would be great."/>
            </p228:event>
            <p228:event time="2023-11-02T20:38:37.305" id="{5E9FE88F-7140-4073-B4E7-33FC803B0B65}">
              <p228:atrbtn authorId="{837051E1-465E-D1E6-1E82-8E2D5B708290}"/>
              <p228:anchr>
                <p228:comment id="{07FF8EAC-596D-4F55-B35D-D115928036FF}"/>
              </p228:anchr>
              <p228:date stDt="2023-11-02T20:38:37.305" endDt="2023-11-02T20:38:37.305"/>
            </p228:event>
            <p228:event time="2023-11-03T13:03:38.987" id="{652A050A-F692-A443-8185-5621B6D0BE4C}">
              <p228:atrbtn authorId="{01388F34-5642-E921-D01C-05191E0F8880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3-11-03T13:03:35.391" authorId="{01388F34-5642-E921-D01C-05191E0F8880}"/>
          </p223:rxn>
        </p223:reactions>
      </p:ext>
    </p188:extLst>
  </p188:cm>
</p188:cmLst>
</file>

<file path=ppt/comments/modernComment_1D9_F2EC509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2D89507-C8BB-4716-8844-74E0C2DE10D4}" authorId="{868EA820-2FBC-E583-809F-A95BC771C936}" status="resolved" created="2023-11-02T18:51:16.787" startDate="2023-11-02T18:51:16.787" dueDate="2023-11-02T18:51:16.787" assignedTo="{868EA820-2FBC-E583-809F-A95BC771C936}" complete="100000" title="@Young, Emily [COMRES/CC/STL] Could you add please add the new chart with the 50E47U-843 instead of the 50E47">
    <pc:sldMkLst xmlns:pc="http://schemas.microsoft.com/office/powerpoint/2013/main/command">
      <pc:docMk/>
      <pc:sldMk cId="4075573400" sldId="473"/>
    </pc:sldMkLst>
    <p188:replyLst>
      <p188:reply id="{277DE74D-8807-FF4C-855D-1F62F010F155}" authorId="{01388F34-5642-E921-D01C-05191E0F8880}" created="2023-11-03T13:12:56.647">
        <p188:txBody>
          <a:bodyPr/>
          <a:lstStyle/>
          <a:p>
            <a:r>
              <a:rPr lang="en-US"/>
              <a:t>[@Cochran, Stacy L [COMRES/CC/STL]]where can I find the new chart? The version I found does not show the competition. Please see next slide.
</a:t>
            </a:r>
          </a:p>
        </p188:txBody>
      </p188:reply>
      <p188:reply id="{B1E6AD05-F3C6-4D04-B6F7-2CADBF35B59E}" authorId="{868EA820-2FBC-E583-809F-A95BC771C936}" created="2023-11-03T13:19:05.906">
        <p188:txBody>
          <a:bodyPr/>
          <a:lstStyle/>
          <a:p>
            <a:r>
              <a:rPr lang="en-US"/>
              <a:t>R-5579 has the table.  I could paste it but I thought you could put a higher resolution image in here.</a:t>
            </a:r>
          </a:p>
        </p188:txBody>
      </p188:reply>
      <p188:reply id="{8161617E-06BD-7340-8699-ECA078E65636}" authorId="{01388F34-5642-E921-D01C-05191E0F8880}" created="2023-11-03T15:17:57.480">
        <p188:txBody>
          <a:bodyPr/>
          <a:lstStyle/>
          <a:p>
            <a:r>
              <a:rPr lang="en-US"/>
              <a:t>I found it, I’ll build it in PPT. Thanks
</a:t>
            </a:r>
          </a:p>
        </p188:txBody>
      </p188:reply>
    </p188:replyLst>
    <p188:txBody>
      <a:bodyPr/>
      <a:lstStyle/>
      <a:p>
        <a:r>
          <a:rPr lang="en-US"/>
          <a:t>[@Young, Emily [COMRES/CC/STL]] Could you add please add the new chart with the 50E47U-843 instead of the 50E47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3-11-02T18:51:16.787" id="{606473AB-04F1-44B8-A267-FF5EC57DF13B}">
              <p228:atrbtn authorId="{868EA820-2FBC-E583-809F-A95BC771C936}"/>
              <p228:anchr>
                <p228:comment id="{E2D89507-C8BB-4716-8844-74E0C2DE10D4}"/>
              </p228:anchr>
              <p228:add/>
            </p228:event>
            <p228:event time="2023-11-02T18:51:16.787" id="{072B3517-327B-4336-95D8-8903FB23C595}">
              <p228:atrbtn authorId="{868EA820-2FBC-E583-809F-A95BC771C936}"/>
              <p228:anchr>
                <p228:comment id="{E2D89507-C8BB-4716-8844-74E0C2DE10D4}"/>
              </p228:anchr>
              <p228:asgn authorId="{01388F34-5642-E921-D01C-05191E0F8880}"/>
            </p228:event>
            <p228:event time="2023-11-02T18:51:16.787" id="{0BDC2ED2-7215-49B3-BE16-8818AA622F87}">
              <p228:atrbtn authorId="{868EA820-2FBC-E583-809F-A95BC771C936}"/>
              <p228:anchr>
                <p228:comment id="{E2D89507-C8BB-4716-8844-74E0C2DE10D4}"/>
              </p228:anchr>
              <p228:title val="@Young, Emily [COMRES/CC/STL] Could you add please add the new chart with the 50E47U-843 instead of the 50E47"/>
            </p228:event>
            <p228:event time="2023-11-02T18:51:16.787" id="{75B3423A-7859-49BC-B7AB-224B599B2B86}">
              <p228:atrbtn authorId="{868EA820-2FBC-E583-809F-A95BC771C936}"/>
              <p228:anchr>
                <p228:comment id="{E2D89507-C8BB-4716-8844-74E0C2DE10D4}"/>
              </p228:anchr>
              <p228:date stDt="2023-11-02T18:51:16.787" endDt="2023-11-02T18:51:16.787"/>
            </p228:event>
            <p228:event time="2023-11-03T13:12:56.651" id="{9432EA1C-45EF-2846-B7D3-C9F8541D1017}">
              <p228:atrbtn authorId="{01388F34-5642-E921-D01C-05191E0F8880}"/>
              <p228:anchr>
                <p228:comment id="{277DE74D-8807-FF4C-855D-1F62F010F155}"/>
              </p228:anchr>
              <p228:unasgnAll/>
            </p228:event>
            <p228:event time="2023-11-03T13:12:56.651" id="{83AF4217-DF69-B946-BD6B-7B67B29353CB}">
              <p228:atrbtn authorId="{01388F34-5642-E921-D01C-05191E0F8880}"/>
              <p228:anchr>
                <p228:comment id="{277DE74D-8807-FF4C-855D-1F62F010F155}"/>
              </p228:anchr>
              <p228:asgn authorId="{868EA820-2FBC-E583-809F-A95BC771C936}"/>
            </p228:event>
            <p228:event time="2023-11-03T15:44:41.008" id="{B2874C00-1AC9-634B-96B4-1EBD19AA4EB4}">
              <p228:atrbtn authorId="{01388F34-5642-E921-D01C-05191E0F8880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comments/modernComment_1E2_4B3DF39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4ABCA10-7051-4A84-8BB7-10A7CA2DA87B}" authorId="{868EA820-2FBC-E583-809F-A95BC771C936}" status="resolved" created="2023-11-02T18:55:10.090" startDate="2023-11-02T18:55:10.090" dueDate="2023-11-02T18:55:10.090" assignedTo="{01388F34-5642-E921-D01C-05191E0F8880}" complete="100000" title="@Young, Emily [COMRES/CC/STL] remove EMR logo from the app screens">
    <pc:sldMkLst xmlns:pc="http://schemas.microsoft.com/office/powerpoint/2013/main/command">
      <pc:docMk/>
      <pc:sldMk cId="1262351257" sldId="482"/>
    </pc:sldMkLst>
    <p188:txBody>
      <a:bodyPr/>
      <a:lstStyle/>
      <a:p>
        <a:r>
          <a:rPr lang="en-US"/>
          <a:t>[@Young, Emily [COMRES/CC/STL]] remove EMR logo from the app screens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3-11-02T18:55:10.090" id="{C334BA97-35EC-46B7-8F09-7158CAC6672D}">
              <p228:atrbtn authorId="{868EA820-2FBC-E583-809F-A95BC771C936}"/>
              <p228:anchr>
                <p228:comment id="{74ABCA10-7051-4A84-8BB7-10A7CA2DA87B}"/>
              </p228:anchr>
              <p228:add/>
            </p228:event>
            <p228:event time="2023-11-02T18:55:10.090" id="{2C941DAD-7E46-487A-A0BB-10507E071C1F}">
              <p228:atrbtn authorId="{868EA820-2FBC-E583-809F-A95BC771C936}"/>
              <p228:anchr>
                <p228:comment id="{74ABCA10-7051-4A84-8BB7-10A7CA2DA87B}"/>
              </p228:anchr>
              <p228:asgn authorId="{01388F34-5642-E921-D01C-05191E0F8880}"/>
            </p228:event>
            <p228:event time="2023-11-02T18:55:10.090" id="{91EAA56D-6159-4333-A87A-55CB858ACC1F}">
              <p228:atrbtn authorId="{868EA820-2FBC-E583-809F-A95BC771C936}"/>
              <p228:anchr>
                <p228:comment id="{74ABCA10-7051-4A84-8BB7-10A7CA2DA87B}"/>
              </p228:anchr>
              <p228:title val="@Young, Emily [COMRES/CC/STL] remove EMR logo from the app screens"/>
            </p228:event>
            <p228:event time="2023-11-02T18:55:10.090" id="{ACCF8D58-E3AE-4A25-8E59-8097B19E224D}">
              <p228:atrbtn authorId="{868EA820-2FBC-E583-809F-A95BC771C936}"/>
              <p228:anchr>
                <p228:comment id="{74ABCA10-7051-4A84-8BB7-10A7CA2DA87B}"/>
              </p228:anchr>
              <p228:date stDt="2023-11-02T18:55:10.090" endDt="2023-11-02T18:55:10.090"/>
            </p228:event>
            <p228:event time="2023-11-03T13:37:06.349" id="{3C27EA21-67E8-084A-A680-158E16EBF360}">
              <p228:atrbtn authorId="{01388F34-5642-E921-D01C-05191E0F8880}"/>
              <p228:anchr>
                <p228:comment id="{00000000-0000-0000-0000-000000000000}"/>
              </p228:anchr>
              <p228:pcntCmplt val="100000"/>
            </p228:event>
            <p228:event time="2023-11-03T13:37:37.704" id="{001365E3-3720-3044-917C-F1EA7615C8F3}">
              <p228:atrbtn authorId="{01388F34-5642-E921-D01C-05191E0F8880}"/>
              <p228:anchr>
                <p228:comment id="{00000000-0000-0000-0000-000000000000}"/>
              </p228:anchr>
              <p228:undo id="{3C27EA21-67E8-084A-A680-158E16EBF360}"/>
            </p228:event>
            <p228:event time="2023-11-03T13:37:38.376" id="{24453EF8-040D-2848-8CC0-6078FD2ADD8E}">
              <p228:atrbtn authorId="{01388F34-5642-E921-D01C-05191E0F8880}"/>
              <p228:anchr>
                <p228:comment id="{00000000-0000-0000-0000-000000000000}"/>
              </p228:anchr>
              <p228:undo id="{001365E3-3720-3044-917C-F1EA7615C8F3}"/>
            </p228:event>
          </p228:history>
        </p228:taskDetails>
      </p:ext>
    </p188:extLst>
  </p188:cm>
</p188:cmLst>
</file>

<file path=ppt/comments/modernComment_1E3_55CA5DD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BF42A02-4642-4775-8851-3B67CFCA33D8}" authorId="{868EA820-2FBC-E583-809F-A95BC771C936}" status="resolved" created="2023-11-02T20:04:09.009" complete="100000">
    <pc:sldMkLst xmlns:pc="http://schemas.microsoft.com/office/powerpoint/2013/main/command">
      <pc:docMk/>
      <pc:sldMk cId="1439325649" sldId="483"/>
    </pc:sldMkLst>
    <p188:txBody>
      <a:bodyPr/>
      <a:lstStyle/>
      <a:p>
        <a:r>
          <a:rPr lang="en-US"/>
          <a:t>[@Young, Emily [COMRES/CC/STL]] I notice that EMR is on boxes and a lot of other product in this presentation but the logos are very small so not sure it is worth worrying about at this point.</a:t>
        </a:r>
      </a:p>
    </p188:txBody>
  </p188:cm>
</p188:cmLst>
</file>

<file path=ppt/comments/modernComment_1E8_D30FAFD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BC44B09-8A78-44EC-86E2-419276624E5C}" authorId="{868EA820-2FBC-E583-809F-A95BC771C936}" status="resolved" created="2023-11-02T19:24:38.557" complete="100000">
    <pc:sldMkLst xmlns:pc="http://schemas.microsoft.com/office/powerpoint/2013/main/command">
      <pc:docMk/>
      <pc:sldMk cId="3541020625" sldId="488"/>
    </pc:sldMkLst>
    <p188:txBody>
      <a:bodyPr/>
      <a:lstStyle/>
      <a:p>
        <a:r>
          <a:rPr lang="en-US"/>
          <a:t>[@Young, Emily [COMRES/CC/STL]] remove EMR from sureswitch</a:t>
        </a:r>
      </a:p>
    </p188:txBody>
  </p188:cm>
</p188:cmLst>
</file>

<file path=ppt/comments/modernComment_1EE_7D56D97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5DA6927-6426-4232-BE4F-A366FE67004A}" authorId="{868EA820-2FBC-E583-809F-A95BC771C936}" created="2023-11-02T19:23:28.102">
    <pc:sldMkLst xmlns:pc="http://schemas.microsoft.com/office/powerpoint/2013/main/command">
      <pc:docMk/>
      <pc:sldMk cId="2102843771" sldId="494"/>
    </pc:sldMkLst>
    <p188:txBody>
      <a:bodyPr/>
      <a:lstStyle/>
      <a:p>
        <a:r>
          <a:rPr lang="en-US"/>
          <a:t>[@Young, Emily [COMRES/CC/STL]] Remove EMR from product</a:t>
        </a:r>
      </a:p>
    </p188:txBody>
  </p188:cm>
</p188:cmLst>
</file>

<file path=ppt/comments/modernComment_200_8A1CF3A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7DA2044-AE94-4F7E-980F-8EA3A2A3ED56}" authorId="{868EA820-2FBC-E583-809F-A95BC771C936}" status="resolved" created="2023-11-02T18:57:05.718" complete="100000">
    <pc:sldMkLst xmlns:pc="http://schemas.microsoft.com/office/powerpoint/2013/main/command">
      <pc:docMk/>
      <pc:sldMk cId="2317153196" sldId="512"/>
    </pc:sldMkLst>
    <p188:txBody>
      <a:bodyPr/>
      <a:lstStyle/>
      <a:p>
        <a:r>
          <a:rPr lang="en-US"/>
          <a:t>[@Young, Emily [COMRES/CC/STL]] remove EMR from screen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208FB41-946A-CF41-F2A2-2D333CE45E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E94C05-C2BE-0931-D8FB-89D9756CF8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9E0D6-BA13-C140-A0E1-E7668C630C8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F735F4-E287-4F6C-AA9B-F5B3097DAA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9596FC-778A-8F60-49D0-E95B35BABD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B16A0-E3EF-A94D-A67E-379A431D4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0764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C644D-338D-5346-AA2C-4A279383D97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89F4D9-BFAF-4645-BF4B-A537C660F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58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192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596" algn="l" defTabSz="1097192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192" algn="l" defTabSz="1097192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788" algn="l" defTabSz="1097192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385" algn="l" defTabSz="1097192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2982" algn="l" defTabSz="1097192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576" algn="l" defTabSz="1097192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173" algn="l" defTabSz="1097192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8770" algn="l" defTabSz="1097192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67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58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1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02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92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59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663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960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96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61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18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138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03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07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35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423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783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273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390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913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181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95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247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001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90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68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233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36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6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36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13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C0BADCEA-969A-6FB6-9610-5D56F7A04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120" y="3632836"/>
            <a:ext cx="4804576" cy="150243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142862" indent="0">
              <a:buNone/>
              <a:defRPr sz="5280">
                <a:solidFill>
                  <a:schemeClr val="bg1"/>
                </a:solidFill>
                <a:latin typeface="+mj-lt"/>
              </a:defRPr>
            </a:lvl2pPr>
            <a:lvl3pPr marL="278108" indent="0">
              <a:buNone/>
              <a:defRPr sz="5280">
                <a:solidFill>
                  <a:schemeClr val="bg1"/>
                </a:solidFill>
                <a:latin typeface="+mj-lt"/>
              </a:defRPr>
            </a:lvl3pPr>
            <a:lvl4pPr marL="413352" indent="0">
              <a:buNone/>
              <a:defRPr sz="5280">
                <a:solidFill>
                  <a:schemeClr val="bg1"/>
                </a:solidFill>
                <a:latin typeface="+mj-lt"/>
              </a:defRPr>
            </a:lvl4pPr>
            <a:lvl5pPr marL="558120" indent="0">
              <a:buNone/>
              <a:defRPr sz="528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your title</a:t>
            </a:r>
            <a:br>
              <a:rPr lang="en-US"/>
            </a:br>
            <a:r>
              <a:rPr lang="en-US"/>
              <a:t>in this box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5494F18-3185-1BB8-E177-987CFB4465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0120" y="5236813"/>
            <a:ext cx="4804576" cy="76642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 sz="1440" b="0" i="0">
                <a:solidFill>
                  <a:schemeClr val="bg1"/>
                </a:solidFill>
                <a:latin typeface="Helvetica Light" panose="020B0403020202020204" pitchFamily="34" charset="0"/>
              </a:defRPr>
            </a:lvl2pPr>
            <a:lvl3pPr marL="278108" indent="0">
              <a:buNone/>
              <a:defRPr sz="1440" b="0" i="0">
                <a:solidFill>
                  <a:schemeClr val="bg1"/>
                </a:solidFill>
                <a:latin typeface="Helvetica Light" panose="020B0403020202020204" pitchFamily="34" charset="0"/>
              </a:defRPr>
            </a:lvl3pPr>
            <a:lvl4pPr marL="413352" indent="0">
              <a:buNone/>
              <a:defRPr sz="1440" b="0" i="0">
                <a:solidFill>
                  <a:schemeClr val="bg1"/>
                </a:solidFill>
                <a:latin typeface="Helvetica Light" panose="020B0403020202020204" pitchFamily="34" charset="0"/>
              </a:defRPr>
            </a:lvl4pPr>
            <a:lvl5pPr marL="558120" indent="0">
              <a:buNone/>
              <a:defRPr sz="1440" b="0" i="0">
                <a:solidFill>
                  <a:schemeClr val="bg1"/>
                </a:solidFill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en-US"/>
              <a:t>Add Text  |  Add Date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ECC5D5F-B76D-22A9-E549-47BF085A6BD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49978" y="0"/>
            <a:ext cx="7780421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79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8D5EFBBB-ED29-0111-295D-615D1881B1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98" y="3439485"/>
            <a:ext cx="3848102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9D0F4AF9-7924-589D-4F41-19E9C60D29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20300" y="3439485"/>
            <a:ext cx="3848100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F3B7572-45F2-6963-876B-75A45CC1C1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2100" y="3439485"/>
            <a:ext cx="3878580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4361F2C-A119-7315-CAF7-F8C91F21E8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258365"/>
            <a:ext cx="3843581" cy="722387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63B8B3C-C8A1-B0E1-BD14-46869C292F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2100" y="2258365"/>
            <a:ext cx="3881679" cy="722387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F971990-2CA5-6975-F865-D492653D85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20300" y="2258365"/>
            <a:ext cx="3848100" cy="722387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876E533-3E78-950B-1383-0B85094B06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568E48F-1685-F1DF-7B66-5B27D2AA9D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F29D3C-2213-3E6A-B2DC-95486AB8B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01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904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12" userDrawn="1">
          <p15:clr>
            <a:srgbClr val="FBAE40"/>
          </p15:clr>
        </p15:guide>
        <p15:guide id="11" orient="horz" pos="4704" userDrawn="1">
          <p15:clr>
            <a:srgbClr val="FBAE40"/>
          </p15:clr>
        </p15:guide>
        <p15:guide id="12" orient="horz" pos="66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_Image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E9B7FB1-5C94-E3DC-B8A3-559E3EAED3A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6983174"/>
            <a:ext cx="14630400" cy="1246426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1F7FBFF-1B7C-630A-7746-77BE97B8C5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" y="7806462"/>
            <a:ext cx="1688036" cy="149770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B5BC079-F71A-96F6-0E0C-F7CCF9BDB9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144921"/>
            <a:ext cx="3848098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D897D46-D89F-A1B0-2D53-425F490C03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19656" y="3144921"/>
            <a:ext cx="3848744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694F0DC-BDCE-6CF4-F946-AD5CCF5E51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2100" y="3144921"/>
            <a:ext cx="3886200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3D11726D-3A1A-652B-8172-A963658881E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2" y="1964898"/>
            <a:ext cx="3848098" cy="731047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813C499-EF0E-FEAC-A5CA-8331C9C083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2100" y="1964898"/>
            <a:ext cx="3886200" cy="731047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4B097D1-203E-D0E7-1B04-6752B64F01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19654" y="1964898"/>
            <a:ext cx="3848744" cy="731047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05D2356-568A-3541-49FE-DCBE973A22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E738E90-2D5C-A31D-60CA-ACC1BCDE54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5A7685A-0CA4-6AD5-4B2F-D2A4D144F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51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904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07" userDrawn="1">
          <p15:clr>
            <a:srgbClr val="FBAE40"/>
          </p15:clr>
        </p15:guide>
        <p15:guide id="11" orient="horz" pos="66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_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BA0DBC-4714-0C2F-6193-469D98BFB5EB}"/>
              </a:ext>
            </a:extLst>
          </p:cNvPr>
          <p:cNvSpPr/>
          <p:nvPr userDrawn="1"/>
        </p:nvSpPr>
        <p:spPr>
          <a:xfrm>
            <a:off x="9578958" y="85060"/>
            <a:ext cx="5051442" cy="81771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4FB260-81E2-75CB-4AAE-9594C67AD1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450459"/>
            <a:ext cx="3855718" cy="2978192"/>
          </a:xfrm>
        </p:spPr>
        <p:txBody>
          <a:bodyPr lIns="0" tIns="0" rIns="0" bIns="0">
            <a:noAutofit/>
          </a:bodyPr>
          <a:lstStyle>
            <a:lvl1pPr marL="120650" indent="-12065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  <a:p>
            <a:pPr lvl="1"/>
            <a:r>
              <a:rPr lang="en-US"/>
              <a:t>Sub bullet point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2E10345-FE1B-545F-CDB1-33EEBB31CB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12680" y="3450459"/>
            <a:ext cx="3855720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CC8745D-FA70-DF48-282A-D85569FD85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2100" y="3450459"/>
            <a:ext cx="3878576" cy="2978192"/>
          </a:xfrm>
        </p:spPr>
        <p:txBody>
          <a:bodyPr lIns="0" tIns="0" rIns="0" bIns="0">
            <a:noAutofit/>
          </a:bodyPr>
          <a:lstStyle>
            <a:lvl1pPr marL="120650" indent="-12065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0375" indent="0">
              <a:buNone/>
              <a:defRPr/>
            </a:lvl2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  <a:p>
            <a:pPr marL="696913" marR="0" lvl="1" indent="-236538" algn="l" defTabSz="109719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SzTx/>
              <a:buFont typeface="System Font Regular"/>
              <a:buChar char="⎯"/>
              <a:tabLst/>
              <a:defRPr/>
            </a:pPr>
            <a:r>
              <a:rPr lang="en-US"/>
              <a:t>Sub bullet point</a:t>
            </a:r>
          </a:p>
          <a:p>
            <a:pPr lvl="1"/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F14A96C-2009-05AE-0B62-2D83AF0FF8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1" y="2356850"/>
            <a:ext cx="3848096" cy="63487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A94A7F2-989D-9237-BC80-040DA34EDCD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2100" y="2356850"/>
            <a:ext cx="3878576" cy="63487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2F5E6FF1-DBD4-B966-4E28-A0160422BB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12680" y="2356850"/>
            <a:ext cx="3855720" cy="63487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B16C8600-45A3-943B-FFAE-5B728266DE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8702034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075C4BF-E250-8667-0B66-35253E320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8702034" cy="46377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B0FE0-4E1D-983A-C924-6B3364EA3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23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909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07" userDrawn="1">
          <p15:clr>
            <a:srgbClr val="FBAE40"/>
          </p15:clr>
        </p15:guide>
        <p15:guide id="11" orient="horz" pos="4704" userDrawn="1">
          <p15:clr>
            <a:srgbClr val="FBAE40"/>
          </p15:clr>
        </p15:guide>
        <p15:guide id="12" orient="horz" pos="66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_Highlight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70E1CF-D480-C8CF-0991-29B873647FAA}"/>
              </a:ext>
            </a:extLst>
          </p:cNvPr>
          <p:cNvSpPr/>
          <p:nvPr userDrawn="1"/>
        </p:nvSpPr>
        <p:spPr>
          <a:xfrm>
            <a:off x="9578961" y="85060"/>
            <a:ext cx="5051442" cy="81521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DCBF381-B923-B534-18B2-8F4D3972DDB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578958" y="85059"/>
            <a:ext cx="5051442" cy="81521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F28BFDE-219D-84AE-1B0A-17405ED686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449995"/>
            <a:ext cx="3855718" cy="2978192"/>
          </a:xfrm>
        </p:spPr>
        <p:txBody>
          <a:bodyPr lIns="0" tIns="0" rIns="0" bIns="0">
            <a:noAutofit/>
          </a:bodyPr>
          <a:lstStyle>
            <a:lvl1pPr marL="120650" indent="-12065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  <a:p>
            <a:pPr lvl="1"/>
            <a:r>
              <a:rPr lang="en-US"/>
              <a:t>Sub bullet 	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B35F913-BF8A-C744-F50D-8010D73F51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2100" y="3449995"/>
            <a:ext cx="3886200" cy="2978192"/>
          </a:xfrm>
        </p:spPr>
        <p:txBody>
          <a:bodyPr lIns="0" tIns="0" rIns="0" bIns="0">
            <a:noAutofit/>
          </a:bodyPr>
          <a:lstStyle>
            <a:lvl1pPr marL="120650" indent="-12065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0375" indent="0">
              <a:buNone/>
              <a:defRPr/>
            </a:lvl2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</a:t>
            </a:r>
          </a:p>
          <a:p>
            <a:pPr marL="696913" marR="0" lvl="1" indent="-236538" algn="l" defTabSz="109719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SzTx/>
              <a:buFont typeface="System Font Regular"/>
              <a:buChar char="⎯"/>
              <a:tabLst/>
              <a:defRPr/>
            </a:pPr>
            <a:r>
              <a:rPr lang="en-US"/>
              <a:t>Sub bullet </a:t>
            </a:r>
          </a:p>
          <a:p>
            <a:pPr lvl="1"/>
            <a:r>
              <a:rPr lang="en-US"/>
              <a:t>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FBF11FD7-44A1-6E1C-BA06-E6815DD46E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356387"/>
            <a:ext cx="3855720" cy="63487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5524131F-C2CB-D4E3-4CA1-D23D243A8B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2100" y="2356387"/>
            <a:ext cx="3886200" cy="63487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6BF6CF2-8B5E-209C-DC61-E1A0259C43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87096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E3885E18-AF47-FF98-C057-6312A6963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8709659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4A6A6B-EB3B-3376-6A01-5CA7EB738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44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909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12" userDrawn="1">
          <p15:clr>
            <a:srgbClr val="FBAE40"/>
          </p15:clr>
        </p15:guide>
        <p15:guide id="11" orient="horz" pos="4704" userDrawn="1">
          <p15:clr>
            <a:srgbClr val="FBAE40"/>
          </p15:clr>
        </p15:guide>
        <p15:guide id="12" orient="horz" pos="66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8973EA5F-EDB7-7FC7-450F-BA19B40FF4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439485"/>
            <a:ext cx="2707234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159A8E64-6425-B4ED-B3C6-6234BF99F9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96200" y="3439485"/>
            <a:ext cx="2705100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1CD776F2-F4AE-28BD-766B-E9B76EEA90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9100" y="3439485"/>
            <a:ext cx="2714854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87552F6-8B4B-7BEB-71C0-15545263E9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223856"/>
            <a:ext cx="2707234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3552C485-6E4F-11D1-46DA-1B1A7A700D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9100" y="2223856"/>
            <a:ext cx="2714854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EB34412F-D835-EEDB-D3DA-A4B18144E4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03820" y="2223856"/>
            <a:ext cx="2697480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691BFFBE-2167-529E-402D-10AA380994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163300" y="3439485"/>
            <a:ext cx="2705100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ADAD6F56-13E7-1EA3-17C9-A37231E771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63300" y="2223856"/>
            <a:ext cx="2705100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598A0E0-26E8-B9FB-0E71-E4ECAA5F06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3283A51-6093-C0DE-FA5E-8BC1C27045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970033-DBCB-452A-5245-528F521DC4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89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184" userDrawn="1">
          <p15:clr>
            <a:srgbClr val="FBAE40"/>
          </p15:clr>
        </p15:guide>
        <p15:guide id="8" pos="2664" userDrawn="1">
          <p15:clr>
            <a:srgbClr val="FBAE40"/>
          </p15:clr>
        </p15:guide>
        <p15:guide id="9" pos="4368" userDrawn="1">
          <p15:clr>
            <a:srgbClr val="FBAE40"/>
          </p15:clr>
        </p15:guide>
        <p15:guide id="10" pos="6552" userDrawn="1">
          <p15:clr>
            <a:srgbClr val="FBAE40"/>
          </p15:clr>
        </p15:guide>
        <p15:guide id="11" pos="7032" userDrawn="1">
          <p15:clr>
            <a:srgbClr val="FBAE40"/>
          </p15:clr>
        </p15:guide>
        <p15:guide id="12" pos="4848" userDrawn="1">
          <p15:clr>
            <a:srgbClr val="FBAE40"/>
          </p15:clr>
        </p15:guide>
        <p15:guide id="13" orient="horz" pos="4704" userDrawn="1">
          <p15:clr>
            <a:srgbClr val="FBAE40"/>
          </p15:clr>
        </p15:guide>
        <p15:guide id="14" orient="horz" pos="66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_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CC6FB16-523F-C5BA-ED8B-5868388EE3B8}"/>
              </a:ext>
            </a:extLst>
          </p:cNvPr>
          <p:cNvSpPr/>
          <p:nvPr userDrawn="1"/>
        </p:nvSpPr>
        <p:spPr>
          <a:xfrm>
            <a:off x="10789920" y="84330"/>
            <a:ext cx="3840480" cy="8119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1387E93-541C-8C30-1EFE-2B1D995F79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439484"/>
            <a:ext cx="2705100" cy="402811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70E8D51-9EA0-B850-7E91-4C0EE56D30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96200" y="3439484"/>
            <a:ext cx="2707428" cy="402811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D066A22-3EFA-6103-F6E6-74189A23C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9100" y="3439484"/>
            <a:ext cx="2705100" cy="402811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AF90D79-3997-6124-E207-2C1D672969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9622" y="2296645"/>
            <a:ext cx="2705100" cy="684107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96E6003F-9C50-DBBF-18DB-B4E08836D5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163432" y="3439484"/>
            <a:ext cx="2704968" cy="402811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DF229B3A-B4DF-81F5-6DA0-F6EBC58582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29100" y="2296645"/>
            <a:ext cx="2705100" cy="684107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E102BF5B-899B-831B-62B2-73E8762B11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96200" y="2296645"/>
            <a:ext cx="2705100" cy="684107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071D0CEC-F282-FA8E-1FE0-390B0F005E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163300" y="2296645"/>
            <a:ext cx="2705100" cy="684107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9E1B843-7A9A-38FA-F429-AB79F330FE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98526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6B45698-BB8B-4B8D-B1DE-DE627B2ECC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9852659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FAB77B1-AF92-F0AB-22E8-431492279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17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184" userDrawn="1">
          <p15:clr>
            <a:srgbClr val="FBAE40"/>
          </p15:clr>
        </p15:guide>
        <p15:guide id="8" pos="2664" userDrawn="1">
          <p15:clr>
            <a:srgbClr val="FBAE40"/>
          </p15:clr>
        </p15:guide>
        <p15:guide id="9" pos="4368" userDrawn="1">
          <p15:clr>
            <a:srgbClr val="FBAE40"/>
          </p15:clr>
        </p15:guide>
        <p15:guide id="10" pos="6552" userDrawn="1">
          <p15:clr>
            <a:srgbClr val="FBAE40"/>
          </p15:clr>
        </p15:guide>
        <p15:guide id="11" pos="7032" userDrawn="1">
          <p15:clr>
            <a:srgbClr val="FBAE40"/>
          </p15:clr>
        </p15:guide>
        <p15:guide id="12" pos="4848" userDrawn="1">
          <p15:clr>
            <a:srgbClr val="FBAE40"/>
          </p15:clr>
        </p15:guide>
        <p15:guide id="13" orient="horz" pos="4704" userDrawn="1">
          <p15:clr>
            <a:srgbClr val="FBAE40"/>
          </p15:clr>
        </p15:guide>
        <p15:guide id="14" orient="horz" pos="66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-Column_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CC6FB16-523F-C5BA-ED8B-5868388EE3B8}"/>
              </a:ext>
            </a:extLst>
          </p:cNvPr>
          <p:cNvSpPr/>
          <p:nvPr userDrawn="1"/>
        </p:nvSpPr>
        <p:spPr>
          <a:xfrm>
            <a:off x="10789920" y="84330"/>
            <a:ext cx="3840480" cy="8119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1387E93-541C-8C30-1EFE-2B1D995F79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439484"/>
            <a:ext cx="2705100" cy="402811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70E8D51-9EA0-B850-7E91-4C0EE56D30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96200" y="3439484"/>
            <a:ext cx="2707428" cy="402811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D066A22-3EFA-6103-F6E6-74189A23C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9100" y="3439484"/>
            <a:ext cx="2705100" cy="402811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AF90D79-3997-6124-E207-2C1D672969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9622" y="2296645"/>
            <a:ext cx="2705100" cy="684107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96E6003F-9C50-DBBF-18DB-B4E08836D5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163432" y="3439484"/>
            <a:ext cx="2704968" cy="402811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DF229B3A-B4DF-81F5-6DA0-F6EBC58582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29100" y="2296645"/>
            <a:ext cx="2705100" cy="684107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E102BF5B-899B-831B-62B2-73E8762B11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96200" y="2296645"/>
            <a:ext cx="2705100" cy="684107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071D0CEC-F282-FA8E-1FE0-390B0F005E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163300" y="2296645"/>
            <a:ext cx="2705100" cy="684107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9E1B843-7A9A-38FA-F429-AB79F330FE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98526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6B45698-BB8B-4B8D-B1DE-DE627B2ECC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9852659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FAB77B1-AF92-F0AB-22E8-431492279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FB0D60-FEE8-062E-700E-2F3D21C7AD6C}"/>
              </a:ext>
            </a:extLst>
          </p:cNvPr>
          <p:cNvSpPr/>
          <p:nvPr userDrawn="1"/>
        </p:nvSpPr>
        <p:spPr>
          <a:xfrm>
            <a:off x="378372" y="7777394"/>
            <a:ext cx="1970690" cy="310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86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184" userDrawn="1">
          <p15:clr>
            <a:srgbClr val="FBAE40"/>
          </p15:clr>
        </p15:guide>
        <p15:guide id="8" pos="2664" userDrawn="1">
          <p15:clr>
            <a:srgbClr val="FBAE40"/>
          </p15:clr>
        </p15:guide>
        <p15:guide id="9" pos="4368" userDrawn="1">
          <p15:clr>
            <a:srgbClr val="FBAE40"/>
          </p15:clr>
        </p15:guide>
        <p15:guide id="10" pos="6552" userDrawn="1">
          <p15:clr>
            <a:srgbClr val="FBAE40"/>
          </p15:clr>
        </p15:guide>
        <p15:guide id="11" pos="7032" userDrawn="1">
          <p15:clr>
            <a:srgbClr val="FBAE40"/>
          </p15:clr>
        </p15:guide>
        <p15:guide id="12" pos="4848" userDrawn="1">
          <p15:clr>
            <a:srgbClr val="FBAE40"/>
          </p15:clr>
        </p15:guide>
        <p15:guide id="13" orient="horz" pos="4704" userDrawn="1">
          <p15:clr>
            <a:srgbClr val="FBAE40"/>
          </p15:clr>
        </p15:guide>
        <p15:guide id="14" orient="horz" pos="66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38E855C1-C3F2-350F-564B-C559725CAE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43300" y="3439485"/>
            <a:ext cx="2019299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6C856727-FDAC-E40E-A145-30F8DB3CDE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67806" y="3439485"/>
            <a:ext cx="2019294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DF94BF91-0D14-3F0B-0ECA-E78DABA9D53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49106" y="3439485"/>
            <a:ext cx="2019294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E1957C5-0E8A-E933-E4B0-D36C333C85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3300" y="2223856"/>
            <a:ext cx="2019299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 </a:t>
            </a:r>
            <a:br>
              <a:rPr lang="en-US"/>
            </a:br>
            <a:r>
              <a:rPr lang="en-US"/>
              <a:t>two-line header.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B0519C2-E51A-0493-39EA-0FD7E1EFE0D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6465" y="3439485"/>
            <a:ext cx="2012452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1C4425B-FFD5-1E0E-0D2D-FE6E39019B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6467" y="2223856"/>
            <a:ext cx="2004833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 </a:t>
            </a:r>
            <a:br>
              <a:rPr lang="en-US"/>
            </a:br>
            <a:r>
              <a:rPr lang="en-US"/>
              <a:t>two-line header.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2C44BBE-37B0-3390-9732-20B85EC200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67800" y="2223856"/>
            <a:ext cx="2019300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 </a:t>
            </a:r>
            <a:br>
              <a:rPr lang="en-US"/>
            </a:br>
            <a:r>
              <a:rPr lang="en-US"/>
              <a:t>two-line header.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2783400-9990-0EB7-E752-0A5C9357780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851553" y="2223856"/>
            <a:ext cx="2019300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 </a:t>
            </a:r>
            <a:br>
              <a:rPr lang="en-US"/>
            </a:br>
            <a:r>
              <a:rPr lang="en-US"/>
              <a:t>two-line header.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AB51EBA-ABF5-D7E4-6159-0A44EB1164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09A5B64-349E-AD4D-C3A5-BC78236CC5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963BE70-2044-20BA-5CB3-D6823BB1685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24605" y="3439485"/>
            <a:ext cx="2019294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D2A02A8D-C2D2-EC58-BD76-53CBAFCE258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24599" y="2223856"/>
            <a:ext cx="2019300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 </a:t>
            </a:r>
            <a:br>
              <a:rPr lang="en-US"/>
            </a:br>
            <a:r>
              <a:rPr lang="en-US"/>
              <a:t>two-line header.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3D644D-2D53-4E36-2C55-0B7FD4A1D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68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8" pos="1752" userDrawn="1">
          <p15:clr>
            <a:srgbClr val="FBAE40"/>
          </p15:clr>
        </p15:guide>
        <p15:guide id="11" pos="3974" userDrawn="1">
          <p15:clr>
            <a:srgbClr val="FBAE40"/>
          </p15:clr>
        </p15:guide>
        <p15:guide id="13" pos="5256" userDrawn="1">
          <p15:clr>
            <a:srgbClr val="FBAE40"/>
          </p15:clr>
        </p15:guide>
        <p15:guide id="14" pos="5712" userDrawn="1">
          <p15:clr>
            <a:srgbClr val="FBAE40"/>
          </p15:clr>
        </p15:guide>
        <p15:guide id="15" pos="6984" userDrawn="1">
          <p15:clr>
            <a:srgbClr val="FBAE40"/>
          </p15:clr>
        </p15:guide>
        <p15:guide id="16" pos="7464" userDrawn="1">
          <p15:clr>
            <a:srgbClr val="FBAE40"/>
          </p15:clr>
        </p15:guide>
        <p15:guide id="17" pos="3504" userDrawn="1">
          <p15:clr>
            <a:srgbClr val="FBAE40"/>
          </p15:clr>
        </p15:guide>
        <p15:guide id="18" pos="2232" userDrawn="1">
          <p15:clr>
            <a:srgbClr val="FBAE40"/>
          </p15:clr>
        </p15:guide>
        <p15:guide id="19" orient="horz" pos="4704" userDrawn="1">
          <p15:clr>
            <a:srgbClr val="FBAE40"/>
          </p15:clr>
        </p15:guide>
        <p15:guide id="20" orient="horz" pos="66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D437BBD-F8B0-B669-7391-5C46A5CC38C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1" y="3439486"/>
            <a:ext cx="1524000" cy="402811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11A0D88-2E4F-03C0-FD96-5F8A615EDC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2001" y="2227120"/>
            <a:ext cx="1524000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FBE70B0-3DD7-8D7B-51B9-00C7BA3E15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67189" y="3439486"/>
            <a:ext cx="1542913" cy="402811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7362460-6A1F-95FF-7774-85DDF091FFF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067186" y="2227120"/>
            <a:ext cx="1542916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0C4D694B-BCA7-EC29-3D73-D82719B7E09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410205" y="3439486"/>
            <a:ext cx="1524000" cy="402811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ED370DF5-2996-5F66-ED51-3F6A332C47A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10200" y="2227120"/>
            <a:ext cx="1524000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BF0A407B-E5CE-5CCB-5EC9-9F06BB95D74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96200" y="3439486"/>
            <a:ext cx="1524000" cy="402811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B360FF2-18B3-8D8A-267A-033040CE860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96195" y="2227120"/>
            <a:ext cx="1523999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FC21DD0D-2D89-432B-B625-7CA654A44C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010529" y="3439486"/>
            <a:ext cx="1524001" cy="402811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28423468-8542-1D10-CF4B-DDB89D84AB2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010526" y="2227120"/>
            <a:ext cx="1533774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FAC1F675-CD37-8CC4-D3F2-719800EAAB0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2306304" y="3439486"/>
            <a:ext cx="1562100" cy="402811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713B6020-2610-41DF-21E7-2619A4F785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306300" y="2227120"/>
            <a:ext cx="1562099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1AA04197-B3E7-39EE-5827-6AA830567E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BBDE046-D0CB-D1B6-C414-82C3524D7D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DA0B4AF-5847-1B9E-24D5-679614368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54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8" pos="1440" userDrawn="1">
          <p15:clr>
            <a:srgbClr val="FBAE40"/>
          </p15:clr>
        </p15:guide>
        <p15:guide id="11" pos="4368" userDrawn="1">
          <p15:clr>
            <a:srgbClr val="FBAE40"/>
          </p15:clr>
        </p15:guide>
        <p15:guide id="13" pos="4848" userDrawn="1">
          <p15:clr>
            <a:srgbClr val="FBAE40"/>
          </p15:clr>
        </p15:guide>
        <p15:guide id="14" pos="5808" userDrawn="1">
          <p15:clr>
            <a:srgbClr val="FBAE40"/>
          </p15:clr>
        </p15:guide>
        <p15:guide id="15" pos="6288" userDrawn="1">
          <p15:clr>
            <a:srgbClr val="FBAE40"/>
          </p15:clr>
        </p15:guide>
        <p15:guide id="16" pos="7272" userDrawn="1">
          <p15:clr>
            <a:srgbClr val="FBAE40"/>
          </p15:clr>
        </p15:guide>
        <p15:guide id="17" pos="3408" userDrawn="1">
          <p15:clr>
            <a:srgbClr val="FBAE40"/>
          </p15:clr>
        </p15:guide>
        <p15:guide id="18" pos="1920" userDrawn="1">
          <p15:clr>
            <a:srgbClr val="FBAE40"/>
          </p15:clr>
        </p15:guide>
        <p15:guide id="19" orient="horz" pos="4704" userDrawn="1">
          <p15:clr>
            <a:srgbClr val="FBAE40"/>
          </p15:clr>
        </p15:guide>
        <p15:guide id="20" orient="horz" pos="662" userDrawn="1">
          <p15:clr>
            <a:srgbClr val="FBAE40"/>
          </p15:clr>
        </p15:guide>
        <p15:guide id="21" pos="2904" userDrawn="1">
          <p15:clr>
            <a:srgbClr val="FBAE40"/>
          </p15:clr>
        </p15:guide>
        <p15:guide id="22" pos="775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226CE31C-8C84-800D-D3C8-BB3EA55BB26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2000" y="7145333"/>
            <a:ext cx="1524000" cy="32226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14714AC0-22D9-85F6-4DE5-57D20373236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000" y="6565005"/>
            <a:ext cx="1524000" cy="49654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7FB10DD6-2DFB-EE94-9D2D-62B5649B23F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62000" y="4779063"/>
            <a:ext cx="1524000" cy="17021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C2537B16-2856-EF79-EF55-436E77B3AE7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2000" y="4089274"/>
            <a:ext cx="1524000" cy="32226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FD5C6556-78AD-C0EB-7776-5DAD1DE718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2000" y="3508942"/>
            <a:ext cx="1524000" cy="49654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20B06643-F712-CBFC-3BA2-A0777E0615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62000" y="1723002"/>
            <a:ext cx="1524000" cy="17021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36956C81-7622-247D-EF53-9DC87E578F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067050" y="7145333"/>
            <a:ext cx="1543050" cy="32226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FA06DC33-74A4-632E-8C8B-924044802EA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067050" y="6565005"/>
            <a:ext cx="1543050" cy="49654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15E0744F-1F05-9FCB-56EA-521425C9CF9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067050" y="4779063"/>
            <a:ext cx="1543050" cy="17021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81C3A79-33B1-61D2-374E-D8A436A4035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067050" y="4089274"/>
            <a:ext cx="1543050" cy="32226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A213EEE-8154-98B9-4BF1-E15B71F2AC3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67050" y="3508942"/>
            <a:ext cx="1543050" cy="49654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D1AFAFEC-1492-1795-9C3F-3392F5B02DD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067050" y="1723002"/>
            <a:ext cx="1543050" cy="17021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D055F24D-A8D4-932A-8737-A27C6DA5153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372100" y="7145333"/>
            <a:ext cx="1562100" cy="32226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7B929560-4764-87B4-8557-1F3B50EA539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372100" y="6565005"/>
            <a:ext cx="1562100" cy="49654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09A582B-5E23-BC50-5CA7-CBAB74A0B17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372100" y="4779063"/>
            <a:ext cx="1562100" cy="17021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0ECB2078-790C-89DA-7E63-A97EBF27F5C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372100" y="4089274"/>
            <a:ext cx="1562100" cy="32226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4BAB4EB8-5506-F367-11C2-FE2BFF91E09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372100" y="3508942"/>
            <a:ext cx="1562100" cy="49654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C4270AFF-292E-1191-F4F3-46F0E8A10F4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372100" y="1723002"/>
            <a:ext cx="1562100" cy="17021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79014D7E-E3AB-2D31-97C0-4B89F9690AF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696200" y="7145333"/>
            <a:ext cx="1543050" cy="32226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13F7F32B-C82D-FC06-FC3E-786A18A9B5F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96200" y="6565005"/>
            <a:ext cx="1543050" cy="49654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50" name="Picture Placeholder 2">
            <a:extLst>
              <a:ext uri="{FF2B5EF4-FFF2-40B4-BE49-F238E27FC236}">
                <a16:creationId xmlns:a16="http://schemas.microsoft.com/office/drawing/2014/main" id="{311F2BB3-769B-DAE1-0AC5-E4F981923E3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696200" y="4779063"/>
            <a:ext cx="1543050" cy="17021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49FAEFE3-6094-C834-1B89-C8E7103B79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696200" y="4089274"/>
            <a:ext cx="1543050" cy="32226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4F1B1D42-A8CD-A16A-F4B6-DCBCD805253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696200" y="3508942"/>
            <a:ext cx="1543050" cy="49654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53" name="Picture Placeholder 2">
            <a:extLst>
              <a:ext uri="{FF2B5EF4-FFF2-40B4-BE49-F238E27FC236}">
                <a16:creationId xmlns:a16="http://schemas.microsoft.com/office/drawing/2014/main" id="{1F374B34-A6E9-DFE5-4584-65C9F676D3C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696200" y="1723002"/>
            <a:ext cx="1543050" cy="17021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2025374F-4EC6-3592-6FD5-562D5FF469F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990607" y="7145333"/>
            <a:ext cx="1572743" cy="32226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23B525AF-B116-BCBF-2FD7-62E21E3282D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990607" y="6565005"/>
            <a:ext cx="1572743" cy="49654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56" name="Picture Placeholder 2">
            <a:extLst>
              <a:ext uri="{FF2B5EF4-FFF2-40B4-BE49-F238E27FC236}">
                <a16:creationId xmlns:a16="http://schemas.microsoft.com/office/drawing/2014/main" id="{27449033-92E2-978D-68B4-805C7950E234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990607" y="4779063"/>
            <a:ext cx="1572743" cy="17021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B254FF34-6700-B340-42CC-09D8B8DBB97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990607" y="4089274"/>
            <a:ext cx="1572743" cy="32226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F0C65590-FDAD-3BA9-C8C7-0E428773942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990607" y="3508942"/>
            <a:ext cx="1572743" cy="49654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59" name="Picture Placeholder 2">
            <a:extLst>
              <a:ext uri="{FF2B5EF4-FFF2-40B4-BE49-F238E27FC236}">
                <a16:creationId xmlns:a16="http://schemas.microsoft.com/office/drawing/2014/main" id="{17A00CAF-B591-6FF7-9339-FEE72672C82D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9990607" y="1723002"/>
            <a:ext cx="1572743" cy="17021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047B8020-BF1B-EF02-9927-236D516A183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2314707" y="7145333"/>
            <a:ext cx="1553692" cy="32226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C6EB6668-9309-290C-2049-FA559B37AB1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2314707" y="6565005"/>
            <a:ext cx="1553692" cy="49654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62" name="Picture Placeholder 2">
            <a:extLst>
              <a:ext uri="{FF2B5EF4-FFF2-40B4-BE49-F238E27FC236}">
                <a16:creationId xmlns:a16="http://schemas.microsoft.com/office/drawing/2014/main" id="{E1D6938C-027C-1DBC-4FF7-A3976E5EC986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12325349" y="4779063"/>
            <a:ext cx="1543049" cy="17021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E1D7DD9E-A5BF-CE4F-DFE3-98CC2D703C4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2314707" y="4089274"/>
            <a:ext cx="1553692" cy="32226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64" name="Text Placeholder 10">
            <a:extLst>
              <a:ext uri="{FF2B5EF4-FFF2-40B4-BE49-F238E27FC236}">
                <a16:creationId xmlns:a16="http://schemas.microsoft.com/office/drawing/2014/main" id="{BFAD9FCA-FD0C-70F1-ACD9-03CBA00F897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2314707" y="3508942"/>
            <a:ext cx="1553692" cy="49654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65" name="Picture Placeholder 2">
            <a:extLst>
              <a:ext uri="{FF2B5EF4-FFF2-40B4-BE49-F238E27FC236}">
                <a16:creationId xmlns:a16="http://schemas.microsoft.com/office/drawing/2014/main" id="{268C5904-61FE-AFC2-B356-52F27DE96D63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12325349" y="1723002"/>
            <a:ext cx="1543049" cy="17021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E99C80E-6300-B092-2747-B82D9E6A8E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B7258035-E75A-D45C-FCCA-B6BE82DE50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9DAADB1-846A-94B1-0970-4CDD09B4B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11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8" pos="1440" userDrawn="1">
          <p15:clr>
            <a:srgbClr val="FBAE40"/>
          </p15:clr>
        </p15:guide>
        <p15:guide id="11" pos="4368" userDrawn="1">
          <p15:clr>
            <a:srgbClr val="FBAE40"/>
          </p15:clr>
        </p15:guide>
        <p15:guide id="13" pos="4848" userDrawn="1">
          <p15:clr>
            <a:srgbClr val="FBAE40"/>
          </p15:clr>
        </p15:guide>
        <p15:guide id="14" pos="5808" userDrawn="1">
          <p15:clr>
            <a:srgbClr val="FBAE40"/>
          </p15:clr>
        </p15:guide>
        <p15:guide id="15" pos="6288" userDrawn="1">
          <p15:clr>
            <a:srgbClr val="FBAE40"/>
          </p15:clr>
        </p15:guide>
        <p15:guide id="16" pos="7272" userDrawn="1">
          <p15:clr>
            <a:srgbClr val="FBAE40"/>
          </p15:clr>
        </p15:guide>
        <p15:guide id="17" pos="3384" userDrawn="1">
          <p15:clr>
            <a:srgbClr val="FBAE40"/>
          </p15:clr>
        </p15:guide>
        <p15:guide id="18" pos="1920" userDrawn="1">
          <p15:clr>
            <a:srgbClr val="FBAE40"/>
          </p15:clr>
        </p15:guide>
        <p15:guide id="19" orient="horz" pos="4704" userDrawn="1">
          <p15:clr>
            <a:srgbClr val="FBAE40"/>
          </p15:clr>
        </p15:guide>
        <p15:guide id="20" orient="horz" pos="662" userDrawn="1">
          <p15:clr>
            <a:srgbClr val="FBAE40"/>
          </p15:clr>
        </p15:guide>
        <p15:guide id="21" pos="2904" userDrawn="1">
          <p15:clr>
            <a:srgbClr val="FBAE40"/>
          </p15:clr>
        </p15:guide>
        <p15:guide id="22" pos="775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E6713FEE-C481-30C9-9D4D-2AA6B7D1C5D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62000" y="1813560"/>
            <a:ext cx="13106400" cy="5259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87789F9E-32CA-FC1C-4C85-C09C59E8A9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09956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66758E8-E9F8-CAFA-4416-BEE7DD56D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F639FB7-174D-739B-D4A4-844567EC4B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</p:spTree>
    <p:extLst>
      <p:ext uri="{BB962C8B-B14F-4D97-AF65-F5344CB8AC3E}">
        <p14:creationId xmlns:p14="http://schemas.microsoft.com/office/powerpoint/2010/main" val="2169054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8" pos="1440" userDrawn="1">
          <p15:clr>
            <a:srgbClr val="FBAE40"/>
          </p15:clr>
        </p15:guide>
        <p15:guide id="11" pos="4368" userDrawn="1">
          <p15:clr>
            <a:srgbClr val="FBAE40"/>
          </p15:clr>
        </p15:guide>
        <p15:guide id="13" pos="4848" userDrawn="1">
          <p15:clr>
            <a:srgbClr val="FBAE40"/>
          </p15:clr>
        </p15:guide>
        <p15:guide id="14" pos="5808" userDrawn="1">
          <p15:clr>
            <a:srgbClr val="FBAE40"/>
          </p15:clr>
        </p15:guide>
        <p15:guide id="15" pos="6288" userDrawn="1">
          <p15:clr>
            <a:srgbClr val="FBAE40"/>
          </p15:clr>
        </p15:guide>
        <p15:guide id="16" pos="7272" userDrawn="1">
          <p15:clr>
            <a:srgbClr val="FBAE40"/>
          </p15:clr>
        </p15:guide>
        <p15:guide id="17" pos="3384" userDrawn="1">
          <p15:clr>
            <a:srgbClr val="FBAE40"/>
          </p15:clr>
        </p15:guide>
        <p15:guide id="18" pos="1920" userDrawn="1">
          <p15:clr>
            <a:srgbClr val="FBAE40"/>
          </p15:clr>
        </p15:guide>
        <p15:guide id="19" orient="horz" pos="4704" userDrawn="1">
          <p15:clr>
            <a:srgbClr val="FBAE40"/>
          </p15:clr>
        </p15:guide>
        <p15:guide id="20" orient="horz" pos="662" userDrawn="1">
          <p15:clr>
            <a:srgbClr val="FBAE40"/>
          </p15:clr>
        </p15:guide>
        <p15:guide id="21" pos="2904" userDrawn="1">
          <p15:clr>
            <a:srgbClr val="FBAE40"/>
          </p15:clr>
        </p15:guide>
        <p15:guide id="22" pos="775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Column_Image Coll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3B32A71-C43C-F8E7-53D4-96A88E5CCA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2000" y="4440328"/>
            <a:ext cx="3175799" cy="3021592"/>
          </a:xfr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F535214-78D9-BAFB-5ADA-A7463FB61DF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937799" y="1743825"/>
            <a:ext cx="3377404" cy="5723775"/>
          </a:xfr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ACBE6DA7-D7E5-3AC1-446F-6C096B4FE93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62000" y="1743822"/>
            <a:ext cx="3175799" cy="2696506"/>
          </a:xfr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B2D7AD1-C521-ADFA-06CB-9E37590C8E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15200" y="1747992"/>
            <a:ext cx="4206240" cy="2726710"/>
          </a:xfr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79210AC7-9357-DEA2-9A39-8F93E183037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18320" y="4474687"/>
            <a:ext cx="4450080" cy="2987234"/>
          </a:xfr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88E1E178-ADE1-874B-5438-D5B02C97B3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521442" y="1746570"/>
            <a:ext cx="2346957" cy="2716399"/>
          </a:xfr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10397BA2-65B4-544C-9454-9024CAF8F75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315200" y="4486419"/>
            <a:ext cx="2103120" cy="2975982"/>
          </a:xfr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126AD6D-CB77-E180-391E-30F3A47A58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1E0CC84-8FFD-52BC-99D2-8EC3DB7E8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AC0B6185-1D04-29CF-487C-2CD5715534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</p:spTree>
    <p:extLst>
      <p:ext uri="{BB962C8B-B14F-4D97-AF65-F5344CB8AC3E}">
        <p14:creationId xmlns:p14="http://schemas.microsoft.com/office/powerpoint/2010/main" val="4017222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4" userDrawn="1">
          <p15:clr>
            <a:srgbClr val="FBAE40"/>
          </p15:clr>
        </p15:guide>
        <p15:guide id="5" pos="921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11" pos="4368" userDrawn="1">
          <p15:clr>
            <a:srgbClr val="FBAE40"/>
          </p15:clr>
        </p15:guide>
        <p15:guide id="12" pos="4848" userDrawn="1">
          <p15:clr>
            <a:srgbClr val="FBAE40"/>
          </p15:clr>
        </p15:guide>
        <p15:guide id="13" orient="horz" pos="4704" userDrawn="1">
          <p15:clr>
            <a:srgbClr val="FBAE40"/>
          </p15:clr>
        </p15:guide>
        <p15:guide id="14" orient="horz" pos="317" userDrawn="1">
          <p15:clr>
            <a:srgbClr val="FBAE40"/>
          </p15:clr>
        </p15:guide>
        <p15:guide id="15" pos="3384" userDrawn="1">
          <p15:clr>
            <a:srgbClr val="FBAE40"/>
          </p15:clr>
        </p15:guide>
        <p15:guide id="16" pos="2909" userDrawn="1">
          <p15:clr>
            <a:srgbClr val="FBAE40"/>
          </p15:clr>
        </p15:guide>
        <p15:guide id="17" pos="1920" userDrawn="1">
          <p15:clr>
            <a:srgbClr val="FBAE40"/>
          </p15:clr>
        </p15:guide>
        <p15:guide id="18" pos="1440" userDrawn="1">
          <p15:clr>
            <a:srgbClr val="FBAE40"/>
          </p15:clr>
        </p15:guide>
        <p15:guide id="19" pos="5818" userDrawn="1">
          <p15:clr>
            <a:srgbClr val="FBAE40"/>
          </p15:clr>
        </p15:guide>
        <p15:guide id="20" pos="6288" userDrawn="1">
          <p15:clr>
            <a:srgbClr val="FBAE40"/>
          </p15:clr>
        </p15:guide>
        <p15:guide id="21" pos="7272" userDrawn="1">
          <p15:clr>
            <a:srgbClr val="FBAE40"/>
          </p15:clr>
        </p15:guide>
        <p15:guide id="22" pos="7752" userDrawn="1">
          <p15:clr>
            <a:srgbClr val="FBAE40"/>
          </p15:clr>
        </p15:guide>
        <p15:guide id="23" orient="horz" pos="66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_Asteris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8E7EA9D-01C4-EEC8-C28B-90F4F8D091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42184"/>
            <a:ext cx="8229600" cy="29401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9719476-6448-2938-479E-A0DEDFDD49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000" y="6718936"/>
            <a:ext cx="9235440" cy="44196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142862" indent="0">
              <a:buFontTx/>
              <a:buNone/>
              <a:defRPr sz="840"/>
            </a:lvl2pPr>
            <a:lvl3pPr marL="278108" indent="0">
              <a:buFontTx/>
              <a:buNone/>
              <a:defRPr sz="840"/>
            </a:lvl3pPr>
            <a:lvl4pPr marL="413352" indent="0">
              <a:buFontTx/>
              <a:buNone/>
              <a:defRPr sz="840"/>
            </a:lvl4pPr>
            <a:lvl5pPr marL="558120" indent="0">
              <a:buFontTx/>
              <a:buNone/>
              <a:defRPr sz="840"/>
            </a:lvl5pPr>
          </a:lstStyle>
          <a:p>
            <a:pPr marL="0" marR="0" lvl="0" indent="0" algn="l" defTabSz="109719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lang="en-US"/>
              <a:t>* Add asterisk copy here</a:t>
            </a:r>
            <a:br>
              <a:rPr lang="en-US"/>
            </a:br>
            <a:r>
              <a:rPr lang="en-US"/>
              <a:t>** Add double asterisk copy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60BF8B1-7584-DAE2-9C08-5B2893E532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7301152"/>
            <a:ext cx="9235440" cy="14418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142862" indent="0">
              <a:buNone/>
              <a:defRPr sz="1080"/>
            </a:lvl2pPr>
            <a:lvl3pPr marL="278108" indent="0">
              <a:buNone/>
              <a:defRPr sz="1080"/>
            </a:lvl3pPr>
            <a:lvl4pPr marL="413352" indent="0">
              <a:buNone/>
              <a:defRPr sz="1080"/>
            </a:lvl4pPr>
            <a:lvl5pPr marL="558120" indent="0">
              <a:buNone/>
              <a:defRPr sz="1080"/>
            </a:lvl5pPr>
          </a:lstStyle>
          <a:p>
            <a:pPr lvl="0"/>
            <a:r>
              <a:rPr lang="en-US"/>
              <a:t>* Add the baseline copy in this box</a:t>
            </a:r>
          </a:p>
        </p:txBody>
      </p:sp>
      <p:sp>
        <p:nvSpPr>
          <p:cNvPr id="21" name="Table Placeholder 20">
            <a:extLst>
              <a:ext uri="{FF2B5EF4-FFF2-40B4-BE49-F238E27FC236}">
                <a16:creationId xmlns:a16="http://schemas.microsoft.com/office/drawing/2014/main" id="{1EA0DEC8-AC28-6BAF-B88E-D3C5C7841191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10441306" y="7058124"/>
            <a:ext cx="2967990" cy="373380"/>
          </a:xfrm>
          <a:noFill/>
        </p:spPr>
        <p:txBody>
          <a:bodyPr lIns="0" tIns="0" rIns="0" bIns="0"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Use this  table as a color coded legend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F6CD4E70-03D0-6240-3414-5B259057107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62000" y="1777366"/>
            <a:ext cx="13106400" cy="47536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80769E6-4BA5-9D3B-D291-293BC2045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499A67A-AA22-2FDD-6294-91EF93C7EE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</p:spTree>
    <p:extLst>
      <p:ext uri="{BB962C8B-B14F-4D97-AF65-F5344CB8AC3E}">
        <p14:creationId xmlns:p14="http://schemas.microsoft.com/office/powerpoint/2010/main" val="110393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8" pos="1440" userDrawn="1">
          <p15:clr>
            <a:srgbClr val="FBAE40"/>
          </p15:clr>
        </p15:guide>
        <p15:guide id="11" pos="4291" userDrawn="1">
          <p15:clr>
            <a:srgbClr val="FBAE40"/>
          </p15:clr>
        </p15:guide>
        <p15:guide id="13" pos="4896" userDrawn="1">
          <p15:clr>
            <a:srgbClr val="FBAE40"/>
          </p15:clr>
        </p15:guide>
        <p15:guide id="14" pos="5731" userDrawn="1">
          <p15:clr>
            <a:srgbClr val="FBAE40"/>
          </p15:clr>
        </p15:guide>
        <p15:guide id="15" pos="6336" userDrawn="1">
          <p15:clr>
            <a:srgbClr val="FBAE40"/>
          </p15:clr>
        </p15:guide>
        <p15:guide id="16" pos="7171" userDrawn="1">
          <p15:clr>
            <a:srgbClr val="FBAE40"/>
          </p15:clr>
        </p15:guide>
        <p15:guide id="17" pos="3485" userDrawn="1">
          <p15:clr>
            <a:srgbClr val="FBAE40"/>
          </p15:clr>
        </p15:guide>
        <p15:guide id="18" pos="2045" userDrawn="1">
          <p15:clr>
            <a:srgbClr val="FBAE40"/>
          </p15:clr>
        </p15:guide>
        <p15:guide id="19" orient="horz" pos="4704" userDrawn="1">
          <p15:clr>
            <a:srgbClr val="FBAE40"/>
          </p15:clr>
        </p15:guide>
        <p15:guide id="20" orient="horz" pos="662" userDrawn="1">
          <p15:clr>
            <a:srgbClr val="FBAE40"/>
          </p15:clr>
        </p15:guide>
        <p15:guide id="21" pos="2851" userDrawn="1">
          <p15:clr>
            <a:srgbClr val="FBAE40"/>
          </p15:clr>
        </p15:guide>
        <p15:guide id="22" pos="7776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_Tab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6">
            <a:extLst>
              <a:ext uri="{FF2B5EF4-FFF2-40B4-BE49-F238E27FC236}">
                <a16:creationId xmlns:a16="http://schemas.microsoft.com/office/drawing/2014/main" id="{26D7ABBB-C226-F6FC-9330-D97A7C1BC78C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7696202" y="3137971"/>
            <a:ext cx="6172198" cy="43296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Table Placeholder 6">
            <a:extLst>
              <a:ext uri="{FF2B5EF4-FFF2-40B4-BE49-F238E27FC236}">
                <a16:creationId xmlns:a16="http://schemas.microsoft.com/office/drawing/2014/main" id="{EEFF5F4E-AD3C-21A2-0B64-8F202A571F87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822960" y="3150478"/>
            <a:ext cx="6111239" cy="43296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D73ED02-460B-3F9E-FCE4-729F5170D6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2964" y="1743378"/>
            <a:ext cx="6080760" cy="24817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0BA140D-D454-16CF-41C9-9291DFCC79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2961" y="2378706"/>
            <a:ext cx="6080760" cy="51294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tight.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5EB95737-6B62-C06E-A9B4-6E4456CC0C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26675" y="1743378"/>
            <a:ext cx="6080760" cy="24817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3F63F117-7D39-4C28-B144-BE1EAC140A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26673" y="2378706"/>
            <a:ext cx="6080760" cy="51294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.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DEB4399-979C-6C93-4261-A1AD41193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134145-DBF8-BB0B-4C7B-A30BE7880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3FC32FBA-6727-972A-464B-28930C0038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</p:spTree>
    <p:extLst>
      <p:ext uri="{BB962C8B-B14F-4D97-AF65-F5344CB8AC3E}">
        <p14:creationId xmlns:p14="http://schemas.microsoft.com/office/powerpoint/2010/main" val="2993865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4368" userDrawn="1">
          <p15:clr>
            <a:srgbClr val="FBAE40"/>
          </p15:clr>
        </p15:guide>
        <p15:guide id="8" pos="4848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_Tables_NoSubhead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6">
            <a:extLst>
              <a:ext uri="{FF2B5EF4-FFF2-40B4-BE49-F238E27FC236}">
                <a16:creationId xmlns:a16="http://schemas.microsoft.com/office/drawing/2014/main" id="{26D7ABBB-C226-F6FC-9330-D97A7C1BC78C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7696200" y="2540023"/>
            <a:ext cx="6172200" cy="44515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Table Placeholder 6">
            <a:extLst>
              <a:ext uri="{FF2B5EF4-FFF2-40B4-BE49-F238E27FC236}">
                <a16:creationId xmlns:a16="http://schemas.microsoft.com/office/drawing/2014/main" id="{EEFF5F4E-AD3C-21A2-0B64-8F202A571F87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762000" y="2540023"/>
            <a:ext cx="6172200" cy="44515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D73ED02-460B-3F9E-FCE4-729F5170D6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034676"/>
            <a:ext cx="6172200" cy="306653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5EB95737-6B62-C06E-A9B4-6E4456CC0C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26674" y="2034677"/>
            <a:ext cx="6141725" cy="24817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F016F109-B7E6-342F-1565-6179682A93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B4F68C-2EB3-0807-C22D-90CE4AF48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6F347BF-D256-36BE-6972-633513012F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</p:spTree>
    <p:extLst>
      <p:ext uri="{BB962C8B-B14F-4D97-AF65-F5344CB8AC3E}">
        <p14:creationId xmlns:p14="http://schemas.microsoft.com/office/powerpoint/2010/main" val="582763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4368" userDrawn="1">
          <p15:clr>
            <a:srgbClr val="FBAE40"/>
          </p15:clr>
        </p15:guide>
        <p15:guide id="8" pos="4848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_Char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E088F710-A77A-935D-BAF6-71AE8FC31BFC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762000" y="3137973"/>
            <a:ext cx="6172200" cy="4329627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Chart Placeholder 6">
            <a:extLst>
              <a:ext uri="{FF2B5EF4-FFF2-40B4-BE49-F238E27FC236}">
                <a16:creationId xmlns:a16="http://schemas.microsoft.com/office/drawing/2014/main" id="{43EF6571-3771-985D-8973-5883BB62165B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7696202" y="3137973"/>
            <a:ext cx="6172198" cy="4329627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A59AAFC-E520-D1A6-6F8C-2585694B48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4" y="1743378"/>
            <a:ext cx="6172200" cy="24817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0FC8BCC-0CF6-2D08-E06A-2F76E97FF8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1" y="2428556"/>
            <a:ext cx="6172200" cy="49091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tight.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F41D29BC-2934-C50C-B5D6-17AB3B1E3A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96200" y="1743378"/>
            <a:ext cx="6172200" cy="24817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5DB3252-D732-767F-2ED5-B7186A42C7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96200" y="2428556"/>
            <a:ext cx="6172198" cy="49091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tight.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1BEF6C6-DBE2-B73B-BAA5-E906129EF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21CBA39B-5354-A5C1-FD0C-5CBAB1B56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1FB26-B791-D5F3-0B55-0C99A61D3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15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4368" userDrawn="1">
          <p15:clr>
            <a:srgbClr val="FBAE40"/>
          </p15:clr>
        </p15:guide>
        <p15:guide id="8" pos="4848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_Charts_NoSub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E088F710-A77A-935D-BAF6-71AE8FC31BFC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762000" y="2534609"/>
            <a:ext cx="6172200" cy="445155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Chart Placeholder 6">
            <a:extLst>
              <a:ext uri="{FF2B5EF4-FFF2-40B4-BE49-F238E27FC236}">
                <a16:creationId xmlns:a16="http://schemas.microsoft.com/office/drawing/2014/main" id="{43EF6571-3771-985D-8973-5883BB62165B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7696200" y="2534609"/>
            <a:ext cx="6172200" cy="445155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A59AAFC-E520-D1A6-6F8C-2585694B48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019966"/>
            <a:ext cx="6172200" cy="24817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F41D29BC-2934-C50C-B5D6-17AB3B1E3A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96200" y="2019966"/>
            <a:ext cx="6172200" cy="24817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C41D4CD-0D76-7657-E457-A7D7D48E63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FAE34E4-C838-70FC-68F4-1554CD6DB9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FA24C73-B312-607C-0EE6-58FE217BE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67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4368" userDrawn="1">
          <p15:clr>
            <a:srgbClr val="FBAE40"/>
          </p15:clr>
        </p15:guide>
        <p15:guide id="8" pos="4848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hartsTables_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90E295-06EB-9C2A-94CB-9CFAE9D257ED}"/>
              </a:ext>
            </a:extLst>
          </p:cNvPr>
          <p:cNvSpPr/>
          <p:nvPr userDrawn="1"/>
        </p:nvSpPr>
        <p:spPr>
          <a:xfrm>
            <a:off x="7696200" y="1263533"/>
            <a:ext cx="6172200" cy="620406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7A075296-4457-5D10-10C9-DA3EC068E5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2000" y="1611570"/>
            <a:ext cx="6172200" cy="342991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64FCF09C-7347-B5BE-0DAE-EB218438BB83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62000" y="2571766"/>
            <a:ext cx="6172200" cy="35539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B6CC9E22-BDC9-B58C-0094-3877B66247B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2000" y="2198370"/>
            <a:ext cx="6172200" cy="260986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4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FontTx/>
              <a:buNone/>
              <a:defRPr sz="1440"/>
            </a:lvl2pPr>
            <a:lvl3pPr marL="278108" indent="0">
              <a:buFontTx/>
              <a:buNone/>
              <a:defRPr sz="1440"/>
            </a:lvl3pPr>
            <a:lvl4pPr marL="413352" indent="0">
              <a:buFontTx/>
              <a:buNone/>
              <a:defRPr sz="1440"/>
            </a:lvl4pPr>
            <a:lvl5pPr marL="558120" indent="0">
              <a:buFontTx/>
              <a:buNone/>
              <a:defRPr sz="1440"/>
            </a:lvl5pPr>
          </a:lstStyle>
          <a:p>
            <a:pPr lvl="0"/>
            <a:r>
              <a:rPr lang="en-US"/>
              <a:t>Add Copy Here</a:t>
            </a:r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23A6C608-851A-69E9-A4D4-38400A03B05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6362425"/>
            <a:ext cx="6172200" cy="206266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 sz="1440"/>
            </a:lvl2pPr>
            <a:lvl3pPr marL="278108" indent="0">
              <a:buNone/>
              <a:defRPr sz="1440"/>
            </a:lvl3pPr>
            <a:lvl4pPr marL="413352" indent="0">
              <a:buNone/>
              <a:defRPr sz="1440"/>
            </a:lvl4pPr>
            <a:lvl5pPr marL="558120" indent="0">
              <a:buNone/>
              <a:defRPr sz="1440"/>
            </a:lvl5pPr>
          </a:lstStyle>
          <a:p>
            <a:pPr lvl="0"/>
            <a:r>
              <a:rPr lang="en-US"/>
              <a:t>Add Copy Here</a:t>
            </a:r>
          </a:p>
        </p:txBody>
      </p:sp>
      <p:sp>
        <p:nvSpPr>
          <p:cNvPr id="57" name="Text Placeholder 55">
            <a:extLst>
              <a:ext uri="{FF2B5EF4-FFF2-40B4-BE49-F238E27FC236}">
                <a16:creationId xmlns:a16="http://schemas.microsoft.com/office/drawing/2014/main" id="{E2F7F81F-39D0-6E20-DE8E-2E513F3A65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6671492"/>
            <a:ext cx="6172200" cy="367316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 sz="1440"/>
            </a:lvl2pPr>
            <a:lvl3pPr marL="278108" indent="0">
              <a:buNone/>
              <a:defRPr sz="1440"/>
            </a:lvl3pPr>
            <a:lvl4pPr marL="413352" indent="0">
              <a:buNone/>
              <a:defRPr sz="1440"/>
            </a:lvl4pPr>
            <a:lvl5pPr marL="558120" indent="0">
              <a:buNone/>
              <a:defRPr sz="1440"/>
            </a:lvl5pPr>
          </a:lstStyle>
          <a:p>
            <a:pPr lvl="0"/>
            <a:r>
              <a:rPr lang="en-US"/>
              <a:t>Add Body Copy Here</a:t>
            </a:r>
          </a:p>
        </p:txBody>
      </p:sp>
      <p:sp>
        <p:nvSpPr>
          <p:cNvPr id="58" name="Text Placeholder 55">
            <a:extLst>
              <a:ext uri="{FF2B5EF4-FFF2-40B4-BE49-F238E27FC236}">
                <a16:creationId xmlns:a16="http://schemas.microsoft.com/office/drawing/2014/main" id="{B2CB38B5-1D1D-0953-97C3-51766BFF67D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2000" y="7220521"/>
            <a:ext cx="6172200" cy="24762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 sz="1440"/>
            </a:lvl2pPr>
            <a:lvl3pPr marL="278108" indent="0">
              <a:buNone/>
              <a:defRPr sz="1440"/>
            </a:lvl3pPr>
            <a:lvl4pPr marL="413352" indent="0">
              <a:buNone/>
              <a:defRPr sz="1440"/>
            </a:lvl4pPr>
            <a:lvl5pPr marL="558120" indent="0">
              <a:buNone/>
              <a:defRPr sz="1440"/>
            </a:lvl5pPr>
          </a:lstStyle>
          <a:p>
            <a:pPr lvl="0"/>
            <a:r>
              <a:rPr lang="en-US"/>
              <a:t>Add Body Copy Here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C0A4EAAD-31AF-C299-956D-F0A150B130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80466" y="1611570"/>
            <a:ext cx="5788303" cy="342991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61" name="Content Placeholder 51">
            <a:extLst>
              <a:ext uri="{FF2B5EF4-FFF2-40B4-BE49-F238E27FC236}">
                <a16:creationId xmlns:a16="http://schemas.microsoft.com/office/drawing/2014/main" id="{A3D889C8-8E5C-9485-5560-AFBD7C274D48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7880466" y="2571766"/>
            <a:ext cx="5788303" cy="35539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62" name="Text Placeholder 53">
            <a:extLst>
              <a:ext uri="{FF2B5EF4-FFF2-40B4-BE49-F238E27FC236}">
                <a16:creationId xmlns:a16="http://schemas.microsoft.com/office/drawing/2014/main" id="{9804B379-A23C-454E-18CF-C136F1D5AC3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80466" y="2198370"/>
            <a:ext cx="5788303" cy="260986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4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FontTx/>
              <a:buNone/>
              <a:defRPr sz="1440"/>
            </a:lvl2pPr>
            <a:lvl3pPr marL="278108" indent="0">
              <a:buFontTx/>
              <a:buNone/>
              <a:defRPr sz="1440"/>
            </a:lvl3pPr>
            <a:lvl4pPr marL="413352" indent="0">
              <a:buFontTx/>
              <a:buNone/>
              <a:defRPr sz="1440"/>
            </a:lvl4pPr>
            <a:lvl5pPr marL="558120" indent="0">
              <a:buFontTx/>
              <a:buNone/>
              <a:defRPr sz="1440"/>
            </a:lvl5pPr>
          </a:lstStyle>
          <a:p>
            <a:pPr lvl="0"/>
            <a:r>
              <a:rPr lang="en-US"/>
              <a:t>Add Copy Here</a:t>
            </a:r>
          </a:p>
        </p:txBody>
      </p:sp>
      <p:sp>
        <p:nvSpPr>
          <p:cNvPr id="63" name="Text Placeholder 55">
            <a:extLst>
              <a:ext uri="{FF2B5EF4-FFF2-40B4-BE49-F238E27FC236}">
                <a16:creationId xmlns:a16="http://schemas.microsoft.com/office/drawing/2014/main" id="{D96F3632-AADE-E9B9-3243-6B0FBCF46AF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880466" y="6362425"/>
            <a:ext cx="5788303" cy="206266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 sz="1440"/>
            </a:lvl2pPr>
            <a:lvl3pPr marL="278108" indent="0">
              <a:buNone/>
              <a:defRPr sz="1440"/>
            </a:lvl3pPr>
            <a:lvl4pPr marL="413352" indent="0">
              <a:buNone/>
              <a:defRPr sz="1440"/>
            </a:lvl4pPr>
            <a:lvl5pPr marL="558120" indent="0">
              <a:buNone/>
              <a:defRPr sz="1440"/>
            </a:lvl5pPr>
          </a:lstStyle>
          <a:p>
            <a:pPr lvl="0"/>
            <a:r>
              <a:rPr lang="en-US"/>
              <a:t>Add Copy Here</a:t>
            </a:r>
          </a:p>
        </p:txBody>
      </p:sp>
      <p:sp>
        <p:nvSpPr>
          <p:cNvPr id="67" name="Text Placeholder 55">
            <a:extLst>
              <a:ext uri="{FF2B5EF4-FFF2-40B4-BE49-F238E27FC236}">
                <a16:creationId xmlns:a16="http://schemas.microsoft.com/office/drawing/2014/main" id="{C41DF217-37CC-34C5-8DB6-957C7878F02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80466" y="6671489"/>
            <a:ext cx="5788303" cy="479726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 sz="1440"/>
            </a:lvl2pPr>
            <a:lvl3pPr marL="278108" indent="0">
              <a:buNone/>
              <a:defRPr sz="1440"/>
            </a:lvl3pPr>
            <a:lvl4pPr marL="413352" indent="0">
              <a:buNone/>
              <a:defRPr sz="1440"/>
            </a:lvl4pPr>
            <a:lvl5pPr marL="558120" indent="0">
              <a:buNone/>
              <a:defRPr sz="1440"/>
            </a:lvl5pPr>
          </a:lstStyle>
          <a:p>
            <a:pPr lvl="0"/>
            <a:r>
              <a:rPr lang="en-US"/>
              <a:t>Add Body Copy Here</a:t>
            </a:r>
          </a:p>
        </p:txBody>
      </p:sp>
      <p:sp>
        <p:nvSpPr>
          <p:cNvPr id="68" name="Text Placeholder 55">
            <a:extLst>
              <a:ext uri="{FF2B5EF4-FFF2-40B4-BE49-F238E27FC236}">
                <a16:creationId xmlns:a16="http://schemas.microsoft.com/office/drawing/2014/main" id="{3429977A-405E-6F17-F88B-70EDC2E1A3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78199" y="7220521"/>
            <a:ext cx="5788303" cy="24762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 sz="1440"/>
            </a:lvl2pPr>
            <a:lvl3pPr marL="278108" indent="0">
              <a:buNone/>
              <a:defRPr sz="1440"/>
            </a:lvl3pPr>
            <a:lvl4pPr marL="413352" indent="0">
              <a:buNone/>
              <a:defRPr sz="1440"/>
            </a:lvl4pPr>
            <a:lvl5pPr marL="558120" indent="0">
              <a:buNone/>
              <a:defRPr sz="1440"/>
            </a:lvl5pPr>
          </a:lstStyle>
          <a:p>
            <a:pPr lvl="0"/>
            <a:r>
              <a:rPr lang="en-US"/>
              <a:t>Add Body Copy Here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0B90F8F4-6637-950E-6B10-D1A238FDC9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6A023FB-40BD-6040-CC76-46A5436A22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63855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CA15CB-E1EA-85AB-5B02-137CEE700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C9258A5A-7A83-86B2-8870-2A1998DA4B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1341" y="7846697"/>
            <a:ext cx="4937760" cy="80467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l">
              <a:defRPr sz="800" b="0" i="0" spc="3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61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4368" userDrawn="1">
          <p15:clr>
            <a:srgbClr val="FBAE40"/>
          </p15:clr>
        </p15:guide>
        <p15:guide id="8" pos="4848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sCharts_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20EFF0-7106-F06E-0DB5-83E82E4D45BB}"/>
              </a:ext>
            </a:extLst>
          </p:cNvPr>
          <p:cNvSpPr/>
          <p:nvPr userDrawn="1"/>
        </p:nvSpPr>
        <p:spPr>
          <a:xfrm>
            <a:off x="9578961" y="118113"/>
            <a:ext cx="5051442" cy="8119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2D8713F-5F8C-233D-CAB3-7165C9986F9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62000" y="1590676"/>
            <a:ext cx="8496300" cy="26950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367A67F9-04C9-DF95-AF48-C1F6472F600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62000" y="4779646"/>
            <a:ext cx="8496300" cy="26879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AF39D37A-C453-25A2-0461-1F547EE1BAD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0300336" y="2263140"/>
            <a:ext cx="3768090" cy="52044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EF3447A1-78F0-0E29-33EF-992CA01EF9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87000" y="1472978"/>
            <a:ext cx="3794760" cy="26720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0306E9BA-F98D-DA38-A3D8-685535E6D2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87096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6ACB0EE4-F850-84DE-7944-4988205B33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8709659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0EA4B-76E1-1907-8DB1-80C846A4A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16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909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07" userDrawn="1">
          <p15:clr>
            <a:srgbClr val="FBAE40"/>
          </p15:clr>
        </p15:guide>
        <p15:guide id="11" orient="horz" pos="4704" userDrawn="1">
          <p15:clr>
            <a:srgbClr val="FBAE40"/>
          </p15:clr>
        </p15:guide>
        <p15:guide id="12" orient="horz" pos="66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_ChartTable_3-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8D5EFBBB-ED29-0111-295D-615D1881B1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439485"/>
            <a:ext cx="8496300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4361F2C-A119-7315-CAF7-F8C91F21E8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498" y="2713545"/>
            <a:ext cx="8495802" cy="26720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3203830-52E5-B868-3A29-5288794C68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12680" y="2713545"/>
            <a:ext cx="3855720" cy="26720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849056A-77F0-1F50-774D-2573D767874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0010776" y="3440433"/>
            <a:ext cx="3857624" cy="4027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041E814B-8230-EF04-71BD-3B8130CC8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06627A15-CAAE-B5D4-EB6C-E40B9DF0DD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B3B39FC-A13F-1308-4CC9-55AFE1716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75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909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07" userDrawn="1">
          <p15:clr>
            <a:srgbClr val="FBAE40"/>
          </p15:clr>
        </p15:guide>
        <p15:guide id="11" orient="horz" pos="4704" userDrawn="1">
          <p15:clr>
            <a:srgbClr val="FBAE40"/>
          </p15:clr>
        </p15:guide>
        <p15:guide id="12" orient="horz" pos="662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Charts_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B50838-767D-E14A-7383-7218219FCE7A}"/>
              </a:ext>
            </a:extLst>
          </p:cNvPr>
          <p:cNvSpPr/>
          <p:nvPr userDrawn="1"/>
        </p:nvSpPr>
        <p:spPr>
          <a:xfrm>
            <a:off x="10789920" y="88900"/>
            <a:ext cx="3840480" cy="81407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AF90D79-3997-6124-E207-2C1D672969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713545"/>
            <a:ext cx="2712722" cy="26720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85A1D93-5A17-E590-A64C-C7FC526A14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51960" y="2713545"/>
            <a:ext cx="6149340" cy="26720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96E6003F-9C50-DBBF-18DB-B4E08836D5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161166" y="3439484"/>
            <a:ext cx="2707234" cy="402811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E88C430E-BFA3-AD88-0F42-D9221900EEE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61166" y="2713545"/>
            <a:ext cx="2707234" cy="26720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50E114-DAF7-8CB7-7675-63ECDAD9461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62000" y="3364808"/>
            <a:ext cx="2705176" cy="410279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/>
            </a:lvl1pPr>
            <a:lvl2pPr marL="142862" indent="0">
              <a:buNone/>
              <a:defRPr/>
            </a:lvl2pPr>
            <a:lvl3pPr marL="278108" indent="0">
              <a:buNone/>
              <a:defRPr/>
            </a:lvl3pPr>
            <a:lvl4pPr marL="413352" indent="0">
              <a:buNone/>
              <a:defRPr/>
            </a:lvl4pPr>
            <a:lvl5pPr marL="558120" indent="0">
              <a:buNone/>
              <a:defRPr/>
            </a:lvl5pPr>
          </a:lstStyle>
          <a:p>
            <a:pPr lvl="0"/>
            <a:r>
              <a:rPr lang="en-US"/>
              <a:t>Add table or chart here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D9F29D83-BACD-C298-36BB-DC88AF5D6EE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229100" y="3440432"/>
            <a:ext cx="6172200" cy="4027168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142862" indent="0">
              <a:buNone/>
              <a:defRPr/>
            </a:lvl2pPr>
            <a:lvl3pPr marL="278108" indent="0">
              <a:buNone/>
              <a:defRPr/>
            </a:lvl3pPr>
            <a:lvl4pPr marL="413352" indent="0">
              <a:buNone/>
              <a:defRPr/>
            </a:lvl4pPr>
            <a:lvl5pPr marL="558120" indent="0">
              <a:buNone/>
              <a:defRPr/>
            </a:lvl5pPr>
          </a:lstStyle>
          <a:p>
            <a:pPr lvl="0"/>
            <a:r>
              <a:rPr lang="en-US"/>
              <a:t>Add  bigger table or chart here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CE136E1-75BE-D5FE-9B11-DA7720A5D3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98526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B6D6025-2BD5-F890-419E-F0455F4BF8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9852659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38D9D2-1BD6-4197-2DE3-E1E96B7BED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49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189" userDrawn="1">
          <p15:clr>
            <a:srgbClr val="FBAE40"/>
          </p15:clr>
        </p15:guide>
        <p15:guide id="8" pos="2664" userDrawn="1">
          <p15:clr>
            <a:srgbClr val="FBAE40"/>
          </p15:clr>
        </p15:guide>
        <p15:guide id="9" pos="4344" userDrawn="1">
          <p15:clr>
            <a:srgbClr val="FBAE40"/>
          </p15:clr>
        </p15:guide>
        <p15:guide id="10" pos="6552" userDrawn="1">
          <p15:clr>
            <a:srgbClr val="FBAE40"/>
          </p15:clr>
        </p15:guide>
        <p15:guide id="11" pos="7027" userDrawn="1">
          <p15:clr>
            <a:srgbClr val="FBAE40"/>
          </p15:clr>
        </p15:guide>
        <p15:guide id="12" pos="4848" userDrawn="1">
          <p15:clr>
            <a:srgbClr val="FBAE40"/>
          </p15:clr>
        </p15:guide>
        <p15:guide id="13" orient="horz" pos="4704" userDrawn="1">
          <p15:clr>
            <a:srgbClr val="FBAE40"/>
          </p15:clr>
        </p15:guide>
        <p15:guide id="14" orient="horz" pos="6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BEF5C6F0-3E55-7A19-2089-47AE004903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401A031-B71A-0260-0311-9BA72938B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8D07B54-7DE3-F273-6536-7C1E2B2F71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25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184" userDrawn="1">
          <p15:clr>
            <a:srgbClr val="FBAE40"/>
          </p15:clr>
        </p15:guide>
        <p15:guide id="8" pos="2664" userDrawn="1">
          <p15:clr>
            <a:srgbClr val="FBAE40"/>
          </p15:clr>
        </p15:guide>
        <p15:guide id="9" pos="4368" userDrawn="1">
          <p15:clr>
            <a:srgbClr val="FBAE40"/>
          </p15:clr>
        </p15:guide>
        <p15:guide id="10" pos="6552" userDrawn="1">
          <p15:clr>
            <a:srgbClr val="FBAE40"/>
          </p15:clr>
        </p15:guide>
        <p15:guide id="11" pos="7032" userDrawn="1">
          <p15:clr>
            <a:srgbClr val="FBAE40"/>
          </p15:clr>
        </p15:guide>
        <p15:guide id="12" pos="4848" userDrawn="1">
          <p15:clr>
            <a:srgbClr val="FBAE40"/>
          </p15:clr>
        </p15:guide>
        <p15:guide id="13" orient="horz" pos="4704" userDrawn="1">
          <p15:clr>
            <a:srgbClr val="FBAE40"/>
          </p15:clr>
        </p15:guide>
        <p15:guide id="14" orient="horz" pos="66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TablesChar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87552F6-8B4B-7BEB-71C0-15545263E9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2" y="1725773"/>
            <a:ext cx="6172198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674F4-1E45-A0EF-6F02-9BC7FFB836E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62000" y="2739845"/>
            <a:ext cx="6172200" cy="47277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 here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655A16B-2297-6558-63CE-8699F1C617E6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696200" y="1725777"/>
            <a:ext cx="6172200" cy="2365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 here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BD10EDD1-66BE-927E-47E1-D553C9F38098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7696200" y="4784812"/>
            <a:ext cx="6172200" cy="26827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C9B69DB-F0EF-A074-F384-E5455BE9B7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02FF69BE-A206-0F28-CFB0-A7B90CC55F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C4FA47F-B69A-4BBA-1F25-EB0720D1C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44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184" userDrawn="1">
          <p15:clr>
            <a:srgbClr val="FBAE40"/>
          </p15:clr>
        </p15:guide>
        <p15:guide id="8" pos="2664" userDrawn="1">
          <p15:clr>
            <a:srgbClr val="FBAE40"/>
          </p15:clr>
        </p15:guide>
        <p15:guide id="9" pos="4368" userDrawn="1">
          <p15:clr>
            <a:srgbClr val="FBAE40"/>
          </p15:clr>
        </p15:guide>
        <p15:guide id="10" pos="6552" userDrawn="1">
          <p15:clr>
            <a:srgbClr val="FBAE40"/>
          </p15:clr>
        </p15:guide>
        <p15:guide id="11" pos="7032" userDrawn="1">
          <p15:clr>
            <a:srgbClr val="FBAE40"/>
          </p15:clr>
        </p15:guide>
        <p15:guide id="12" pos="4848" userDrawn="1">
          <p15:clr>
            <a:srgbClr val="FBAE40"/>
          </p15:clr>
        </p15:guide>
        <p15:guide id="13" orient="horz" pos="4704" userDrawn="1">
          <p15:clr>
            <a:srgbClr val="FBAE40"/>
          </p15:clr>
        </p15:guide>
        <p15:guide id="14" orient="horz" pos="662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x_TableCharts_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281D1F9F-BB4F-B8C0-B6C4-8CB639FFE961}"/>
              </a:ext>
            </a:extLst>
          </p:cNvPr>
          <p:cNvSpPr/>
          <p:nvPr userDrawn="1"/>
        </p:nvSpPr>
        <p:spPr>
          <a:xfrm>
            <a:off x="762000" y="5091930"/>
            <a:ext cx="6172200" cy="13336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n>
                <a:noFill/>
              </a:ln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8E7EA9D-01C4-EEC8-C28B-90F4F8D091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183"/>
            <a:ext cx="7086600" cy="2304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013D0D3A-9821-FF5C-62B7-998563626C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143284"/>
            <a:ext cx="8229600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87552F6-8B4B-7BEB-71C0-15545263E9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9620" y="1725773"/>
            <a:ext cx="6172200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51" name="Picture Placeholder 48">
            <a:extLst>
              <a:ext uri="{FF2B5EF4-FFF2-40B4-BE49-F238E27FC236}">
                <a16:creationId xmlns:a16="http://schemas.microsoft.com/office/drawing/2014/main" id="{91840FB2-2E95-0467-034C-F0136FF7EE7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69620" y="2646791"/>
            <a:ext cx="2705100" cy="1468012"/>
          </a:xfrm>
        </p:spPr>
        <p:txBody>
          <a:bodyPr/>
          <a:lstStyle/>
          <a:p>
            <a:endParaRPr lang="en-US"/>
          </a:p>
        </p:txBody>
      </p:sp>
      <p:sp>
        <p:nvSpPr>
          <p:cNvPr id="52" name="Picture Placeholder 48">
            <a:extLst>
              <a:ext uri="{FF2B5EF4-FFF2-40B4-BE49-F238E27FC236}">
                <a16:creationId xmlns:a16="http://schemas.microsoft.com/office/drawing/2014/main" id="{F97F6492-4D66-B8AF-887B-87A36825541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29100" y="2646791"/>
            <a:ext cx="2712720" cy="1468012"/>
          </a:xfrm>
        </p:spPr>
        <p:txBody>
          <a:bodyPr/>
          <a:lstStyle/>
          <a:p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D0AF7C03-EB15-2051-425E-5145E672A7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2000" y="4627246"/>
            <a:ext cx="2705100" cy="358140"/>
          </a:xfrm>
        </p:spPr>
        <p:txBody>
          <a:bodyPr>
            <a:noAutofit/>
          </a:bodyPr>
          <a:lstStyle>
            <a:lvl1pPr marL="0" indent="0" algn="ctr">
              <a:buNone/>
              <a:defRPr sz="1080"/>
            </a:lvl1pPr>
            <a:lvl2pPr>
              <a:defRPr sz="1080"/>
            </a:lvl2pPr>
            <a:lvl3pPr>
              <a:defRPr sz="1080"/>
            </a:lvl3pPr>
            <a:lvl4pPr>
              <a:defRPr sz="1080"/>
            </a:lvl4pPr>
            <a:lvl5pPr>
              <a:defRPr sz="1080"/>
            </a:lvl5pPr>
          </a:lstStyle>
          <a:p>
            <a:pPr lvl="0"/>
            <a:r>
              <a:rPr lang="en-US"/>
              <a:t>Add small copy here</a:t>
            </a:r>
          </a:p>
        </p:txBody>
      </p:sp>
      <p:sp>
        <p:nvSpPr>
          <p:cNvPr id="56" name="Text Placeholder 53">
            <a:extLst>
              <a:ext uri="{FF2B5EF4-FFF2-40B4-BE49-F238E27FC236}">
                <a16:creationId xmlns:a16="http://schemas.microsoft.com/office/drawing/2014/main" id="{6E612A1B-F728-3AED-1F00-6A8A41C067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29100" y="4627246"/>
            <a:ext cx="2712720" cy="358140"/>
          </a:xfrm>
        </p:spPr>
        <p:txBody>
          <a:bodyPr>
            <a:noAutofit/>
          </a:bodyPr>
          <a:lstStyle>
            <a:lvl1pPr marL="0" indent="0" algn="ctr">
              <a:buNone/>
              <a:defRPr sz="1080"/>
            </a:lvl1pPr>
            <a:lvl2pPr>
              <a:defRPr sz="1080"/>
            </a:lvl2pPr>
            <a:lvl3pPr>
              <a:defRPr sz="1080"/>
            </a:lvl3pPr>
            <a:lvl4pPr>
              <a:defRPr sz="1080"/>
            </a:lvl4pPr>
            <a:lvl5pPr>
              <a:defRPr sz="1080"/>
            </a:lvl5pPr>
          </a:lstStyle>
          <a:p>
            <a:pPr lvl="0"/>
            <a:r>
              <a:rPr lang="en-US"/>
              <a:t>Add small copy here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22F34B21-F457-2F10-C02D-A093B19235D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93183" y="5256052"/>
            <a:ext cx="5740316" cy="26905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439DB606-BA4D-97D2-68A3-B7ADD63C0FF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92506" y="5650703"/>
            <a:ext cx="5741670" cy="663503"/>
          </a:xfrm>
        </p:spPr>
        <p:txBody>
          <a:bodyPr lIns="0" tIns="0" rIns="0" bIns="0">
            <a:normAutofit/>
          </a:bodyPr>
          <a:lstStyle>
            <a:lvl1pPr marL="0" indent="-142865">
              <a:spcBef>
                <a:spcPts val="0"/>
              </a:spcBef>
              <a:buFont typeface="+mj-lt"/>
              <a:buAutoNum type="arabicPeriod"/>
              <a:tabLst/>
              <a:defRPr sz="900"/>
            </a:lvl1pPr>
            <a:lvl2pPr marL="417161" indent="-274298">
              <a:buFont typeface="+mj-lt"/>
              <a:buAutoNum type="arabicPeriod"/>
              <a:defRPr/>
            </a:lvl2pPr>
            <a:lvl3pPr marL="552406" indent="-274298">
              <a:buFont typeface="+mj-lt"/>
              <a:buAutoNum type="arabicPeriod"/>
              <a:defRPr/>
            </a:lvl3pPr>
            <a:lvl4pPr marL="687649" indent="-274298">
              <a:buFont typeface="+mj-lt"/>
              <a:buAutoNum type="arabicPeriod"/>
              <a:defRPr/>
            </a:lvl4pPr>
            <a:lvl5pPr marL="832417" indent="-274298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Add copy here</a:t>
            </a:r>
          </a:p>
          <a:p>
            <a:pPr lvl="0"/>
            <a:r>
              <a:rPr lang="en-US"/>
              <a:t>Add copy here</a:t>
            </a:r>
          </a:p>
          <a:p>
            <a:pPr marL="0" marR="0" lvl="0" indent="-142865" algn="l" defTabSz="109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lang="en-US"/>
              <a:t>Add copy here</a:t>
            </a:r>
          </a:p>
          <a:p>
            <a:pPr marL="0" marR="0" lvl="0" indent="-142865" algn="l" defTabSz="109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lang="en-US"/>
              <a:t>Add copy here</a:t>
            </a:r>
          </a:p>
          <a:p>
            <a:pPr lvl="0"/>
            <a:endParaRPr lang="en-US"/>
          </a:p>
        </p:txBody>
      </p:sp>
      <p:sp>
        <p:nvSpPr>
          <p:cNvPr id="65" name="Table Placeholder 64">
            <a:extLst>
              <a:ext uri="{FF2B5EF4-FFF2-40B4-BE49-F238E27FC236}">
                <a16:creationId xmlns:a16="http://schemas.microsoft.com/office/drawing/2014/main" id="{E50009A2-3C48-A64D-0EBE-19DAD920441E}"/>
              </a:ext>
            </a:extLst>
          </p:cNvPr>
          <p:cNvSpPr>
            <a:spLocks noGrp="1"/>
          </p:cNvSpPr>
          <p:nvPr>
            <p:ph type="tbl" sz="quarter" idx="27" hasCustomPrompt="1"/>
          </p:nvPr>
        </p:nvSpPr>
        <p:spPr>
          <a:xfrm>
            <a:off x="762000" y="6737987"/>
            <a:ext cx="6172200" cy="7296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Table</a:t>
            </a: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06DF8390-D917-6D5A-FFE7-B30BEA391D7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7688582" y="2609851"/>
            <a:ext cx="6179818" cy="1892372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142862" indent="0">
              <a:buFontTx/>
              <a:buNone/>
              <a:defRPr/>
            </a:lvl2pPr>
            <a:lvl3pPr marL="278108" indent="0">
              <a:buFontTx/>
              <a:buNone/>
              <a:defRPr/>
            </a:lvl3pPr>
            <a:lvl4pPr marL="413352" indent="0">
              <a:buFontTx/>
              <a:buNone/>
              <a:defRPr/>
            </a:lvl4pPr>
            <a:lvl5pPr marL="558120" indent="0">
              <a:buFontTx/>
              <a:buNone/>
              <a:defRPr/>
            </a:lvl5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129C5FA8-82D4-BE51-BFB5-12AB7DFFD9B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88582" y="2281253"/>
            <a:ext cx="6172198" cy="2014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/>
            </a:lvl2pPr>
            <a:lvl3pPr marL="278108" indent="0">
              <a:buNone/>
              <a:defRPr/>
            </a:lvl3pPr>
            <a:lvl4pPr marL="413352" indent="0">
              <a:buNone/>
              <a:defRPr/>
            </a:lvl4pPr>
            <a:lvl5pPr marL="558120" indent="0">
              <a:buNone/>
              <a:defRPr/>
            </a:lvl5pPr>
          </a:lstStyle>
          <a:p>
            <a:pPr lvl="0"/>
            <a:r>
              <a:rPr lang="en-US"/>
              <a:t>ADD TITLE HERE</a:t>
            </a:r>
          </a:p>
        </p:txBody>
      </p:sp>
      <p:sp>
        <p:nvSpPr>
          <p:cNvPr id="73" name="Content Placeholder 66">
            <a:extLst>
              <a:ext uri="{FF2B5EF4-FFF2-40B4-BE49-F238E27FC236}">
                <a16:creationId xmlns:a16="http://schemas.microsoft.com/office/drawing/2014/main" id="{F10E57D5-75F1-D9A1-7F26-E0D062779C7A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688582" y="5575228"/>
            <a:ext cx="6172198" cy="1892372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142862" indent="0">
              <a:buFontTx/>
              <a:buNone/>
              <a:defRPr/>
            </a:lvl2pPr>
            <a:lvl3pPr marL="278108" indent="0">
              <a:buFontTx/>
              <a:buNone/>
              <a:defRPr/>
            </a:lvl3pPr>
            <a:lvl4pPr marL="413352" indent="0">
              <a:buFontTx/>
              <a:buNone/>
              <a:defRPr/>
            </a:lvl4pPr>
            <a:lvl5pPr marL="558120" indent="0">
              <a:buFontTx/>
              <a:buNone/>
              <a:defRPr/>
            </a:lvl5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74" name="Text Placeholder 69">
            <a:extLst>
              <a:ext uri="{FF2B5EF4-FFF2-40B4-BE49-F238E27FC236}">
                <a16:creationId xmlns:a16="http://schemas.microsoft.com/office/drawing/2014/main" id="{20913391-4608-FD76-1CC5-BF068B19946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88582" y="5246632"/>
            <a:ext cx="6179818" cy="2014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/>
            </a:lvl2pPr>
            <a:lvl3pPr marL="278108" indent="0">
              <a:buNone/>
              <a:defRPr/>
            </a:lvl3pPr>
            <a:lvl4pPr marL="413352" indent="0">
              <a:buNone/>
              <a:defRPr/>
            </a:lvl4pPr>
            <a:lvl5pPr marL="558120" indent="0">
              <a:buNone/>
              <a:defRPr/>
            </a:lvl5pPr>
          </a:lstStyle>
          <a:p>
            <a:pPr lvl="0"/>
            <a:r>
              <a:rPr lang="en-US"/>
              <a:t>ADD TITLE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B4B4F52-739C-0B23-582C-8EFE580468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52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184" userDrawn="1">
          <p15:clr>
            <a:srgbClr val="FBAE40"/>
          </p15:clr>
        </p15:guide>
        <p15:guide id="8" pos="2664" userDrawn="1">
          <p15:clr>
            <a:srgbClr val="FBAE40"/>
          </p15:clr>
        </p15:guide>
        <p15:guide id="9" pos="4368" userDrawn="1">
          <p15:clr>
            <a:srgbClr val="FBAE40"/>
          </p15:clr>
        </p15:guide>
        <p15:guide id="10" pos="6552" userDrawn="1">
          <p15:clr>
            <a:srgbClr val="FBAE40"/>
          </p15:clr>
        </p15:guide>
        <p15:guide id="11" pos="7032" userDrawn="1">
          <p15:clr>
            <a:srgbClr val="FBAE40"/>
          </p15:clr>
        </p15:guide>
        <p15:guide id="12" pos="4848" userDrawn="1">
          <p15:clr>
            <a:srgbClr val="FBAE40"/>
          </p15:clr>
        </p15:guide>
        <p15:guide id="13" orient="horz" pos="4704" userDrawn="1">
          <p15:clr>
            <a:srgbClr val="FBAE40"/>
          </p15:clr>
        </p15:guide>
        <p15:guide id="14" orient="horz" pos="662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6-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5685A43-7CED-9A0F-178D-4EE46535CF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B8ADD3-339B-F120-0323-E9F83F7BD1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2" y="7812045"/>
            <a:ext cx="1688036" cy="14977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1BB5C32-AB38-8AD0-7B22-77667538DC16}"/>
              </a:ext>
            </a:extLst>
          </p:cNvPr>
          <p:cNvCxnSpPr/>
          <p:nvPr userDrawn="1"/>
        </p:nvCxnSpPr>
        <p:spPr>
          <a:xfrm>
            <a:off x="2383645" y="7812044"/>
            <a:ext cx="0" cy="149771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474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11" pos="4368" userDrawn="1">
          <p15:clr>
            <a:srgbClr val="FBAE40"/>
          </p15:clr>
        </p15:guide>
        <p15:guide id="12" pos="4848" userDrawn="1">
          <p15:clr>
            <a:srgbClr val="FBAE40"/>
          </p15:clr>
        </p15:guide>
        <p15:guide id="13" orient="horz" pos="4704" userDrawn="1">
          <p15:clr>
            <a:srgbClr val="FBAE40"/>
          </p15:clr>
        </p15:guide>
        <p15:guide id="15" pos="3384" userDrawn="1">
          <p15:clr>
            <a:srgbClr val="FBAE40"/>
          </p15:clr>
        </p15:guide>
        <p15:guide id="16" pos="2909" userDrawn="1">
          <p15:clr>
            <a:srgbClr val="FBAE40"/>
          </p15:clr>
        </p15:guide>
        <p15:guide id="17" pos="1920" userDrawn="1">
          <p15:clr>
            <a:srgbClr val="FBAE40"/>
          </p15:clr>
        </p15:guide>
        <p15:guide id="18" pos="1440" userDrawn="1">
          <p15:clr>
            <a:srgbClr val="FBAE40"/>
          </p15:clr>
        </p15:guide>
        <p15:guide id="19" pos="5818" userDrawn="1">
          <p15:clr>
            <a:srgbClr val="FBAE40"/>
          </p15:clr>
        </p15:guide>
        <p15:guide id="20" pos="6288" userDrawn="1">
          <p15:clr>
            <a:srgbClr val="FBAE40"/>
          </p15:clr>
        </p15:guide>
        <p15:guide id="21" pos="7272" userDrawn="1">
          <p15:clr>
            <a:srgbClr val="FBAE40"/>
          </p15:clr>
        </p15:guide>
        <p15:guide id="22" pos="7747" userDrawn="1">
          <p15:clr>
            <a:srgbClr val="FBAE40"/>
          </p15:clr>
        </p15:guide>
        <p15:guide id="23" orient="horz" pos="48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Column_Highlight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DCBF381-B923-B534-18B2-8F4D3972DDB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020300" y="1833220"/>
            <a:ext cx="4610100" cy="27435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6BF6CF2-8B5E-209C-DC61-E1A0259C43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87096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Employee Name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E3885E18-AF47-FF98-C057-6312A6963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8709659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Employee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4A6A6B-EB3B-3376-6A01-5CA7EB738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C4D475F4-1466-B9AE-34F7-AF5D99426E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2001" y="1837512"/>
            <a:ext cx="3848100" cy="32748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Birthplace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0BCDB391-D5F7-1DE9-7F02-E0FE2EF101D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62001" y="2259601"/>
            <a:ext cx="3848100" cy="26192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City, State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487C34B-4F8B-5BCD-CACB-23C2B463B2A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69938" y="2893931"/>
            <a:ext cx="3848100" cy="32748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Education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7CD123E-F6DF-2A40-924A-0DB6FF5B981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69938" y="3312278"/>
            <a:ext cx="3848100" cy="619628"/>
          </a:xfrm>
        </p:spPr>
        <p:txBody>
          <a:bodyPr wrap="none">
            <a:noAutofit/>
          </a:bodyPr>
          <a:lstStyle>
            <a:lvl1pPr marL="171450" indent="-1714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/>
              <a:t>Add text here</a:t>
            </a:r>
          </a:p>
          <a:p>
            <a:pPr marL="142865" marR="0" lvl="0" indent="-142865" algn="l" defTabSz="109719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13FE845-66F0-6FAC-A82F-9CDF3AC4418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9938" y="4358854"/>
            <a:ext cx="3848100" cy="32748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Work Experience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22A034A8-57BB-B18E-6EDF-A4CB3E49EEE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69938" y="4777201"/>
            <a:ext cx="3848100" cy="945998"/>
          </a:xfrm>
        </p:spPr>
        <p:txBody>
          <a:bodyPr wrap="none">
            <a:noAutofit/>
          </a:bodyPr>
          <a:lstStyle>
            <a:lvl1pPr marL="142865" indent="-142865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/>
              <a:t>Add text here</a:t>
            </a:r>
          </a:p>
          <a:p>
            <a:pPr marL="142865" marR="0" lvl="0" indent="-142865" algn="l" defTabSz="109719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marL="142865" marR="0" lvl="0" indent="-142865" algn="l" defTabSz="109719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lvl="0"/>
            <a:endParaRPr lang="en-US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D77036F8-B3CF-621A-A6F2-2D0D1B0E758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410200" y="1833220"/>
            <a:ext cx="3848100" cy="32748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Career at Emersion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CD29D14-6AB6-891F-1A19-94C11672D5D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410200" y="2255308"/>
            <a:ext cx="3848100" cy="185949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D03CEEDC-3A12-6A8F-3C35-517B9E6A2EC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391151" y="4355112"/>
            <a:ext cx="3848100" cy="32748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About Me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906608D-25D4-8F39-E36F-A47D2769E3B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391151" y="4777201"/>
            <a:ext cx="3848100" cy="161624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7" name="Picture Placeholder 12">
            <a:extLst>
              <a:ext uri="{FF2B5EF4-FFF2-40B4-BE49-F238E27FC236}">
                <a16:creationId xmlns:a16="http://schemas.microsoft.com/office/drawing/2014/main" id="{55B14F18-3A83-5F20-2C62-B5B39FD50C6B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10020300" y="4710739"/>
            <a:ext cx="4610100" cy="27435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83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909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12" userDrawn="1">
          <p15:clr>
            <a:srgbClr val="FBAE40"/>
          </p15:clr>
        </p15:guide>
        <p15:guide id="11" orient="horz" pos="4704" userDrawn="1">
          <p15:clr>
            <a:srgbClr val="FBAE40"/>
          </p15:clr>
        </p15:guide>
        <p15:guide id="12" orient="horz" pos="662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P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1137A9F-DBCD-329A-BB33-7955201058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3758263"/>
            <a:ext cx="13106400" cy="162938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4FE361-0D86-D499-9C6B-61121E7899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3173669"/>
            <a:ext cx="2285999" cy="2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7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80" userDrawn="1">
          <p15:clr>
            <a:srgbClr val="FBAE40"/>
          </p15:clr>
        </p15:guide>
        <p15:guide id="3" pos="4368" userDrawn="1">
          <p15:clr>
            <a:srgbClr val="FBAE40"/>
          </p15:clr>
        </p15:guide>
        <p15:guide id="4" pos="4848" userDrawn="1">
          <p15:clr>
            <a:srgbClr val="FBAE40"/>
          </p15:clr>
        </p15:guide>
        <p15:guide id="5" pos="8736" userDrawn="1">
          <p15:clr>
            <a:srgbClr val="FBAE40"/>
          </p15:clr>
        </p15:guide>
        <p15:guide id="6" orient="horz" pos="480" userDrawn="1">
          <p15:clr>
            <a:srgbClr val="FBAE40"/>
          </p15:clr>
        </p15:guide>
        <p15:guide id="7" orient="horz" pos="468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9AA96-9FE3-A210-7F9E-B34CB8E04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15A2C-6A79-8FF2-C327-8112BA00C10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14736" y="0"/>
            <a:ext cx="3415664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400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356C67E-545E-6E5B-026B-1BA17E37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8839701-16CA-DD98-45B8-13FC23D8160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14736" y="0"/>
            <a:ext cx="3415664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199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FB389C-23B6-CD17-1DD1-6D32AD902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27585C6-73B0-F0A0-D9C8-F1E67BB7A26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14736" y="0"/>
            <a:ext cx="3415664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745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59D999F-5240-A607-76B9-EE9A3D5DA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2DA10D7-DD0D-04D6-3027-FD7240FF7FD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14736" y="0"/>
            <a:ext cx="3415664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211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9F2FCBD-DD3B-92B2-265B-503A21DCD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90B972-0DB2-4990-4540-7D8C4D4F5E9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14736" y="0"/>
            <a:ext cx="3415664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6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2F2451A3-2E4D-FED9-F210-36A97A45E4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439485"/>
            <a:ext cx="6172200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202E90D-53FE-AE35-9CC4-E1ECD95184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328675"/>
            <a:ext cx="6172202" cy="65207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B571B66-45C1-CEBF-79B5-DC2E029C97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23ABC67-C5D8-615A-2ACA-650EE5CE9A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DA3A46A-AAF1-2A94-86DB-F16218DE2D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69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36" userDrawn="1">
          <p15:clr>
            <a:srgbClr val="FBAE40"/>
          </p15:clr>
        </p15:guide>
        <p15:guide id="7" pos="4368" userDrawn="1">
          <p15:clr>
            <a:srgbClr val="FBAE40"/>
          </p15:clr>
        </p15:guide>
        <p15:guide id="8" pos="4848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000A7C-4B38-5192-05E9-C248EC647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D2CFFC8-B02F-5A3A-7E51-74411BAE76C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14736" y="0"/>
            <a:ext cx="3415664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50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A87A743-DC1B-68E9-E12A-4458F2092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4D8D276-D4AD-DD94-2422-576225C8B31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14736" y="0"/>
            <a:ext cx="3415664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32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y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3116981-84F5-0A58-4B1B-A0E35AF6D5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696200" y="1680784"/>
            <a:ext cx="6172200" cy="578681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8F8183CE-AB9C-5E4D-2DC5-6565681491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1928982"/>
            <a:ext cx="61722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C09B5A3-FF54-5B9D-B2C7-3593E6BB65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2258574"/>
            <a:ext cx="6172200" cy="364304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3F9B64B-6CB7-B1CA-B83B-964748D5DB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C746C21-B646-CCAF-1956-5806AB3229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6D94E95F-8BFE-2881-439B-7CEBB4F084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2000" y="2817256"/>
            <a:ext cx="61722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413B790E-3066-65CB-2F63-6DF2A8B9D7E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2000" y="3146848"/>
            <a:ext cx="6172200" cy="364304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BA664E7B-40AF-FFD9-B322-1843524FF0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2000" y="3710650"/>
            <a:ext cx="61722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533908D-56F2-A2EE-AB81-D3C9E41620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2000" y="4040242"/>
            <a:ext cx="6172200" cy="364304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A184170E-A8CB-5319-42ED-5A3A760677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4630337"/>
            <a:ext cx="61722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BE7E1B3-BB11-75AE-C154-05334BCB66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4959929"/>
            <a:ext cx="6172200" cy="364304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A284576-58F4-8AF8-4FFA-007FB6B257C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2000" y="5518611"/>
            <a:ext cx="61722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D9C46712-CB28-F581-AD84-F26880A2C78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2000" y="5848203"/>
            <a:ext cx="6172200" cy="364304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809BB1C5-83A9-389F-060F-5169694E3F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2000" y="6412005"/>
            <a:ext cx="61722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1B07DE63-B085-7947-0034-8B56B463906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000" y="6741597"/>
            <a:ext cx="6172200" cy="364304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BAC58CA-BE9E-9ABC-8AD7-87AF7B16D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62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pos="480">
          <p15:clr>
            <a:srgbClr val="FBAE40"/>
          </p15:clr>
        </p15:guide>
        <p15:guide id="3" pos="8736">
          <p15:clr>
            <a:srgbClr val="FBAE40"/>
          </p15:clr>
        </p15:guide>
        <p15:guide id="6" orient="horz" pos="922">
          <p15:clr>
            <a:srgbClr val="FBAE40"/>
          </p15:clr>
        </p15:guide>
        <p15:guide id="7" pos="4368">
          <p15:clr>
            <a:srgbClr val="FBAE40"/>
          </p15:clr>
        </p15:guide>
        <p15:guide id="8" pos="4848">
          <p15:clr>
            <a:srgbClr val="FBAE40"/>
          </p15:clr>
        </p15:guide>
        <p15:guide id="9" orient="horz" pos="4704">
          <p15:clr>
            <a:srgbClr val="FBAE40"/>
          </p15:clr>
        </p15:guide>
        <p15:guide id="10" orient="horz" pos="662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8D5EFBBB-ED29-0111-295D-615D1881B1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98" y="3439485"/>
            <a:ext cx="3848102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9D0F4AF9-7924-589D-4F41-19E9C60D29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20300" y="3439485"/>
            <a:ext cx="3848100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F3B7572-45F2-6963-876B-75A45CC1C1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2100" y="3439485"/>
            <a:ext cx="3878580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4361F2C-A119-7315-CAF7-F8C91F21E8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258365"/>
            <a:ext cx="3843581" cy="72238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63B8B3C-C8A1-B0E1-BD14-46869C292F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2100" y="2258365"/>
            <a:ext cx="3881679" cy="72238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F971990-2CA5-6975-F865-D492653D85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20300" y="2258365"/>
            <a:ext cx="3848100" cy="72238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876E533-3E78-950B-1383-0B85094B06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568E48F-1685-F1DF-7B66-5B27D2AA9D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F29D3C-2213-3E6A-B2DC-95486AB8B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17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904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12" userDrawn="1">
          <p15:clr>
            <a:srgbClr val="FBAE40"/>
          </p15:clr>
        </p15:guide>
        <p15:guide id="11" orient="horz" pos="4704" userDrawn="1">
          <p15:clr>
            <a:srgbClr val="FBAE40"/>
          </p15:clr>
        </p15:guide>
        <p15:guide id="12" orient="horz" pos="66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-Column_Quot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8E7EA9D-01C4-EEC8-C28B-90F4F8D091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96200" y="5466959"/>
            <a:ext cx="6172199" cy="756894"/>
          </a:xfrm>
          <a:noFill/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Type name here</a:t>
            </a:r>
          </a:p>
          <a:p>
            <a:pPr lvl="0"/>
            <a:r>
              <a:rPr lang="en-US"/>
              <a:t>Type Source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1137A9F-DBCD-329A-BB33-7955201058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654891"/>
            <a:ext cx="13106400" cy="213953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”Add quote right in here.”</a:t>
            </a:r>
          </a:p>
        </p:txBody>
      </p:sp>
    </p:spTree>
    <p:extLst>
      <p:ext uri="{BB962C8B-B14F-4D97-AF65-F5344CB8AC3E}">
        <p14:creationId xmlns:p14="http://schemas.microsoft.com/office/powerpoint/2010/main" val="28993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80" userDrawn="1">
          <p15:clr>
            <a:srgbClr val="FBAE40"/>
          </p15:clr>
        </p15:guide>
        <p15:guide id="3" pos="4368" userDrawn="1">
          <p15:clr>
            <a:srgbClr val="FBAE40"/>
          </p15:clr>
        </p15:guide>
        <p15:guide id="4" pos="4848" userDrawn="1">
          <p15:clr>
            <a:srgbClr val="FBAE40"/>
          </p15:clr>
        </p15:guide>
        <p15:guide id="5" pos="8736" userDrawn="1">
          <p15:clr>
            <a:srgbClr val="FBAE40"/>
          </p15:clr>
        </p15:guide>
        <p15:guide id="6" orient="horz" pos="317" userDrawn="1">
          <p15:clr>
            <a:srgbClr val="FBAE40"/>
          </p15:clr>
        </p15:guide>
        <p15:guide id="7" orient="horz" pos="4704" userDrawn="1">
          <p15:clr>
            <a:srgbClr val="FBAE40"/>
          </p15:clr>
        </p15:guide>
        <p15:guide id="8" orient="horz" pos="864" userDrawn="1">
          <p15:clr>
            <a:srgbClr val="FBAE40"/>
          </p15:clr>
        </p15:guide>
        <p15:guide id="9" orient="horz" pos="922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umn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2F2451A3-2E4D-FED9-F210-36A97A45E4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439485"/>
            <a:ext cx="6172200" cy="2978192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202E90D-53FE-AE35-9CC4-E1ECD95184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328675"/>
            <a:ext cx="6172202" cy="65207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CF781ACE-ACC4-BF29-95E7-9F804A0813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96197" y="3439485"/>
            <a:ext cx="6172203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4AA4399-A89E-D286-5E84-316207553A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96200" y="2328675"/>
            <a:ext cx="6172198" cy="65207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B571B66-45C1-CEBF-79B5-DC2E029C97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23ABC67-C5D8-615A-2ACA-650EE5CE9A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6A7AF21-2825-57E4-B51A-E84759062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37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36" userDrawn="1">
          <p15:clr>
            <a:srgbClr val="FBAE40"/>
          </p15:clr>
        </p15:guide>
        <p15:guide id="7" pos="4368" userDrawn="1">
          <p15:clr>
            <a:srgbClr val="FBAE40"/>
          </p15:clr>
        </p15:guide>
        <p15:guide id="8" pos="4848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umn_Text_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5DCD5010-19B5-C942-3E70-DA25AAECEA2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2" y="2437330"/>
            <a:ext cx="6172200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176BEFFB-3E95-BB02-EA3D-F20C569281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2000" y="3702798"/>
            <a:ext cx="6172200" cy="376480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E40AC81E-C8ED-1249-0E4A-BB7758EF6D5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696200" y="1753328"/>
            <a:ext cx="6172200" cy="5714272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142862" indent="0">
              <a:buNone/>
              <a:defRPr sz="1440"/>
            </a:lvl2pPr>
            <a:lvl3pPr marL="278108" indent="0">
              <a:buNone/>
              <a:defRPr sz="1440"/>
            </a:lvl3pPr>
            <a:lvl4pPr marL="413352" indent="0">
              <a:buNone/>
              <a:defRPr sz="1440"/>
            </a:lvl4pPr>
            <a:lvl5pPr marL="558120" indent="0">
              <a:buNone/>
              <a:defRPr sz="1440"/>
            </a:lvl5pPr>
          </a:lstStyle>
          <a:p>
            <a:pPr lvl="0"/>
            <a:r>
              <a:rPr lang="en-US"/>
              <a:t>Add Chart, Table, or Image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2E9E77B-213E-F5F1-1D3B-9C117F35CA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5C794C3-BCFF-AA11-B7A2-BAA333DDC3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0048900-74BE-67A1-B79D-B36D6DD957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4368" userDrawn="1">
          <p15:clr>
            <a:srgbClr val="FBAE40"/>
          </p15:clr>
        </p15:guide>
        <p15:guide id="8" pos="4848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3116981-84F5-0A58-4B1B-A0E35AF6D5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696200" y="1680784"/>
            <a:ext cx="6172200" cy="578681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8F8183CE-AB9C-5E4D-2DC5-6565681491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1928982"/>
            <a:ext cx="61722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C09B5A3-FF54-5B9D-B2C7-3593E6BB65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2258574"/>
            <a:ext cx="6172200" cy="364304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3F9B64B-6CB7-B1CA-B83B-964748D5DB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C746C21-B646-CCAF-1956-5806AB3229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6D94E95F-8BFE-2881-439B-7CEBB4F084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2000" y="2817256"/>
            <a:ext cx="61722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413B790E-3066-65CB-2F63-6DF2A8B9D7E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2000" y="3146848"/>
            <a:ext cx="6172200" cy="364304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BA664E7B-40AF-FFD9-B322-1843524FF0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2000" y="3710650"/>
            <a:ext cx="61722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533908D-56F2-A2EE-AB81-D3C9E41620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2000" y="4040242"/>
            <a:ext cx="6172200" cy="364304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A184170E-A8CB-5319-42ED-5A3A760677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4630337"/>
            <a:ext cx="61722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BE7E1B3-BB11-75AE-C154-05334BCB66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4959929"/>
            <a:ext cx="6172200" cy="364304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A284576-58F4-8AF8-4FFA-007FB6B257C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2000" y="5518611"/>
            <a:ext cx="61722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D9C46712-CB28-F581-AD84-F26880A2C78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2000" y="5848203"/>
            <a:ext cx="6172200" cy="364304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809BB1C5-83A9-389F-060F-5169694E3F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2000" y="6412005"/>
            <a:ext cx="61722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1B07DE63-B085-7947-0034-8B56B463906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000" y="6741597"/>
            <a:ext cx="6172200" cy="364304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BAC58CA-BE9E-9ABC-8AD7-87AF7B16D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92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4368" userDrawn="1">
          <p15:clr>
            <a:srgbClr val="FBAE40"/>
          </p15:clr>
        </p15:guide>
        <p15:guide id="8" pos="4848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_Image/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84CB3F-0EFB-DE34-2949-B70243104501}"/>
              </a:ext>
            </a:extLst>
          </p:cNvPr>
          <p:cNvSpPr/>
          <p:nvPr userDrawn="1"/>
        </p:nvSpPr>
        <p:spPr>
          <a:xfrm>
            <a:off x="9578961" y="87406"/>
            <a:ext cx="5051442" cy="81498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3116981-84F5-0A58-4B1B-A0E35AF6D5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578958" y="82799"/>
            <a:ext cx="5051442" cy="81498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8F8183CE-AB9C-5E4D-2DC5-6565681491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408353"/>
            <a:ext cx="38481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C09B5A3-FF54-5B9D-B2C7-3593E6BB65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2737945"/>
            <a:ext cx="3848100" cy="537966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3F9B64B-6CB7-B1CA-B83B-964748D5DB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86715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C746C21-B646-CCAF-1956-5806AB3229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8671558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B81F689-634B-5266-7548-9114B34432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2000" y="4047582"/>
            <a:ext cx="38481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38C45F-255C-D05F-FDEA-8F398398B9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2000" y="4377174"/>
            <a:ext cx="3848100" cy="537966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45D7400D-19A0-2E3B-1702-66EF61F22E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2000" y="5702968"/>
            <a:ext cx="38481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A952489E-6D77-F1AD-7EFA-D6F7C7ACE9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2000" y="6032560"/>
            <a:ext cx="3848100" cy="537966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DF5CD718-F92E-8A4A-F4A6-F697D431EE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72100" y="2408353"/>
            <a:ext cx="38481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6D43D5E-0E95-80C6-84B5-8124653704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72100" y="2737945"/>
            <a:ext cx="3848100" cy="537966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0D7A44A-5184-0105-6DBE-1A244720F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72100" y="4047582"/>
            <a:ext cx="38481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E8C53F9F-A92A-8497-5227-8AF495B073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72100" y="4377174"/>
            <a:ext cx="3848100" cy="537966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A9FDCB23-90D4-9785-728A-3B017559980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72100" y="5702968"/>
            <a:ext cx="38481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A8EFE32A-ECAB-52E2-A799-ABE7DD09F3D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72100" y="6032560"/>
            <a:ext cx="3848100" cy="537966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0EFEECC-3703-9934-C2A3-0E68BBB43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57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904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  <p15:guide id="11" pos="5808" userDrawn="1">
          <p15:clr>
            <a:srgbClr val="FBAE40"/>
          </p15:clr>
        </p15:guide>
        <p15:guide id="12" pos="631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3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E727D1-CF57-5AC9-65C9-CA7CE0CFD299}"/>
              </a:ext>
            </a:extLst>
          </p:cNvPr>
          <p:cNvSpPr/>
          <p:nvPr userDrawn="1"/>
        </p:nvSpPr>
        <p:spPr>
          <a:xfrm>
            <a:off x="-1" y="0"/>
            <a:ext cx="6849979" cy="8229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BE0A4C-C703-11FD-8695-E616F87125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960123" y="3173669"/>
            <a:ext cx="2285999" cy="2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8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0B7A08-35E7-F5ED-F325-2E61BBF41BB3}"/>
              </a:ext>
            </a:extLst>
          </p:cNvPr>
          <p:cNvSpPr/>
          <p:nvPr userDrawn="1"/>
        </p:nvSpPr>
        <p:spPr>
          <a:xfrm>
            <a:off x="0" y="-1"/>
            <a:ext cx="14630400" cy="80467"/>
          </a:xfrm>
          <a:prstGeom prst="rect">
            <a:avLst/>
          </a:prstGeom>
          <a:solidFill>
            <a:srgbClr val="0F3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592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1422661-33EF-0C6F-9E6B-000806EAE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7A0652-439F-CA79-0D48-EDB595C1B9F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2" y="7812045"/>
            <a:ext cx="1688036" cy="14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1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82" r:id="rId2"/>
    <p:sldLayoutId id="2147483811" r:id="rId3"/>
    <p:sldLayoutId id="2147483770" r:id="rId4"/>
    <p:sldLayoutId id="2147483771" r:id="rId5"/>
    <p:sldLayoutId id="2147483773" r:id="rId6"/>
    <p:sldLayoutId id="2147483774" r:id="rId7"/>
    <p:sldLayoutId id="2147483806" r:id="rId8"/>
    <p:sldLayoutId id="2147483775" r:id="rId9"/>
    <p:sldLayoutId id="2147483777" r:id="rId10"/>
    <p:sldLayoutId id="2147483779" r:id="rId11"/>
    <p:sldLayoutId id="2147483780" r:id="rId12"/>
    <p:sldLayoutId id="2147483781" r:id="rId13"/>
    <p:sldLayoutId id="2147483784" r:id="rId14"/>
    <p:sldLayoutId id="2147483812" r:id="rId15"/>
    <p:sldLayoutId id="2147483785" r:id="rId16"/>
    <p:sldLayoutId id="2147483788" r:id="rId17"/>
    <p:sldLayoutId id="2147483790" r:id="rId18"/>
    <p:sldLayoutId id="2147483791" r:id="rId19"/>
    <p:sldLayoutId id="2147483793" r:id="rId20"/>
    <p:sldLayoutId id="2147483794" r:id="rId21"/>
    <p:sldLayoutId id="2147483795" r:id="rId22"/>
    <p:sldLayoutId id="2147483796" r:id="rId23"/>
    <p:sldLayoutId id="2147483797" r:id="rId24"/>
    <p:sldLayoutId id="2147483798" r:id="rId25"/>
    <p:sldLayoutId id="2147483799" r:id="rId26"/>
    <p:sldLayoutId id="2147483800" r:id="rId27"/>
    <p:sldLayoutId id="2147483801" r:id="rId28"/>
    <p:sldLayoutId id="2147483802" r:id="rId29"/>
    <p:sldLayoutId id="2147483803" r:id="rId30"/>
    <p:sldLayoutId id="2147483804" r:id="rId31"/>
    <p:sldLayoutId id="2147483808" r:id="rId32"/>
    <p:sldLayoutId id="2147483805" r:id="rId33"/>
  </p:sldLayoutIdLst>
  <p:hf hdr="0" ftr="0" dt="0"/>
  <p:txStyles>
    <p:titleStyle>
      <a:lvl1pPr algn="l" defTabSz="1097192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2865" indent="-142865" algn="l" defTabSz="1097192" rtl="0" eaLnBrk="1" latinLnBrk="0" hangingPunct="1">
        <a:lnSpc>
          <a:spcPct val="100000"/>
        </a:lnSpc>
        <a:spcBef>
          <a:spcPts val="12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96913" indent="-236538" algn="l" defTabSz="1097192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Clr>
          <a:schemeClr val="tx1"/>
        </a:buClr>
        <a:buFont typeface="System Font Regular"/>
        <a:buChar char="⎯"/>
        <a:tabLst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4588" indent="-223838" algn="l" defTabSz="1097192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Clr>
          <a:schemeClr val="tx1"/>
        </a:buClr>
        <a:buFont typeface="System Font Regular"/>
        <a:buChar char="⎯"/>
        <a:tabLst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4963" indent="-223838" algn="l" defTabSz="1097192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Clr>
          <a:schemeClr val="tx1"/>
        </a:buClr>
        <a:buFont typeface="System Font Regular"/>
        <a:buChar char="⎯"/>
        <a:tabLst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65338" indent="-236538" algn="l" defTabSz="1097192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Clr>
          <a:schemeClr val="tx1"/>
        </a:buClr>
        <a:buFont typeface="System Font Regular"/>
        <a:buChar char="⎯"/>
        <a:tabLst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017279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5874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471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068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596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192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788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385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2982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576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173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770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 userDrawn="1">
          <p15:clr>
            <a:srgbClr val="F26B43"/>
          </p15:clr>
        </p15:guide>
        <p15:guide id="2" pos="460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FE10F8-434C-E412-1371-5FABA173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79" y="3499943"/>
            <a:ext cx="9250070" cy="122971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8E9748-9DCD-8091-5BD3-C560A3EFC5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762000" y="3173669"/>
            <a:ext cx="2285999" cy="2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3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3" r:id="rId5"/>
    <p:sldLayoutId id="2147483741" r:id="rId6"/>
    <p:sldLayoutId id="2147483742" r:id="rId7"/>
    <p:sldLayoutId id="2147483813" r:id="rId8"/>
    <p:sldLayoutId id="2147483814" r:id="rId9"/>
  </p:sldLayoutIdLst>
  <p:hf hdr="0" ftr="0" dt="0"/>
  <p:txStyles>
    <p:titleStyle>
      <a:lvl1pPr algn="l" defTabSz="1097192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chemeClr val="bg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74298" indent="-274298" algn="l" defTabSz="109719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895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90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086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683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279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5874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471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068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596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192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788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385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2982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576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173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770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D9_F2EC509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microsoft.com/office/2018/10/relationships/comments" Target="../comments/modernComment_1E2_4B3DF399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copeland.com/WRConnect" TargetMode="Externa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91.tiff"/><Relationship Id="rId7" Type="http://schemas.openxmlformats.org/officeDocument/2006/relationships/image" Target="../media/image122.png"/><Relationship Id="rId2" Type="http://schemas.microsoft.com/office/2018/10/relationships/comments" Target="../comments/modernComment_1E3_55CA5DD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1.png"/><Relationship Id="rId5" Type="http://schemas.openxmlformats.org/officeDocument/2006/relationships/image" Target="../media/image120.tiff"/><Relationship Id="rId4" Type="http://schemas.openxmlformats.org/officeDocument/2006/relationships/image" Target="../media/image11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microsoft.com/office/2018/10/relationships/comments" Target="../comments/modernComment_1E8_D30FAFD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pn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5.png"/><Relationship Id="rId5" Type="http://schemas.openxmlformats.org/officeDocument/2006/relationships/image" Target="../media/image144.jpeg"/><Relationship Id="rId4" Type="http://schemas.openxmlformats.org/officeDocument/2006/relationships/image" Target="../media/image1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EE_7D56D97B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9.png"/><Relationship Id="rId4" Type="http://schemas.openxmlformats.org/officeDocument/2006/relationships/image" Target="../media/image1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2.jpeg"/><Relationship Id="rId4" Type="http://schemas.openxmlformats.org/officeDocument/2006/relationships/image" Target="../media/image1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7" Type="http://schemas.openxmlformats.org/officeDocument/2006/relationships/image" Target="../media/image1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18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jpe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87.jpeg"/><Relationship Id="rId7" Type="http://schemas.openxmlformats.org/officeDocument/2006/relationships/image" Target="../media/image19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.emerson.com/en-us/brands/white-rodgers/professional-trainin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pps.emerson.com/wrproductselector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0.png"/><Relationship Id="rId5" Type="http://schemas.openxmlformats.org/officeDocument/2006/relationships/image" Target="../media/image199.jpeg"/><Relationship Id="rId4" Type="http://schemas.openxmlformats.org/officeDocument/2006/relationships/image" Target="../media/image198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00_8A1CF3AC.xml"/><Relationship Id="rId7" Type="http://schemas.openxmlformats.org/officeDocument/2006/relationships/image" Target="../media/image20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hyperlink" Target="https://app.salsify.com/catalogs/1aad1ce2-787d-422a-b8ea-aac3b7c264a2/products?filter=%3D%27Product%20Launch%27%3A%27Top%20100%20%2B%20New%27&amp;page=1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04.png"/><Relationship Id="rId7" Type="http://schemas.openxmlformats.org/officeDocument/2006/relationships/image" Target="../media/image20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10" Type="http://schemas.openxmlformats.org/officeDocument/2006/relationships/image" Target="../media/image211.jpeg"/><Relationship Id="rId4" Type="http://schemas.openxmlformats.org/officeDocument/2006/relationships/image" Target="../media/image205.png"/><Relationship Id="rId9" Type="http://schemas.openxmlformats.org/officeDocument/2006/relationships/image" Target="../media/image21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climate.emerson.com/en-us/brands/white-rodgers/contractor/contractor-reward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wr.wholesale.mail@emerson.com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3.jpeg"/><Relationship Id="rId4" Type="http://schemas.openxmlformats.org/officeDocument/2006/relationships/hyperlink" Target="mailto:support@sensicomfort.com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14.jpeg"/><Relationship Id="rId4" Type="http://schemas.openxmlformats.org/officeDocument/2006/relationships/image" Target="../media/image19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7.jpeg"/><Relationship Id="rId4" Type="http://schemas.openxmlformats.org/officeDocument/2006/relationships/hyperlink" Target="mailto:brian.cosens@emerson.com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8.png"/><Relationship Id="rId4" Type="http://schemas.openxmlformats.org/officeDocument/2006/relationships/hyperlink" Target="mailto:brad.popejoy@emerson.com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9.png"/><Relationship Id="rId4" Type="http://schemas.openxmlformats.org/officeDocument/2006/relationships/hyperlink" Target="mailto:brad.popejoy@emerson.com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hyperlink" Target="https://climate.emerson.com/documents/white-rodgers-product-catalog-en-us-1619412.pdf" TargetMode="Externa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9" Type="http://schemas.openxmlformats.org/officeDocument/2006/relationships/image" Target="../media/image66.png"/><Relationship Id="rId21" Type="http://schemas.openxmlformats.org/officeDocument/2006/relationships/image" Target="../media/image48.png"/><Relationship Id="rId34" Type="http://schemas.openxmlformats.org/officeDocument/2006/relationships/image" Target="../media/image61.png"/><Relationship Id="rId42" Type="http://schemas.openxmlformats.org/officeDocument/2006/relationships/image" Target="../media/image69.png"/><Relationship Id="rId47" Type="http://schemas.openxmlformats.org/officeDocument/2006/relationships/image" Target="../media/image7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32" Type="http://schemas.openxmlformats.org/officeDocument/2006/relationships/image" Target="../media/image59.png"/><Relationship Id="rId37" Type="http://schemas.openxmlformats.org/officeDocument/2006/relationships/image" Target="../media/image64.png"/><Relationship Id="rId40" Type="http://schemas.openxmlformats.org/officeDocument/2006/relationships/image" Target="../media/image67.png"/><Relationship Id="rId45" Type="http://schemas.openxmlformats.org/officeDocument/2006/relationships/image" Target="../media/image72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36" Type="http://schemas.openxmlformats.org/officeDocument/2006/relationships/image" Target="../media/image63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31" Type="http://schemas.openxmlformats.org/officeDocument/2006/relationships/image" Target="../media/image58.png"/><Relationship Id="rId44" Type="http://schemas.openxmlformats.org/officeDocument/2006/relationships/image" Target="../media/image71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Relationship Id="rId35" Type="http://schemas.openxmlformats.org/officeDocument/2006/relationships/image" Target="../media/image62.png"/><Relationship Id="rId43" Type="http://schemas.openxmlformats.org/officeDocument/2006/relationships/image" Target="../media/image70.png"/><Relationship Id="rId8" Type="http://schemas.openxmlformats.org/officeDocument/2006/relationships/image" Target="../media/image35.png"/><Relationship Id="rId3" Type="http://schemas.microsoft.com/office/2018/10/relationships/comments" Target="../comments/modernComment_1D7_DE22CFCA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33" Type="http://schemas.openxmlformats.org/officeDocument/2006/relationships/image" Target="../media/image60.png"/><Relationship Id="rId38" Type="http://schemas.openxmlformats.org/officeDocument/2006/relationships/image" Target="../media/image65.png"/><Relationship Id="rId46" Type="http://schemas.openxmlformats.org/officeDocument/2006/relationships/image" Target="../media/image73.png"/><Relationship Id="rId20" Type="http://schemas.openxmlformats.org/officeDocument/2006/relationships/image" Target="../media/image47.png"/><Relationship Id="rId41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7287B-DC77-C3C7-EA9E-031643BAF6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White-Rodgers</a:t>
            </a:r>
            <a:br>
              <a:rPr lang="en-US"/>
            </a:br>
            <a:r>
              <a:rPr lang="en-US"/>
              <a:t>and Sensi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544C2-648B-A835-2A17-177C7FDED8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US" sz="2000" dirty="0">
                <a:latin typeface="Arial"/>
                <a:cs typeface="Arial"/>
              </a:rPr>
              <a:t>January 2024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F1145-DBF7-D53F-1F84-6428813435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23" y="3173669"/>
            <a:ext cx="2285999" cy="2080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492675-457C-6EDC-EE3E-E345CFCDC5F6}"/>
              </a:ext>
            </a:extLst>
          </p:cNvPr>
          <p:cNvSpPr txBox="1"/>
          <p:nvPr/>
        </p:nvSpPr>
        <p:spPr>
          <a:xfrm>
            <a:off x="10244667" y="-5350933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7105B-2B39-2EEE-FEC8-12DDC66587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6677" y="7653957"/>
            <a:ext cx="2400300" cy="193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B17380-246F-18FE-4F9A-74C7C9AC18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850675" y="7615016"/>
            <a:ext cx="1020191" cy="241588"/>
          </a:xfrm>
          <a:prstGeom prst="rect">
            <a:avLst/>
          </a:prstGeom>
        </p:spPr>
      </p:pic>
      <p:pic>
        <p:nvPicPr>
          <p:cNvPr id="9" name="Picture Placeholder 8" descr="High angle view of buildings and the sky">
            <a:extLst>
              <a:ext uri="{FF2B5EF4-FFF2-40B4-BE49-F238E27FC236}">
                <a16:creationId xmlns:a16="http://schemas.microsoft.com/office/drawing/2014/main" id="{921045FB-A8E7-5913-6B67-DA12BEEFF4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788" t="91" b="-1"/>
          <a:stretch/>
        </p:blipFill>
        <p:spPr>
          <a:xfrm>
            <a:off x="6823165" y="0"/>
            <a:ext cx="7803740" cy="822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19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4229D-1453-E544-AA7B-1CB44E53A6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998" y="3439485"/>
            <a:ext cx="3848102" cy="297819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Ignitors &amp; Flame Sensors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Integrated Furnace Controls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Ignition Modules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Electronic Fan Timer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Gas Valves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645C3-FE37-4352-9470-E26D7C2BCF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020300" y="3439485"/>
            <a:ext cx="3848100" cy="297819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Touch screen</a:t>
            </a:r>
            <a:endParaRPr lang="en-US" sz="200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Wi-Fi compatible</a:t>
            </a:r>
            <a:endParaRPr lang="en-US" sz="200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Programmable/non-programmable</a:t>
            </a:r>
            <a:endParaRPr lang="en-US" sz="2000">
              <a:cs typeface="Arial"/>
            </a:endParaRPr>
          </a:p>
          <a:p>
            <a:pPr marL="342900" indent="-342900"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Various price points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97EC7DC-4D09-5C48-988C-6D633AF880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72100" y="3439485"/>
            <a:ext cx="4119888" cy="297819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Contactors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Filter Driers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Thermostatics Expansion Valves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Defrost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Temperature Control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7C8013-1331-5633-3985-8B47771B12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1999" y="2259013"/>
            <a:ext cx="4092633" cy="722312"/>
          </a:xfrm>
        </p:spPr>
        <p:txBody>
          <a:bodyPr/>
          <a:lstStyle/>
          <a:p>
            <a:r>
              <a:rPr lang="en-US" sz="2400" b="1"/>
              <a:t>Heating</a:t>
            </a:r>
          </a:p>
          <a:p>
            <a:r>
              <a:rPr lang="en-US" sz="2000"/>
              <a:t>Replace thousands of part numbers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4E3E8BF2-6213-BD00-5A57-6864FEA2FA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72100" y="2258365"/>
            <a:ext cx="4119888" cy="722387"/>
          </a:xfrm>
        </p:spPr>
        <p:txBody>
          <a:bodyPr/>
          <a:lstStyle/>
          <a:p>
            <a:r>
              <a:rPr lang="en-US" sz="2400" b="1"/>
              <a:t>Cooling / Heat Pumps</a:t>
            </a:r>
          </a:p>
          <a:p>
            <a:r>
              <a:rPr lang="en-US" sz="2000"/>
              <a:t>Replace most applications regardless of manufacturer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7430AAA-E2F0-19EC-A3A4-F76684918CE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020300" y="2258365"/>
            <a:ext cx="3848100" cy="722387"/>
          </a:xfrm>
        </p:spPr>
        <p:txBody>
          <a:bodyPr/>
          <a:lstStyle/>
          <a:p>
            <a:r>
              <a:rPr lang="en-US" sz="2400" b="1">
                <a:latin typeface="Arial"/>
                <a:cs typeface="Arial"/>
              </a:rPr>
              <a:t>Thermostats</a:t>
            </a:r>
            <a:endParaRPr lang="en-US" sz="2400"/>
          </a:p>
          <a:p>
            <a:r>
              <a:rPr lang="en-US" sz="2000">
                <a:latin typeface="Arial"/>
                <a:cs typeface="Arial"/>
              </a:rPr>
              <a:t>Replace most low voltage models </a:t>
            </a:r>
            <a:endParaRPr lang="en-US" sz="2000" u="sng">
              <a:latin typeface="Arial"/>
              <a:cs typeface="Arial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143130"/>
            <a:ext cx="13319758" cy="987552"/>
          </a:xfrm>
        </p:spPr>
        <p:txBody>
          <a:bodyPr/>
          <a:lstStyle/>
          <a:p>
            <a:r>
              <a:rPr lang="en-US" sz="4000"/>
              <a:t>Universal Control Overview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5FC7B9A-BAC9-BEC8-B46D-02320C33E1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Have the right part at the right time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8398E-25E6-93D8-26F6-3EEA4805D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EEBA8C-2D28-152F-8D34-D3BA4131851F}"/>
              </a:ext>
            </a:extLst>
          </p:cNvPr>
          <p:cNvSpPr txBox="1"/>
          <p:nvPr/>
        </p:nvSpPr>
        <p:spPr>
          <a:xfrm>
            <a:off x="8828116" y="2477193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4F8D77-588C-4FB2-93DA-E94FCF27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68650" y="6288068"/>
            <a:ext cx="1671010" cy="178526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C086C6B-D6FA-282A-94D6-B61840C12CA5}"/>
              </a:ext>
            </a:extLst>
          </p:cNvPr>
          <p:cNvGrpSpPr/>
          <p:nvPr/>
        </p:nvGrpSpPr>
        <p:grpSpPr>
          <a:xfrm>
            <a:off x="495665" y="6072843"/>
            <a:ext cx="1766849" cy="1893802"/>
            <a:chOff x="1912963" y="3356890"/>
            <a:chExt cx="5107024" cy="564402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383638A-C1E6-EB8C-DD32-63E85DD4D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7250" y="3356890"/>
              <a:ext cx="4732737" cy="472315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FE7147-CC54-F415-AE3C-54897AD2E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912963" y="6691395"/>
              <a:ext cx="2474495" cy="230952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A96976F-7F4A-B1C3-9EE6-DC43156287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807" y="6251594"/>
            <a:ext cx="1922650" cy="1536300"/>
          </a:xfrm>
          <a:prstGeom prst="rect">
            <a:avLst/>
          </a:prstGeom>
          <a:ln w="19050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F3798B-E776-0192-7125-7B512CB70C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1773" y="6099312"/>
            <a:ext cx="1766849" cy="1840864"/>
          </a:xfrm>
          <a:prstGeom prst="rect">
            <a:avLst/>
          </a:prstGeom>
        </p:spPr>
      </p:pic>
      <p:pic>
        <p:nvPicPr>
          <p:cNvPr id="17" name="Picture 16" descr="A white digital thermostat with a black background&#10;&#10;Description automatically generated">
            <a:extLst>
              <a:ext uri="{FF2B5EF4-FFF2-40B4-BE49-F238E27FC236}">
                <a16:creationId xmlns:a16="http://schemas.microsoft.com/office/drawing/2014/main" id="{306F6FBB-2D49-0FD9-A12D-93B02A2950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9163" y="5876488"/>
            <a:ext cx="2339199" cy="233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09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E2E3CE-A21F-D206-1512-D97CDB73C4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Over Twice As Many Cross References As Resideo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A912FE8-DEE7-64D6-D217-4FADAB1E7A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164660"/>
              </p:ext>
            </p:extLst>
          </p:nvPr>
        </p:nvGraphicFramePr>
        <p:xfrm>
          <a:off x="548642" y="1475852"/>
          <a:ext cx="12097602" cy="513620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742462">
                  <a:extLst>
                    <a:ext uri="{9D8B030D-6E8A-4147-A177-3AD203B41FA5}">
                      <a16:colId xmlns:a16="http://schemas.microsoft.com/office/drawing/2014/main" val="4199529198"/>
                    </a:ext>
                  </a:extLst>
                </a:gridCol>
                <a:gridCol w="2890477">
                  <a:extLst>
                    <a:ext uri="{9D8B030D-6E8A-4147-A177-3AD203B41FA5}">
                      <a16:colId xmlns:a16="http://schemas.microsoft.com/office/drawing/2014/main" val="2310236441"/>
                    </a:ext>
                  </a:extLst>
                </a:gridCol>
                <a:gridCol w="969642">
                  <a:extLst>
                    <a:ext uri="{9D8B030D-6E8A-4147-A177-3AD203B41FA5}">
                      <a16:colId xmlns:a16="http://schemas.microsoft.com/office/drawing/2014/main" val="1558670390"/>
                    </a:ext>
                  </a:extLst>
                </a:gridCol>
                <a:gridCol w="2766837">
                  <a:extLst>
                    <a:ext uri="{9D8B030D-6E8A-4147-A177-3AD203B41FA5}">
                      <a16:colId xmlns:a16="http://schemas.microsoft.com/office/drawing/2014/main" val="3329845141"/>
                    </a:ext>
                  </a:extLst>
                </a:gridCol>
                <a:gridCol w="2269075">
                  <a:extLst>
                    <a:ext uri="{9D8B030D-6E8A-4147-A177-3AD203B41FA5}">
                      <a16:colId xmlns:a16="http://schemas.microsoft.com/office/drawing/2014/main" val="3974357624"/>
                    </a:ext>
                  </a:extLst>
                </a:gridCol>
                <a:gridCol w="1459109">
                  <a:extLst>
                    <a:ext uri="{9D8B030D-6E8A-4147-A177-3AD203B41FA5}">
                      <a16:colId xmlns:a16="http://schemas.microsoft.com/office/drawing/2014/main" val="3585470093"/>
                    </a:ext>
                  </a:extLst>
                </a:gridCol>
              </a:tblGrid>
              <a:tr h="316008">
                <a:tc gridSpan="3">
                  <a:txBody>
                    <a:bodyPr/>
                    <a:lstStyle/>
                    <a:p>
                      <a:pPr marL="0" marR="0" lvl="0" indent="0" algn="ctr" defTabSz="10971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WHITE-RODGERS</a:t>
                      </a:r>
                    </a:p>
                  </a:txBody>
                  <a:tcPr marL="86184" marR="86184" marT="43092" marB="43092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10971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RESIDEO / HONEYWELL</a:t>
                      </a:r>
                    </a:p>
                  </a:txBody>
                  <a:tcPr marL="86184" marR="86184" marT="43092" marB="4309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594694"/>
                  </a:ext>
                </a:extLst>
              </a:tr>
              <a:tr h="334322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 NUMBER</a:t>
                      </a:r>
                      <a:endParaRPr lang="en-US" sz="13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en-US" sz="13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X-REFS</a:t>
                      </a:r>
                      <a:endParaRPr lang="en-US" sz="13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 NUMBER</a:t>
                      </a:r>
                      <a:endParaRPr lang="en-US" sz="13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en-US" sz="13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X-REFS</a:t>
                      </a:r>
                      <a:endParaRPr lang="en-US" sz="13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903657"/>
                  </a:ext>
                </a:extLst>
              </a:tr>
              <a:tr h="334322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50M56X-843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1-Stage IFC PSC/ECMx 80V/120V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550+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S9200U 1000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IFC PSC 120V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</a:t>
                      </a:r>
                    </a:p>
                  </a:txBody>
                  <a:tcPr marL="35910" marR="35910" marT="35910" marB="35910" anchor="ctr"/>
                </a:tc>
                <a:extLst>
                  <a:ext uri="{0D108BD9-81ED-4DB2-BD59-A6C34878D82A}">
                    <a16:rowId xmlns:a16="http://schemas.microsoft.com/office/drawing/2014/main" val="3971997244"/>
                  </a:ext>
                </a:extLst>
              </a:tr>
              <a:tr h="334322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50E47U-843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Hot Surface Ignition Module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325+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S8910U 3000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Hot Surface Ignition Module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</a:t>
                      </a:r>
                    </a:p>
                  </a:txBody>
                  <a:tcPr marL="35910" marR="35910" marT="35910" marB="35910" anchor="ctr"/>
                </a:tc>
                <a:extLst>
                  <a:ext uri="{0D108BD9-81ED-4DB2-BD59-A6C34878D82A}">
                    <a16:rowId xmlns:a16="http://schemas.microsoft.com/office/drawing/2014/main" val="4094536644"/>
                  </a:ext>
                </a:extLst>
              </a:tr>
              <a:tr h="334322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21M51U-843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2-stage IFC PSC 80V/120V 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marL="35910" marR="35910" marT="35910" marB="35910" anchor="ctr"/>
                </a:tc>
                <a:extLst>
                  <a:ext uri="{0D108BD9-81ED-4DB2-BD59-A6C34878D82A}">
                    <a16:rowId xmlns:a16="http://schemas.microsoft.com/office/drawing/2014/main" val="239962512"/>
                  </a:ext>
                </a:extLst>
              </a:tr>
              <a:tr h="474012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21V51U-843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2-stage IFC Variable Speed 80V/120V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marL="35910" marR="35910" marT="35910" marB="35910" anchor="ctr"/>
                </a:tc>
                <a:extLst>
                  <a:ext uri="{0D108BD9-81ED-4DB2-BD59-A6C34878D82A}">
                    <a16:rowId xmlns:a16="http://schemas.microsoft.com/office/drawing/2014/main" val="3520018314"/>
                  </a:ext>
                </a:extLst>
              </a:tr>
              <a:tr h="334322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50D50U-843 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All-Spark™ IP/DSI Module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1020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S8610U 3009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 Module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457</a:t>
                      </a:r>
                    </a:p>
                  </a:txBody>
                  <a:tcPr marL="35910" marR="35910" marT="35910" marB="35910" anchor="ctr"/>
                </a:tc>
                <a:extLst>
                  <a:ext uri="{0D108BD9-81ED-4DB2-BD59-A6C34878D82A}">
                    <a16:rowId xmlns:a16="http://schemas.microsoft.com/office/drawing/2014/main" val="139106323"/>
                  </a:ext>
                </a:extLst>
              </a:tr>
              <a:tr h="334322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50I56D-905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Intelligent Valve Retrofit Kit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SV9501 M2528 &amp; SV9502 H2522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SmartValve™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35910" marR="35910" marT="35910" marB="35910" anchor="ctr"/>
                </a:tc>
                <a:extLst>
                  <a:ext uri="{0D108BD9-81ED-4DB2-BD59-A6C34878D82A}">
                    <a16:rowId xmlns:a16="http://schemas.microsoft.com/office/drawing/2014/main" val="1372091355"/>
                  </a:ext>
                </a:extLst>
              </a:tr>
              <a:tr h="334322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50F06-843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Electronic Fan Timer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ST9120U 1011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Electronic Fan Timer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marL="35910" marR="35910" marT="35910" marB="35910" anchor="ctr"/>
                </a:tc>
                <a:extLst>
                  <a:ext uri="{0D108BD9-81ED-4DB2-BD59-A6C34878D82A}">
                    <a16:rowId xmlns:a16="http://schemas.microsoft.com/office/drawing/2014/main" val="1352008991"/>
                  </a:ext>
                </a:extLst>
              </a:tr>
              <a:tr h="334322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21D64-44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HotRod™ EX Ignitor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278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Q3200U 1004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Glowfly Ignitor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</a:t>
                      </a:r>
                    </a:p>
                  </a:txBody>
                  <a:tcPr marL="35910" marR="35910" marT="35910" marB="35910" anchor="ctr"/>
                </a:tc>
                <a:extLst>
                  <a:ext uri="{0D108BD9-81ED-4DB2-BD59-A6C34878D82A}">
                    <a16:rowId xmlns:a16="http://schemas.microsoft.com/office/drawing/2014/main" val="1004066010"/>
                  </a:ext>
                </a:extLst>
              </a:tr>
              <a:tr h="334322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790-843A1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Flame Sensor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marL="35910" marR="35910" marT="35910" marB="35910" anchor="ctr"/>
                </a:tc>
                <a:extLst>
                  <a:ext uri="{0D108BD9-81ED-4DB2-BD59-A6C34878D82A}">
                    <a16:rowId xmlns:a16="http://schemas.microsoft.com/office/drawing/2014/main" val="3101477047"/>
                  </a:ext>
                </a:extLst>
              </a:tr>
              <a:tr h="334322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47D01U-843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Defrost Control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438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DB7110U 1000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Defrost Control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264</a:t>
                      </a:r>
                    </a:p>
                  </a:txBody>
                  <a:tcPr marL="35910" marR="35910" marT="35910" marB="35910" anchor="ctr"/>
                </a:tc>
                <a:extLst>
                  <a:ext uri="{0D108BD9-81ED-4DB2-BD59-A6C34878D82A}">
                    <a16:rowId xmlns:a16="http://schemas.microsoft.com/office/drawing/2014/main" val="2800788886"/>
                  </a:ext>
                </a:extLst>
              </a:tr>
              <a:tr h="334322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49M11-843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SureSwitch™ Multivolt Contactor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362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marL="35910" marR="35910" marT="35910" marB="35910" anchor="ctr"/>
                </a:tc>
                <a:extLst>
                  <a:ext uri="{0D108BD9-81ED-4DB2-BD59-A6C34878D82A}">
                    <a16:rowId xmlns:a16="http://schemas.microsoft.com/office/drawing/2014/main" val="988239234"/>
                  </a:ext>
                </a:extLst>
              </a:tr>
              <a:tr h="334322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Y8610U 6006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Standing Pilot Retrofit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marL="35910" marR="35910" marT="35910" marB="35910" anchor="ctr"/>
                </a:tc>
                <a:extLst>
                  <a:ext uri="{0D108BD9-81ED-4DB2-BD59-A6C34878D82A}">
                    <a16:rowId xmlns:a16="http://schemas.microsoft.com/office/drawing/2014/main" val="4149221614"/>
                  </a:ext>
                </a:extLst>
              </a:tr>
              <a:tr h="334322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R7284U 1004</a:t>
                      </a:r>
                      <a:endParaRPr lang="en-US" sz="13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Oil Primary</a:t>
                      </a:r>
                    </a:p>
                  </a:txBody>
                  <a:tcPr marL="35910" marR="35910" marT="35910" marB="3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35910" marR="35910" marT="35910" marB="35910" anchor="ctr"/>
                </a:tc>
                <a:extLst>
                  <a:ext uri="{0D108BD9-81ED-4DB2-BD59-A6C34878D82A}">
                    <a16:rowId xmlns:a16="http://schemas.microsoft.com/office/drawing/2014/main" val="63789164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00D53E0-5D29-C63A-6EC5-BE907092A2F6}"/>
              </a:ext>
            </a:extLst>
          </p:cNvPr>
          <p:cNvSpPr/>
          <p:nvPr/>
        </p:nvSpPr>
        <p:spPr>
          <a:xfrm>
            <a:off x="548642" y="1475852"/>
            <a:ext cx="5574333" cy="5136204"/>
          </a:xfrm>
          <a:prstGeom prst="rect">
            <a:avLst/>
          </a:prstGeom>
          <a:noFill/>
          <a:ln w="1270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4CA9264-26DD-3EEB-B3E3-DF79C8A41B17}"/>
              </a:ext>
            </a:extLst>
          </p:cNvPr>
          <p:cNvGrpSpPr/>
          <p:nvPr/>
        </p:nvGrpSpPr>
        <p:grpSpPr>
          <a:xfrm>
            <a:off x="1849317" y="6781366"/>
            <a:ext cx="4613617" cy="769441"/>
            <a:chOff x="1955995" y="7235331"/>
            <a:chExt cx="4613617" cy="76944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19034E-B032-4AE2-A6B3-F9AAA391EA8D}"/>
                </a:ext>
              </a:extLst>
            </p:cNvPr>
            <p:cNvSpPr txBox="1"/>
            <p:nvPr/>
          </p:nvSpPr>
          <p:spPr>
            <a:xfrm>
              <a:off x="1955995" y="7349631"/>
              <a:ext cx="20609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/>
                <a:t>WHITE-RODGERS</a:t>
              </a:r>
              <a:endParaRPr lang="en-US" b="1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1928F7-235D-0DFB-62AA-2C269FEAFDA2}"/>
                </a:ext>
              </a:extLst>
            </p:cNvPr>
            <p:cNvSpPr txBox="1"/>
            <p:nvPr/>
          </p:nvSpPr>
          <p:spPr>
            <a:xfrm>
              <a:off x="3810195" y="7235331"/>
              <a:ext cx="27594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>
                  <a:solidFill>
                    <a:schemeClr val="accent4"/>
                  </a:solidFill>
                </a:rPr>
                <a:t>TOTAL: </a:t>
              </a:r>
              <a:r>
                <a:rPr lang="en-US" sz="2800" b="1">
                  <a:solidFill>
                    <a:schemeClr val="accent4"/>
                  </a:solidFill>
                </a:rPr>
                <a:t>3,498+</a:t>
              </a:r>
            </a:p>
            <a:p>
              <a:pPr algn="just"/>
              <a:r>
                <a:rPr lang="en-US" sz="1600" b="1"/>
                <a:t>CROSS REFERENCES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F9F6AB-C9D0-5288-DC0E-7C268E3A5DAC}"/>
              </a:ext>
            </a:extLst>
          </p:cNvPr>
          <p:cNvGrpSpPr/>
          <p:nvPr/>
        </p:nvGrpSpPr>
        <p:grpSpPr>
          <a:xfrm>
            <a:off x="7390111" y="6781366"/>
            <a:ext cx="5256133" cy="769441"/>
            <a:chOff x="8423812" y="7235331"/>
            <a:chExt cx="5256133" cy="76944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677D554-1A4F-2B22-CB67-2B141DA71394}"/>
                </a:ext>
              </a:extLst>
            </p:cNvPr>
            <p:cNvSpPr txBox="1"/>
            <p:nvPr/>
          </p:nvSpPr>
          <p:spPr>
            <a:xfrm>
              <a:off x="8423812" y="7349631"/>
              <a:ext cx="255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/>
                <a:t>HONEYWELL/RESIDIO</a:t>
              </a:r>
              <a:endParaRPr lang="en-US" b="1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845772-9CE8-E175-42BE-EAF897AEC778}"/>
                </a:ext>
              </a:extLst>
            </p:cNvPr>
            <p:cNvSpPr txBox="1"/>
            <p:nvPr/>
          </p:nvSpPr>
          <p:spPr>
            <a:xfrm>
              <a:off x="10920528" y="7235331"/>
              <a:ext cx="27594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TOTAL: </a:t>
              </a:r>
              <a:r>
                <a:rPr lang="en-US" sz="2800" b="1"/>
                <a:t>1,283+</a:t>
              </a:r>
            </a:p>
            <a:p>
              <a:r>
                <a:rPr lang="en-US" sz="1600" b="1"/>
                <a:t>CROSS REFERENCES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557340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F3D21-C968-7C98-AA18-03C2B3375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3746436" cy="910102"/>
          </a:xfrm>
        </p:spPr>
        <p:txBody>
          <a:bodyPr>
            <a:normAutofit fontScale="90000"/>
          </a:bodyPr>
          <a:lstStyle/>
          <a:p>
            <a:r>
              <a:rPr lang="en-US"/>
              <a:t>White-Rodgers</a:t>
            </a:r>
            <a:br>
              <a:rPr lang="en-US"/>
            </a:br>
            <a:r>
              <a:rPr lang="en-US"/>
              <a:t>Heating Controls</a:t>
            </a:r>
          </a:p>
        </p:txBody>
      </p:sp>
      <p:pic>
        <p:nvPicPr>
          <p:cNvPr id="5" name="Picture Placeholder 4" descr="A picture containing green, flower, leaf, plant&#10;&#10;Description automatically generated">
            <a:extLst>
              <a:ext uri="{FF2B5EF4-FFF2-40B4-BE49-F238E27FC236}">
                <a16:creationId xmlns:a16="http://schemas.microsoft.com/office/drawing/2014/main" id="{EE0DDCA7-1A38-DE2F-50F9-872B02B670D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736" y="0"/>
            <a:ext cx="3415664" cy="8229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098D65C-B24A-3484-82BC-3BEBA427F0D2}"/>
              </a:ext>
            </a:extLst>
          </p:cNvPr>
          <p:cNvSpPr txBox="1">
            <a:spLocks/>
          </p:cNvSpPr>
          <p:nvPr/>
        </p:nvSpPr>
        <p:spPr>
          <a:xfrm>
            <a:off x="763219" y="4997240"/>
            <a:ext cx="3393145" cy="61485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10971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>
                <a:latin typeface="Avenir Book" panose="02000503020000020003" pitchFamily="2" charset="0"/>
              </a:rPr>
              <a:t>Trusted by </a:t>
            </a:r>
            <a:r>
              <a:rPr lang="en-US" sz="2000">
                <a:latin typeface="Avenir Book" panose="02000503020000020003" pitchFamily="2" charset="0"/>
              </a:rPr>
              <a:t>more</a:t>
            </a:r>
            <a:r>
              <a:rPr lang="en-US" sz="1800">
                <a:latin typeface="Avenir Book" panose="02000503020000020003" pitchFamily="2" charset="0"/>
              </a:rPr>
              <a:t> OEMs</a:t>
            </a:r>
          </a:p>
        </p:txBody>
      </p:sp>
      <p:pic>
        <p:nvPicPr>
          <p:cNvPr id="6" name="Picture 5" descr="A picture containing text, electronics, hand&#10;&#10;Description automatically generated">
            <a:extLst>
              <a:ext uri="{FF2B5EF4-FFF2-40B4-BE49-F238E27FC236}">
                <a16:creationId xmlns:a16="http://schemas.microsoft.com/office/drawing/2014/main" id="{9628FBCD-5FDA-5312-9B22-CA0683FA2D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87" r="12750"/>
          <a:stretch/>
        </p:blipFill>
        <p:spPr>
          <a:xfrm>
            <a:off x="5652655" y="0"/>
            <a:ext cx="8977745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87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1189C9-6A6E-6C74-2FA8-8FEB4193F0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2000" y="1619602"/>
            <a:ext cx="2616631" cy="222245"/>
          </a:xfrm>
        </p:spPr>
        <p:txBody>
          <a:bodyPr/>
          <a:lstStyle/>
          <a:p>
            <a:r>
              <a:rPr lang="en-US" b="1"/>
              <a:t>Category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4FE24B-7A9F-FB5C-FE60-F1E719EE08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Heating Controls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768F25-52AB-813F-FBE2-BC3C84C7C91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56758" y="1619602"/>
            <a:ext cx="3848100" cy="222246"/>
          </a:xfrm>
        </p:spPr>
        <p:txBody>
          <a:bodyPr>
            <a:noAutofit/>
          </a:bodyPr>
          <a:lstStyle/>
          <a:p>
            <a:r>
              <a:rPr lang="en-US" b="1"/>
              <a:t>Products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BDF9082-8F88-3D63-8D45-5C79614CB7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156758" y="2191286"/>
            <a:ext cx="4084416" cy="94410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Integrated Furnace Controls</a:t>
            </a:r>
          </a:p>
          <a:p>
            <a:r>
              <a:rPr lang="en-US">
                <a:latin typeface="Arial"/>
                <a:cs typeface="Arial"/>
              </a:rPr>
              <a:t>Integrated Commercial TRU &amp; Package Unit Ignition</a:t>
            </a:r>
          </a:p>
          <a:p>
            <a:r>
              <a:rPr lang="en-US">
                <a:latin typeface="Arial"/>
                <a:cs typeface="Arial"/>
              </a:rPr>
              <a:t>Non-Integrated Ignition Modules</a:t>
            </a:r>
          </a:p>
          <a:p>
            <a:r>
              <a:rPr lang="en-US">
                <a:latin typeface="Arial"/>
                <a:cs typeface="Arial"/>
              </a:rPr>
              <a:t>Non-Integrated Commercial RTU &amp; Package Unit Ignition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D1046DB-A9A4-DE1D-90AF-B35AA385D3F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156758" y="3375248"/>
            <a:ext cx="3848100" cy="955517"/>
          </a:xfrm>
        </p:spPr>
        <p:txBody>
          <a:bodyPr>
            <a:noAutofit/>
          </a:bodyPr>
          <a:lstStyle/>
          <a:p>
            <a:r>
              <a:rPr lang="en-US"/>
              <a:t>36C Series</a:t>
            </a:r>
          </a:p>
          <a:p>
            <a:r>
              <a:rPr lang="en-US"/>
              <a:t>36G/J Series</a:t>
            </a:r>
          </a:p>
          <a:p>
            <a:r>
              <a:rPr lang="en-US"/>
              <a:t>36 H Series</a:t>
            </a:r>
          </a:p>
          <a:p>
            <a:r>
              <a:rPr lang="en-US"/>
              <a:t>Gas Pilot Safety, Fireplace Valves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9933270-CA64-DF5B-EE90-0ECFD50C586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156758" y="4570622"/>
            <a:ext cx="3848100" cy="736535"/>
          </a:xfrm>
        </p:spPr>
        <p:txBody>
          <a:bodyPr>
            <a:noAutofit/>
          </a:bodyPr>
          <a:lstStyle/>
          <a:p>
            <a:r>
              <a:rPr lang="en-US"/>
              <a:t>Universal Nitride Upgrade Ignitor Kits</a:t>
            </a:r>
          </a:p>
          <a:p>
            <a:r>
              <a:rPr lang="en-US"/>
              <a:t>120v Hot Surface Ignitors</a:t>
            </a:r>
          </a:p>
          <a:p>
            <a:r>
              <a:rPr lang="en-US"/>
              <a:t>80v Hot Surface Ignitors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FB740-C3C5-DB22-2675-3000ABEE1F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>
                <a:solidFill>
                  <a:schemeClr val="tx1"/>
                </a:solidFill>
              </a:rPr>
              <a:pPr/>
              <a:t>13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8DFDCF34-D4F9-FECE-DA64-E7A8C5197CC4}"/>
              </a:ext>
            </a:extLst>
          </p:cNvPr>
          <p:cNvSpPr txBox="1">
            <a:spLocks/>
          </p:cNvSpPr>
          <p:nvPr/>
        </p:nvSpPr>
        <p:spPr>
          <a:xfrm>
            <a:off x="762000" y="2182016"/>
            <a:ext cx="3011347" cy="4430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ts val="204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/>
              <a:t>Ignition Controls</a:t>
            </a:r>
            <a:br>
              <a:rPr lang="en-US" sz="1400" b="1"/>
            </a:br>
            <a:r>
              <a:rPr lang="en-US" sz="1400" b="1"/>
              <a:t>&amp; Modules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DCC9FB-5E4B-B358-C835-1BD5D3AB82FC}"/>
              </a:ext>
            </a:extLst>
          </p:cNvPr>
          <p:cNvSpPr txBox="1">
            <a:spLocks/>
          </p:cNvSpPr>
          <p:nvPr/>
        </p:nvSpPr>
        <p:spPr>
          <a:xfrm>
            <a:off x="762000" y="3375248"/>
            <a:ext cx="3011347" cy="2222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ts val="204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/>
              <a:t>Gas Valves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D61C823A-3344-A9C0-1026-F259B99E57F9}"/>
              </a:ext>
            </a:extLst>
          </p:cNvPr>
          <p:cNvSpPr txBox="1">
            <a:spLocks/>
          </p:cNvSpPr>
          <p:nvPr/>
        </p:nvSpPr>
        <p:spPr>
          <a:xfrm>
            <a:off x="762000" y="4658600"/>
            <a:ext cx="3011347" cy="2222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ts val="204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/>
              <a:t>Hot Surface Ignitors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54281DC0-44EC-5A8D-673E-7DEB2CEF488F}"/>
              </a:ext>
            </a:extLst>
          </p:cNvPr>
          <p:cNvSpPr txBox="1">
            <a:spLocks/>
          </p:cNvSpPr>
          <p:nvPr/>
        </p:nvSpPr>
        <p:spPr>
          <a:xfrm>
            <a:off x="762000" y="5529654"/>
            <a:ext cx="3011347" cy="2222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ts val="204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/>
              <a:t>Flame Sensors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7150B892-2F5C-FB11-1C23-594DFFD3702E}"/>
              </a:ext>
            </a:extLst>
          </p:cNvPr>
          <p:cNvSpPr txBox="1">
            <a:spLocks/>
          </p:cNvSpPr>
          <p:nvPr/>
        </p:nvSpPr>
        <p:spPr>
          <a:xfrm>
            <a:off x="762000" y="6377530"/>
            <a:ext cx="3011347" cy="2222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ts val="204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/>
              <a:t>Fan &amp; Limit Controls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F059F3EC-2CB7-7B9D-CBC9-02F1F0C65D1B}"/>
              </a:ext>
            </a:extLst>
          </p:cNvPr>
          <p:cNvSpPr txBox="1">
            <a:spLocks/>
          </p:cNvSpPr>
          <p:nvPr/>
        </p:nvSpPr>
        <p:spPr>
          <a:xfrm>
            <a:off x="4156758" y="5529654"/>
            <a:ext cx="3848100" cy="5379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17475" indent="-117475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Universal Flame Sensors</a:t>
            </a:r>
          </a:p>
          <a:p>
            <a:r>
              <a:rPr lang="en-US"/>
              <a:t>Direct Replacement Flame Sensors</a:t>
            </a:r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C4A4762-FD5F-AF72-3E79-ED3BC9CFBDF9}"/>
              </a:ext>
            </a:extLst>
          </p:cNvPr>
          <p:cNvSpPr txBox="1">
            <a:spLocks/>
          </p:cNvSpPr>
          <p:nvPr/>
        </p:nvSpPr>
        <p:spPr>
          <a:xfrm>
            <a:off x="4156758" y="6377529"/>
            <a:ext cx="3848100" cy="7051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17475" indent="-117475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Electronic Fan Timer</a:t>
            </a:r>
          </a:p>
          <a:p>
            <a:r>
              <a:rPr lang="en-US"/>
              <a:t>Plenum Mount Fan &amp; Limit Controls</a:t>
            </a:r>
          </a:p>
          <a:p>
            <a:r>
              <a:rPr lang="en-US"/>
              <a:t>Fan Coil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2A01999-AB51-F092-B75F-1E075EAFE963}"/>
              </a:ext>
            </a:extLst>
          </p:cNvPr>
          <p:cNvCxnSpPr>
            <a:cxnSpLocks/>
          </p:cNvCxnSpPr>
          <p:nvPr/>
        </p:nvCxnSpPr>
        <p:spPr>
          <a:xfrm>
            <a:off x="731004" y="3204904"/>
            <a:ext cx="8041037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E168082-3EB0-96DB-7B4E-B052E4D9A8D9}"/>
              </a:ext>
            </a:extLst>
          </p:cNvPr>
          <p:cNvCxnSpPr>
            <a:cxnSpLocks/>
          </p:cNvCxnSpPr>
          <p:nvPr/>
        </p:nvCxnSpPr>
        <p:spPr>
          <a:xfrm>
            <a:off x="731004" y="4398274"/>
            <a:ext cx="801004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354C2D3-34EF-41B9-8C03-7FEE85325377}"/>
              </a:ext>
            </a:extLst>
          </p:cNvPr>
          <p:cNvCxnSpPr>
            <a:cxnSpLocks/>
          </p:cNvCxnSpPr>
          <p:nvPr/>
        </p:nvCxnSpPr>
        <p:spPr>
          <a:xfrm>
            <a:off x="731004" y="5374669"/>
            <a:ext cx="7948047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A686CF9-7B65-8421-F5A0-1FB49EA458A0}"/>
              </a:ext>
            </a:extLst>
          </p:cNvPr>
          <p:cNvCxnSpPr>
            <a:cxnSpLocks/>
          </p:cNvCxnSpPr>
          <p:nvPr/>
        </p:nvCxnSpPr>
        <p:spPr>
          <a:xfrm>
            <a:off x="731004" y="6149586"/>
            <a:ext cx="791705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2644000-A49E-01EA-25D2-46F9B22F9B28}"/>
              </a:ext>
            </a:extLst>
          </p:cNvPr>
          <p:cNvCxnSpPr>
            <a:cxnSpLocks/>
          </p:cNvCxnSpPr>
          <p:nvPr/>
        </p:nvCxnSpPr>
        <p:spPr>
          <a:xfrm>
            <a:off x="731004" y="2027031"/>
            <a:ext cx="8041037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B49D7CD-C7DA-791A-1857-CE97D613EE48}"/>
              </a:ext>
            </a:extLst>
          </p:cNvPr>
          <p:cNvGrpSpPr/>
          <p:nvPr/>
        </p:nvGrpSpPr>
        <p:grpSpPr>
          <a:xfrm>
            <a:off x="9819788" y="507393"/>
            <a:ext cx="4342605" cy="7201383"/>
            <a:chOff x="9322802" y="-515529"/>
            <a:chExt cx="5148166" cy="8537254"/>
          </a:xfrm>
        </p:grpSpPr>
        <p:pic>
          <p:nvPicPr>
            <p:cNvPr id="67" name="Picture 66" descr="21D64_2_Ignitor_clip.jpg">
              <a:extLst>
                <a:ext uri="{FF2B5EF4-FFF2-40B4-BE49-F238E27FC236}">
                  <a16:creationId xmlns:a16="http://schemas.microsoft.com/office/drawing/2014/main" id="{05C26A64-7D45-9C39-D6A0-F79108985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2802" y="-381027"/>
              <a:ext cx="2292927" cy="2165122"/>
            </a:xfrm>
            <a:prstGeom prst="rect">
              <a:avLst/>
            </a:prstGeom>
          </p:spPr>
        </p:pic>
        <p:sp>
          <p:nvSpPr>
            <p:cNvPr id="68" name="object 85">
              <a:extLst>
                <a:ext uri="{FF2B5EF4-FFF2-40B4-BE49-F238E27FC236}">
                  <a16:creationId xmlns:a16="http://schemas.microsoft.com/office/drawing/2014/main" id="{EEE74161-8A6B-A1DA-8518-0EEC90A40D79}"/>
                </a:ext>
              </a:extLst>
            </p:cNvPr>
            <p:cNvSpPr/>
            <p:nvPr/>
          </p:nvSpPr>
          <p:spPr>
            <a:xfrm>
              <a:off x="10544338" y="-515529"/>
              <a:ext cx="2534480" cy="2434127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480">
                <a:latin typeface="Arial" panose="020B0604020202020204" pitchFamily="34" charset="0"/>
              </a:endParaRPr>
            </a:p>
          </p:txBody>
        </p:sp>
        <p:pic>
          <p:nvPicPr>
            <p:cNvPr id="69" name="Picture 68" descr="13.png">
              <a:extLst>
                <a:ext uri="{FF2B5EF4-FFF2-40B4-BE49-F238E27FC236}">
                  <a16:creationId xmlns:a16="http://schemas.microsoft.com/office/drawing/2014/main" id="{C84AA949-FC73-26CC-6FFD-3648EDD34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75674" y="641046"/>
              <a:ext cx="1181533" cy="2095548"/>
            </a:xfrm>
            <a:prstGeom prst="rect">
              <a:avLst/>
            </a:prstGeom>
          </p:spPr>
        </p:pic>
        <p:pic>
          <p:nvPicPr>
            <p:cNvPr id="70" name="Picture 69" descr="A picture containing electronics, circuit&#10;&#10;Description automatically generated">
              <a:extLst>
                <a:ext uri="{FF2B5EF4-FFF2-40B4-BE49-F238E27FC236}">
                  <a16:creationId xmlns:a16="http://schemas.microsoft.com/office/drawing/2014/main" id="{283C1ACC-FD99-F3BB-11F9-52DB3DC0D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92972" y="3242133"/>
              <a:ext cx="1477996" cy="2304403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1F01714C-51F6-003C-6C64-ACC920EC1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87076" y="5769842"/>
              <a:ext cx="1741490" cy="1992122"/>
            </a:xfrm>
            <a:prstGeom prst="rect">
              <a:avLst/>
            </a:prstGeom>
          </p:spPr>
        </p:pic>
        <p:pic>
          <p:nvPicPr>
            <p:cNvPr id="72" name="Picture 71" descr="A picture containing engine&#10;&#10;Description automatically generated">
              <a:extLst>
                <a:ext uri="{FF2B5EF4-FFF2-40B4-BE49-F238E27FC236}">
                  <a16:creationId xmlns:a16="http://schemas.microsoft.com/office/drawing/2014/main" id="{9E38FBDD-130C-B7D3-5CA6-0FD9D9827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92676" y="4735126"/>
              <a:ext cx="1790548" cy="2198727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9BFA5CFF-0ACF-B5FE-1BC5-07452E60E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696" y="2255021"/>
              <a:ext cx="2305274" cy="2304396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B317BB1D-7152-27E8-14D5-815A45209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15850" y="6761025"/>
              <a:ext cx="1820811" cy="1260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4423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1189C9-6A6E-6C74-2FA8-8FEB4193F0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2000" y="1619602"/>
            <a:ext cx="2616631" cy="222245"/>
          </a:xfrm>
        </p:spPr>
        <p:txBody>
          <a:bodyPr/>
          <a:lstStyle/>
          <a:p>
            <a:r>
              <a:rPr lang="en-US" b="1"/>
              <a:t>Category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4FE24B-7A9F-FB5C-FE60-F1E719EE08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Heating Controls (continued)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768F25-52AB-813F-FBE2-BC3C84C7C91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56758" y="1619602"/>
            <a:ext cx="3848100" cy="222246"/>
          </a:xfrm>
        </p:spPr>
        <p:txBody>
          <a:bodyPr>
            <a:noAutofit/>
          </a:bodyPr>
          <a:lstStyle/>
          <a:p>
            <a:r>
              <a:rPr lang="en-US" b="1"/>
              <a:t>Products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BDF9082-8F88-3D63-8D45-5C79614CB7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156758" y="2191286"/>
            <a:ext cx="4084416" cy="944104"/>
          </a:xfrm>
        </p:spPr>
        <p:txBody>
          <a:bodyPr>
            <a:noAutofit/>
          </a:bodyPr>
          <a:lstStyle/>
          <a:p>
            <a:r>
              <a:rPr lang="en-US"/>
              <a:t>Standing Pilot Thermocouples</a:t>
            </a:r>
          </a:p>
          <a:p>
            <a:r>
              <a:rPr lang="en-US"/>
              <a:t>Standing Pilot Generators</a:t>
            </a:r>
          </a:p>
          <a:p>
            <a:r>
              <a:rPr lang="en-US"/>
              <a:t>Standing Pilot Generators &amp; Pilot Burners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D1046DB-A9A4-DE1D-90AF-B35AA385D3F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156758" y="3160095"/>
            <a:ext cx="3848100" cy="635611"/>
          </a:xfrm>
        </p:spPr>
        <p:txBody>
          <a:bodyPr>
            <a:noAutofit/>
          </a:bodyPr>
          <a:lstStyle/>
          <a:p>
            <a:r>
              <a:rPr lang="en-US"/>
              <a:t>AC or Heat Pump Controls</a:t>
            </a:r>
          </a:p>
          <a:p>
            <a:r>
              <a:rPr lang="en-US"/>
              <a:t>Heat Pump Defrost Controls</a:t>
            </a:r>
          </a:p>
          <a:p>
            <a:r>
              <a:rPr lang="en-US"/>
              <a:t>Air Handler Controls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9933270-CA64-DF5B-EE90-0ECFD50C586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156758" y="4167067"/>
            <a:ext cx="3848100" cy="736535"/>
          </a:xfrm>
        </p:spPr>
        <p:txBody>
          <a:bodyPr>
            <a:noAutofit/>
          </a:bodyPr>
          <a:lstStyle/>
          <a:p>
            <a:r>
              <a:rPr lang="en-US"/>
              <a:t>Electric Heat Sequencers</a:t>
            </a:r>
          </a:p>
          <a:p>
            <a:r>
              <a:rPr lang="en-US"/>
              <a:t>Electric Heat Level – Temp Controls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FB740-C3C5-DB22-2675-3000ABEE1F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>
                <a:solidFill>
                  <a:schemeClr val="tx1"/>
                </a:solidFill>
              </a:rPr>
              <a:pPr/>
              <a:t>14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8DFDCF34-D4F9-FECE-DA64-E7A8C5197CC4}"/>
              </a:ext>
            </a:extLst>
          </p:cNvPr>
          <p:cNvSpPr txBox="1">
            <a:spLocks/>
          </p:cNvSpPr>
          <p:nvPr/>
        </p:nvSpPr>
        <p:spPr>
          <a:xfrm>
            <a:off x="762000" y="2182016"/>
            <a:ext cx="3011347" cy="4430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ts val="204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/>
              <a:t>Standing Pilot Thermocouples </a:t>
            </a:r>
            <a:br>
              <a:rPr lang="en-US" sz="1400" b="1"/>
            </a:br>
            <a:r>
              <a:rPr lang="en-US" sz="1400" b="1"/>
              <a:t>&amp; Generators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DCC9FB-5E4B-B358-C835-1BD5D3AB82FC}"/>
              </a:ext>
            </a:extLst>
          </p:cNvPr>
          <p:cNvSpPr txBox="1">
            <a:spLocks/>
          </p:cNvSpPr>
          <p:nvPr/>
        </p:nvSpPr>
        <p:spPr>
          <a:xfrm>
            <a:off x="762000" y="3160094"/>
            <a:ext cx="3011347" cy="4942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ts val="204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/>
              <a:t>Outdoor Condenser, Heat Pump </a:t>
            </a:r>
            <a:br>
              <a:rPr lang="en-US" sz="1400" b="1"/>
            </a:br>
            <a:r>
              <a:rPr lang="en-US" sz="1400" b="1"/>
              <a:t>&amp; Air Handler Controls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D61C823A-3344-A9C0-1026-F259B99E57F9}"/>
              </a:ext>
            </a:extLst>
          </p:cNvPr>
          <p:cNvSpPr txBox="1">
            <a:spLocks/>
          </p:cNvSpPr>
          <p:nvPr/>
        </p:nvSpPr>
        <p:spPr>
          <a:xfrm>
            <a:off x="762000" y="4167067"/>
            <a:ext cx="3011347" cy="618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ts val="204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/>
              <a:t>Electric Heat Sequencers </a:t>
            </a:r>
            <a:br>
              <a:rPr lang="en-US" sz="1400" b="1"/>
            </a:br>
            <a:r>
              <a:rPr lang="en-US" sz="1400" b="1"/>
              <a:t>&amp; Level-Temperature Controls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54281DC0-44EC-5A8D-673E-7DEB2CEF488F}"/>
              </a:ext>
            </a:extLst>
          </p:cNvPr>
          <p:cNvSpPr txBox="1">
            <a:spLocks/>
          </p:cNvSpPr>
          <p:nvPr/>
        </p:nvSpPr>
        <p:spPr>
          <a:xfrm>
            <a:off x="762000" y="4973324"/>
            <a:ext cx="3011347" cy="2222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ts val="204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/>
              <a:t>Hydronic Zone Valves </a:t>
            </a:r>
            <a:br>
              <a:rPr lang="en-US" sz="1400" b="1"/>
            </a:br>
            <a:r>
              <a:rPr lang="en-US" sz="1400" b="1"/>
              <a:t>&amp; Temperature Controls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7150B892-2F5C-FB11-1C23-594DFFD3702E}"/>
              </a:ext>
            </a:extLst>
          </p:cNvPr>
          <p:cNvSpPr txBox="1">
            <a:spLocks/>
          </p:cNvSpPr>
          <p:nvPr/>
        </p:nvSpPr>
        <p:spPr>
          <a:xfrm>
            <a:off x="762000" y="5936061"/>
            <a:ext cx="3011347" cy="2222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ts val="204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/>
              <a:t>Water Heater Controls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F059F3EC-2CB7-7B9D-CBC9-02F1F0C65D1B}"/>
              </a:ext>
            </a:extLst>
          </p:cNvPr>
          <p:cNvSpPr txBox="1">
            <a:spLocks/>
          </p:cNvSpPr>
          <p:nvPr/>
        </p:nvSpPr>
        <p:spPr>
          <a:xfrm>
            <a:off x="4156758" y="4973324"/>
            <a:ext cx="3848100" cy="5379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17475" indent="-117475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Hydronic Zone Valves</a:t>
            </a:r>
          </a:p>
          <a:p>
            <a:r>
              <a:rPr lang="en-US"/>
              <a:t>Hydronic Temperature Controls</a:t>
            </a:r>
          </a:p>
          <a:p>
            <a:r>
              <a:rPr lang="en-US"/>
              <a:t>Hydroniz Zone Valve Change – Over Switches</a:t>
            </a:r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C4A4762-FD5F-AF72-3E79-ED3BC9CFBDF9}"/>
              </a:ext>
            </a:extLst>
          </p:cNvPr>
          <p:cNvSpPr txBox="1">
            <a:spLocks/>
          </p:cNvSpPr>
          <p:nvPr/>
        </p:nvSpPr>
        <p:spPr>
          <a:xfrm>
            <a:off x="4156758" y="5936061"/>
            <a:ext cx="3848100" cy="7051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17475" indent="-117475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Gas Water Heater Controls</a:t>
            </a:r>
          </a:p>
          <a:p>
            <a:r>
              <a:rPr lang="en-US"/>
              <a:t>Electric Water Heater Controls</a:t>
            </a:r>
          </a:p>
          <a:p>
            <a:r>
              <a:rPr lang="en-US"/>
              <a:t>Electric Water Heater Thermostats &amp; Limits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2A01999-AB51-F092-B75F-1E075EAFE963}"/>
              </a:ext>
            </a:extLst>
          </p:cNvPr>
          <p:cNvCxnSpPr>
            <a:cxnSpLocks/>
          </p:cNvCxnSpPr>
          <p:nvPr/>
        </p:nvCxnSpPr>
        <p:spPr>
          <a:xfrm>
            <a:off x="731004" y="2989751"/>
            <a:ext cx="8041037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E168082-3EB0-96DB-7B4E-B052E4D9A8D9}"/>
              </a:ext>
            </a:extLst>
          </p:cNvPr>
          <p:cNvCxnSpPr>
            <a:cxnSpLocks/>
          </p:cNvCxnSpPr>
          <p:nvPr/>
        </p:nvCxnSpPr>
        <p:spPr>
          <a:xfrm>
            <a:off x="731004" y="3994719"/>
            <a:ext cx="801004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354C2D3-34EF-41B9-8C03-7FEE85325377}"/>
              </a:ext>
            </a:extLst>
          </p:cNvPr>
          <p:cNvCxnSpPr>
            <a:cxnSpLocks/>
          </p:cNvCxnSpPr>
          <p:nvPr/>
        </p:nvCxnSpPr>
        <p:spPr>
          <a:xfrm>
            <a:off x="731004" y="4818339"/>
            <a:ext cx="7948047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A686CF9-7B65-8421-F5A0-1FB49EA458A0}"/>
              </a:ext>
            </a:extLst>
          </p:cNvPr>
          <p:cNvCxnSpPr>
            <a:cxnSpLocks/>
          </p:cNvCxnSpPr>
          <p:nvPr/>
        </p:nvCxnSpPr>
        <p:spPr>
          <a:xfrm>
            <a:off x="731004" y="5785608"/>
            <a:ext cx="791705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2644000-A49E-01EA-25D2-46F9B22F9B28}"/>
              </a:ext>
            </a:extLst>
          </p:cNvPr>
          <p:cNvCxnSpPr>
            <a:cxnSpLocks/>
          </p:cNvCxnSpPr>
          <p:nvPr/>
        </p:nvCxnSpPr>
        <p:spPr>
          <a:xfrm>
            <a:off x="731004" y="2027031"/>
            <a:ext cx="8041037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2AA5125-37F5-BA87-2211-3C76341BE544}"/>
              </a:ext>
            </a:extLst>
          </p:cNvPr>
          <p:cNvSpPr txBox="1">
            <a:spLocks/>
          </p:cNvSpPr>
          <p:nvPr/>
        </p:nvSpPr>
        <p:spPr>
          <a:xfrm>
            <a:off x="762000" y="6944277"/>
            <a:ext cx="3011347" cy="2222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ts val="204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/>
              <a:t>Relays &amp; Transformers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55707737-8A4D-4500-C19D-3FF5B5980F65}"/>
              </a:ext>
            </a:extLst>
          </p:cNvPr>
          <p:cNvSpPr txBox="1">
            <a:spLocks/>
          </p:cNvSpPr>
          <p:nvPr/>
        </p:nvSpPr>
        <p:spPr>
          <a:xfrm>
            <a:off x="4156758" y="6944277"/>
            <a:ext cx="3848100" cy="7051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17475" indent="-117475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Relays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Transformers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042C98-2BD2-4719-E4AA-34AC4EB9CE8A}"/>
              </a:ext>
            </a:extLst>
          </p:cNvPr>
          <p:cNvCxnSpPr>
            <a:cxnSpLocks/>
          </p:cNvCxnSpPr>
          <p:nvPr/>
        </p:nvCxnSpPr>
        <p:spPr>
          <a:xfrm>
            <a:off x="731004" y="6769520"/>
            <a:ext cx="791705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35CEE1B-1984-0251-E88E-168C46168CB7}"/>
              </a:ext>
            </a:extLst>
          </p:cNvPr>
          <p:cNvGrpSpPr/>
          <p:nvPr/>
        </p:nvGrpSpPr>
        <p:grpSpPr>
          <a:xfrm>
            <a:off x="9998327" y="712846"/>
            <a:ext cx="4274478" cy="6936628"/>
            <a:chOff x="2205236" y="1792248"/>
            <a:chExt cx="3618217" cy="5871647"/>
          </a:xfrm>
        </p:grpSpPr>
        <p:pic>
          <p:nvPicPr>
            <p:cNvPr id="9" name="Picture 8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E367958A-9C8E-DC2C-D877-B2F1A7907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9933" y="1792248"/>
              <a:ext cx="1260772" cy="1260772"/>
            </a:xfrm>
            <a:prstGeom prst="rect">
              <a:avLst/>
            </a:prstGeom>
          </p:spPr>
        </p:pic>
        <p:pic>
          <p:nvPicPr>
            <p:cNvPr id="10" name="Picture 9" descr="A close - up of a pipe&#10;&#10;Description automatically generated with low confidence">
              <a:extLst>
                <a:ext uri="{FF2B5EF4-FFF2-40B4-BE49-F238E27FC236}">
                  <a16:creationId xmlns:a16="http://schemas.microsoft.com/office/drawing/2014/main" id="{BB5A499E-6EAB-9C7F-4A0F-E8974F2D6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2910" y="1792249"/>
              <a:ext cx="1793936" cy="1100617"/>
            </a:xfrm>
            <a:prstGeom prst="rect">
              <a:avLst/>
            </a:prstGeom>
          </p:spPr>
        </p:pic>
        <p:pic>
          <p:nvPicPr>
            <p:cNvPr id="11" name="Picture 10" descr="A picture containing text, electronics&#10;&#10;Description automatically generated">
              <a:extLst>
                <a:ext uri="{FF2B5EF4-FFF2-40B4-BE49-F238E27FC236}">
                  <a16:creationId xmlns:a16="http://schemas.microsoft.com/office/drawing/2014/main" id="{1BC29D0B-C27F-1041-89F6-F03314A0F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2358" y="3194851"/>
              <a:ext cx="1159669" cy="951162"/>
            </a:xfrm>
            <a:prstGeom prst="rect">
              <a:avLst/>
            </a:prstGeom>
          </p:spPr>
        </p:pic>
        <p:pic>
          <p:nvPicPr>
            <p:cNvPr id="14" name="Picture 13" descr="A model of a robot&#10;&#10;Description automatically generated with medium confidence">
              <a:extLst>
                <a:ext uri="{FF2B5EF4-FFF2-40B4-BE49-F238E27FC236}">
                  <a16:creationId xmlns:a16="http://schemas.microsoft.com/office/drawing/2014/main" id="{A5E7E576-B2C1-B913-50BB-6ABA96DFA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6588" y="3954585"/>
              <a:ext cx="1361371" cy="1361371"/>
            </a:xfrm>
            <a:prstGeom prst="rect">
              <a:avLst/>
            </a:prstGeom>
          </p:spPr>
        </p:pic>
        <p:pic>
          <p:nvPicPr>
            <p:cNvPr id="16" name="Picture 15" descr="A picture containing electronics, adapter&#10;&#10;Description automatically generated">
              <a:extLst>
                <a:ext uri="{FF2B5EF4-FFF2-40B4-BE49-F238E27FC236}">
                  <a16:creationId xmlns:a16="http://schemas.microsoft.com/office/drawing/2014/main" id="{C4864D24-A2EF-F7B5-13E0-C6BE58E43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1920" y="4078790"/>
              <a:ext cx="1185080" cy="96519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85EB5AA-D74D-6A64-907D-4962D7AA1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9039" y="5264715"/>
              <a:ext cx="1339314" cy="133931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AF26FF-E218-498C-4D2A-B4262A3D2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5236" y="4826018"/>
              <a:ext cx="1242008" cy="169001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150F68A-8BDC-EF1F-C1BA-AB2D93A45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5558" y="6462369"/>
              <a:ext cx="1683138" cy="1201526"/>
            </a:xfrm>
            <a:prstGeom prst="rect">
              <a:avLst/>
            </a:prstGeom>
          </p:spPr>
        </p:pic>
        <p:pic>
          <p:nvPicPr>
            <p:cNvPr id="21" name="Picture 20" descr="A picture containing text, set, arranged&#10;&#10;Description automatically generated">
              <a:extLst>
                <a:ext uri="{FF2B5EF4-FFF2-40B4-BE49-F238E27FC236}">
                  <a16:creationId xmlns:a16="http://schemas.microsoft.com/office/drawing/2014/main" id="{F93537AF-B968-527A-06B6-DECC92A29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6655" y="2996008"/>
              <a:ext cx="1797823" cy="1003784"/>
            </a:xfrm>
            <a:prstGeom prst="rect">
              <a:avLst/>
            </a:prstGeom>
          </p:spPr>
        </p:pic>
        <p:pic>
          <p:nvPicPr>
            <p:cNvPr id="22" name="Picture 21" descr="A picture containing electronics, camera, projector&#10;&#10;Description automatically generated">
              <a:extLst>
                <a:ext uri="{FF2B5EF4-FFF2-40B4-BE49-F238E27FC236}">
                  <a16:creationId xmlns:a16="http://schemas.microsoft.com/office/drawing/2014/main" id="{E0CA44AA-A379-496F-F09D-F7602FE05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9820" y="6705745"/>
              <a:ext cx="1342102" cy="925316"/>
            </a:xfrm>
            <a:prstGeom prst="rect">
              <a:avLst/>
            </a:prstGeom>
          </p:spPr>
        </p:pic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6B31A961-AD1C-6479-A184-6752F663D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1957" y="5470254"/>
              <a:ext cx="1581496" cy="1293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8315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C4689B-E9A3-474A-C30D-09AA24EF45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68" y="3200273"/>
            <a:ext cx="1443403" cy="1442852"/>
          </a:xfrm>
          <a:prstGeom prst="rect">
            <a:avLst/>
          </a:prstGeom>
        </p:spPr>
      </p:pic>
      <p:pic>
        <p:nvPicPr>
          <p:cNvPr id="9" name="Picture 8" descr="15.png">
            <a:extLst>
              <a:ext uri="{FF2B5EF4-FFF2-40B4-BE49-F238E27FC236}">
                <a16:creationId xmlns:a16="http://schemas.microsoft.com/office/drawing/2014/main" id="{A3812EDF-EAB3-7C99-C1C0-73A1464D9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632" y="3393378"/>
            <a:ext cx="1454566" cy="1197877"/>
          </a:xfrm>
          <a:prstGeom prst="rect">
            <a:avLst/>
          </a:prstGeom>
        </p:spPr>
      </p:pic>
      <p:pic>
        <p:nvPicPr>
          <p:cNvPr id="15" name="Picture 14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162DD1B2-74CC-3815-FD7A-CAE6D6AE5A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415" y="3233228"/>
            <a:ext cx="1099224" cy="171805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4229D-1453-E544-AA7B-1CB44E53A6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997" y="4969830"/>
            <a:ext cx="5424793" cy="203191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Maximum cross references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Simple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Training &amp; installation 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Easy access to cross reference &amp; product information with White-Rodgers Mobile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645C3-FE37-4352-9470-E26D7C2BCF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25978" y="4929774"/>
            <a:ext cx="3848100" cy="130735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Match OEM mounting &amp; wiring for drop in replacement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Designed with features to maximize applications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7C8013-1331-5633-3985-8B47771B12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2000" y="2179833"/>
            <a:ext cx="5072974" cy="722387"/>
          </a:xfrm>
        </p:spPr>
        <p:txBody>
          <a:bodyPr anchor="t"/>
          <a:lstStyle/>
          <a:p>
            <a:r>
              <a:rPr lang="en-US">
                <a:solidFill>
                  <a:schemeClr val="accent2"/>
                </a:solidFill>
                <a:latin typeface="Arial"/>
                <a:cs typeface="Arial"/>
              </a:rPr>
              <a:t>Universal controls designed to replace thousands of part numbers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7430AAA-E2F0-19EC-A3A4-F76684918CE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25978" y="2179833"/>
            <a:ext cx="3848100" cy="722387"/>
          </a:xfrm>
        </p:spPr>
        <p:txBody>
          <a:bodyPr anchor="t"/>
          <a:lstStyle/>
          <a:p>
            <a:r>
              <a:rPr lang="en-US">
                <a:solidFill>
                  <a:schemeClr val="accent2"/>
                </a:solidFill>
              </a:rPr>
              <a:t>Direct OEM</a:t>
            </a:r>
          </a:p>
          <a:p>
            <a:r>
              <a:rPr lang="en-US">
                <a:solidFill>
                  <a:schemeClr val="accent2"/>
                </a:solidFill>
              </a:rPr>
              <a:t>replacements</a:t>
            </a:r>
            <a:endParaRPr lang="en-US" u="sng">
              <a:solidFill>
                <a:schemeClr val="accent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6"/>
            <a:ext cx="13319758" cy="987552"/>
          </a:xfrm>
        </p:spPr>
        <p:txBody>
          <a:bodyPr/>
          <a:lstStyle/>
          <a:p>
            <a:r>
              <a:rPr lang="en-US"/>
              <a:t>Offering the Widest Range of Universal</a:t>
            </a:r>
            <a:br>
              <a:rPr lang="en-US"/>
            </a:br>
            <a:r>
              <a:rPr lang="en-US"/>
              <a:t>&amp; Direct OEM Replacement Furnace Controls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8398E-25E6-93D8-26F6-3EEA4805D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15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181BD3-3C89-5A7C-75F6-868C3EDAD63B}"/>
              </a:ext>
            </a:extLst>
          </p:cNvPr>
          <p:cNvCxnSpPr>
            <a:cxnSpLocks/>
          </p:cNvCxnSpPr>
          <p:nvPr/>
        </p:nvCxnSpPr>
        <p:spPr>
          <a:xfrm>
            <a:off x="762000" y="2961854"/>
            <a:ext cx="630028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698D29-CCAB-EFB8-729B-0DADAF18D41C}"/>
              </a:ext>
            </a:extLst>
          </p:cNvPr>
          <p:cNvCxnSpPr>
            <a:cxnSpLocks/>
          </p:cNvCxnSpPr>
          <p:nvPr/>
        </p:nvCxnSpPr>
        <p:spPr>
          <a:xfrm>
            <a:off x="8425978" y="2952905"/>
            <a:ext cx="3857062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EB3815-DA67-41E5-BBC7-D3B33598071D}"/>
              </a:ext>
            </a:extLst>
          </p:cNvPr>
          <p:cNvGrpSpPr/>
          <p:nvPr/>
        </p:nvGrpSpPr>
        <p:grpSpPr>
          <a:xfrm>
            <a:off x="8394816" y="3363220"/>
            <a:ext cx="4745425" cy="1254978"/>
            <a:chOff x="8394816" y="2010718"/>
            <a:chExt cx="5726255" cy="1514369"/>
          </a:xfrm>
        </p:grpSpPr>
        <p:pic>
          <p:nvPicPr>
            <p:cNvPr id="17" name="Content Placeholder 1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C29A32FD-99C1-DCA5-290C-7458D7B2A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94816" y="3053036"/>
              <a:ext cx="1587584" cy="472051"/>
            </a:xfrm>
            <a:prstGeom prst="rect">
              <a:avLst/>
            </a:prstGeom>
          </p:spPr>
        </p:pic>
        <p:pic>
          <p:nvPicPr>
            <p:cNvPr id="18" name="Picture 2" descr="Image result for HVAC OEM Logos">
              <a:extLst>
                <a:ext uri="{FF2B5EF4-FFF2-40B4-BE49-F238E27FC236}">
                  <a16:creationId xmlns:a16="http://schemas.microsoft.com/office/drawing/2014/main" id="{558B4B11-4B59-03B8-D81F-6C1689FA4B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0767"/>
            <a:stretch/>
          </p:blipFill>
          <p:spPr bwMode="auto">
            <a:xfrm>
              <a:off x="8398834" y="2010718"/>
              <a:ext cx="1532139" cy="648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Image result for goodman logo">
              <a:extLst>
                <a:ext uri="{FF2B5EF4-FFF2-40B4-BE49-F238E27FC236}">
                  <a16:creationId xmlns:a16="http://schemas.microsoft.com/office/drawing/2014/main" id="{F4B51D5F-433E-0F28-C8A2-5018792C07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3312" y="2014924"/>
              <a:ext cx="1939407" cy="510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 descr="Image result for trane logo">
              <a:extLst>
                <a:ext uri="{FF2B5EF4-FFF2-40B4-BE49-F238E27FC236}">
                  <a16:creationId xmlns:a16="http://schemas.microsoft.com/office/drawing/2014/main" id="{C18B7AA5-E8A9-1FF2-3657-32365430F2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132" y="2914248"/>
              <a:ext cx="1788984" cy="59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9">
              <a:extLst>
                <a:ext uri="{FF2B5EF4-FFF2-40B4-BE49-F238E27FC236}">
                  <a16:creationId xmlns:a16="http://schemas.microsoft.com/office/drawing/2014/main" id="{76063DA3-8D0B-70B2-C0E8-FBABAAC0D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34848" y="2669931"/>
              <a:ext cx="1586223" cy="401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8055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645C3-FE37-4352-9470-E26D7C2BCF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01424" y="3488352"/>
            <a:ext cx="4156145" cy="3649565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ea typeface="Noto Sans"/>
                <a:cs typeface="Arial"/>
              </a:rPr>
              <a:t>Quick configuration without power, prior to install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ea typeface="Noto Sans"/>
                <a:cs typeface="Arial"/>
              </a:rPr>
              <a:t>Configure using preloaded OEM settings or customize module configurations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ea typeface="Noto Sans"/>
                <a:cs typeface="Arial"/>
              </a:rPr>
              <a:t>Diagnose fault codes &amp; troubleshoot confidently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ea typeface="Noto Sans"/>
                <a:cs typeface="Arial"/>
              </a:rPr>
              <a:t>View status &amp; details about the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ea typeface="Noto Sans"/>
                <a:cs typeface="Arial"/>
              </a:rPr>
              <a:t>No-Wi-Fi</a:t>
            </a:r>
            <a:r>
              <a:rPr lang="en-US" sz="1600">
                <a:latin typeface="Arial"/>
                <a:ea typeface="Noto Sans"/>
                <a:cs typeface="Arial"/>
              </a:rPr>
              <a:t> or login required</a:t>
            </a:r>
            <a:endParaRPr lang="en-US" sz="1600">
              <a:latin typeface="Arial"/>
              <a:cs typeface="Arial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7430AAA-E2F0-19EC-A3A4-F76684918CE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01424" y="2059694"/>
            <a:ext cx="4156144" cy="1042936"/>
          </a:xfrm>
        </p:spPr>
        <p:txBody>
          <a:bodyPr anchor="t"/>
          <a:lstStyle/>
          <a:p>
            <a:r>
              <a:rPr lang="en-US">
                <a:solidFill>
                  <a:schemeClr val="accent2"/>
                </a:solidFill>
              </a:rPr>
              <a:t>Near-field communication (NFC) allows your mobile device to communicate with a compatible White-Rodgers control.</a:t>
            </a:r>
            <a:endParaRPr lang="en-US" u="sng">
              <a:solidFill>
                <a:schemeClr val="accent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6"/>
            <a:ext cx="9518929" cy="468760"/>
          </a:xfrm>
        </p:spPr>
        <p:txBody>
          <a:bodyPr/>
          <a:lstStyle/>
          <a:p>
            <a:r>
              <a:rPr lang="en-US"/>
              <a:t>White-Rodgers Connect App Speeds Up Installs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8398E-25E6-93D8-26F6-3EEA4805D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16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698D29-CCAB-EFB8-729B-0DADAF18D41C}"/>
              </a:ext>
            </a:extLst>
          </p:cNvPr>
          <p:cNvCxnSpPr>
            <a:cxnSpLocks/>
          </p:cNvCxnSpPr>
          <p:nvPr/>
        </p:nvCxnSpPr>
        <p:spPr>
          <a:xfrm>
            <a:off x="7801424" y="3201372"/>
            <a:ext cx="3857062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E4BBE2-62B9-61F1-6780-9804132EFA47}"/>
              </a:ext>
            </a:extLst>
          </p:cNvPr>
          <p:cNvGrpSpPr/>
          <p:nvPr/>
        </p:nvGrpSpPr>
        <p:grpSpPr>
          <a:xfrm>
            <a:off x="1493815" y="1699882"/>
            <a:ext cx="5615965" cy="5215707"/>
            <a:chOff x="3541590" y="3077937"/>
            <a:chExt cx="6066400" cy="5634039"/>
          </a:xfrm>
        </p:grpSpPr>
        <p:pic>
          <p:nvPicPr>
            <p:cNvPr id="9" name="Picture 8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B8F3F187-D143-AA4C-7FA5-886FAC22F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7067" y="3086396"/>
              <a:ext cx="2810923" cy="5621846"/>
            </a:xfrm>
            <a:prstGeom prst="rect">
              <a:avLst/>
            </a:prstGeom>
            <a:noFill/>
          </p:spPr>
        </p:pic>
        <p:pic>
          <p:nvPicPr>
            <p:cNvPr id="15" name="Picture 14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705F8B8F-9E76-C9CB-1F50-484E0F33D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1590" y="3077937"/>
              <a:ext cx="2810923" cy="5634039"/>
            </a:xfrm>
            <a:prstGeom prst="rect">
              <a:avLst/>
            </a:prstGeom>
            <a:noFill/>
          </p:spPr>
        </p:pic>
      </p:grpSp>
      <p:pic>
        <p:nvPicPr>
          <p:cNvPr id="19" name="Picture 2" descr="16.png">
            <a:extLst>
              <a:ext uri="{FF2B5EF4-FFF2-40B4-BE49-F238E27FC236}">
                <a16:creationId xmlns:a16="http://schemas.microsoft.com/office/drawing/2014/main" id="{4270EB1B-E51B-B8DA-2D46-CA19C66BC0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" b="27"/>
          <a:stretch/>
        </p:blipFill>
        <p:spPr>
          <a:xfrm>
            <a:off x="9879496" y="5344731"/>
            <a:ext cx="4750904" cy="28848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16309B6-A3DB-952C-94A3-28195C324E3C}"/>
              </a:ext>
            </a:extLst>
          </p:cNvPr>
          <p:cNvSpPr txBox="1"/>
          <p:nvPr/>
        </p:nvSpPr>
        <p:spPr>
          <a:xfrm>
            <a:off x="2207527" y="7159417"/>
            <a:ext cx="3826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Arial" panose="020B0604020202020204" pitchFamily="34" charset="0"/>
              </a:rPr>
              <a:t>For more info visit </a:t>
            </a:r>
            <a:r>
              <a:rPr lang="en-US" sz="1400" i="1">
                <a:solidFill>
                  <a:srgbClr val="1D3BF5"/>
                </a:solidFill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Copeland.</a:t>
            </a:r>
            <a:r>
              <a:rPr lang="en-US" sz="1400" i="1">
                <a:solidFill>
                  <a:schemeClr val="accent4"/>
                </a:solidFill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com/WRConnect</a:t>
            </a:r>
            <a:endParaRPr lang="en-US" sz="1400" i="1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330C78F-5E82-C51D-31DB-9BB8BDA72CBC}"/>
              </a:ext>
            </a:extLst>
          </p:cNvPr>
          <p:cNvSpPr txBox="1">
            <a:spLocks/>
          </p:cNvSpPr>
          <p:nvPr/>
        </p:nvSpPr>
        <p:spPr>
          <a:xfrm>
            <a:off x="568518" y="1184597"/>
            <a:ext cx="9852659" cy="4079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ts val="144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latin typeface="Arial"/>
                <a:cs typeface="Arial"/>
              </a:rPr>
              <a:t>Configure, Diagnose, Troubleshoot from your smartphone 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4CB227-73C0-8D8F-2E6F-4B9DBB3B0859}"/>
              </a:ext>
            </a:extLst>
          </p:cNvPr>
          <p:cNvSpPr/>
          <p:nvPr/>
        </p:nvSpPr>
        <p:spPr>
          <a:xfrm>
            <a:off x="2059619" y="6090083"/>
            <a:ext cx="1438183" cy="5681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5125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4229D-1453-E544-AA7B-1CB44E53A6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1978" y="3364917"/>
            <a:ext cx="4667137" cy="3819377"/>
          </a:xfrm>
        </p:spPr>
        <p:txBody>
          <a:bodyPr/>
          <a:lstStyle/>
          <a:p>
            <a:pPr marL="285750" indent="-285750" eaLnBrk="0" fontAlgn="base" hangingPunct="0">
              <a:lnSpc>
                <a:spcPct val="105000"/>
              </a:lnSpc>
              <a:spcBef>
                <a:spcPts val="720"/>
              </a:spcBef>
              <a:buFont typeface="Arial" panose="020B0604020202020204" pitchFamily="34" charset="0"/>
              <a:buChar char="•"/>
            </a:pPr>
            <a:r>
              <a:rPr lang="en-US" sz="1600">
                <a:ea typeface="Noto Sans"/>
              </a:rPr>
              <a:t>Replaces over 550 part numbers ​​for both PSC &amp; ECMx blower motors</a:t>
            </a:r>
          </a:p>
          <a:p>
            <a:pPr marL="285750" indent="-285750" eaLnBrk="0" fontAlgn="base" hangingPunct="0">
              <a:lnSpc>
                <a:spcPct val="105000"/>
              </a:lnSpc>
              <a:spcBef>
                <a:spcPts val="720"/>
              </a:spcBef>
              <a:buFont typeface="Arial" panose="020B0604020202020204" pitchFamily="34" charset="0"/>
              <a:buChar char="•"/>
            </a:pPr>
            <a:r>
              <a:rPr lang="en-US" sz="1600">
                <a:ea typeface="Noto Sans"/>
              </a:rPr>
              <a:t>Direct plug-in of OEM harnesses, no additional harnesses required​​</a:t>
            </a:r>
          </a:p>
          <a:p>
            <a:pPr marL="285750" indent="-285750" eaLnBrk="0" fontAlgn="base" hangingPunct="0">
              <a:lnSpc>
                <a:spcPct val="105000"/>
              </a:lnSpc>
              <a:spcBef>
                <a:spcPts val="720"/>
              </a:spcBef>
              <a:buFont typeface="Arial" panose="020B0604020202020204" pitchFamily="34" charset="0"/>
              <a:buChar char="•"/>
            </a:pPr>
            <a:r>
              <a:rPr lang="en-US" sz="1600"/>
              <a:t>120v </a:t>
            </a:r>
            <a:r>
              <a:rPr lang="en-US" sz="1600" err="1"/>
              <a:t>HotRod</a:t>
            </a:r>
            <a:r>
              <a:rPr lang="en-US" sz="1600"/>
              <a:t> Ignitor included for upgrading 80v applications</a:t>
            </a:r>
          </a:p>
          <a:p>
            <a:pPr marL="285750" indent="-285750" eaLnBrk="0" fontAlgn="base" hangingPunct="0">
              <a:lnSpc>
                <a:spcPct val="105000"/>
              </a:lnSpc>
              <a:spcBef>
                <a:spcPts val="720"/>
              </a:spcBef>
              <a:buFont typeface="Arial" panose="020B0604020202020204" pitchFamily="34" charset="0"/>
              <a:buChar char="•"/>
            </a:pPr>
            <a:r>
              <a:rPr lang="en-US" sz="1600"/>
              <a:t>Digital display provides alternate method to configure &amp; diagnose</a:t>
            </a:r>
          </a:p>
          <a:p>
            <a:pPr marL="285750" indent="-285750" eaLnBrk="0" fontAlgn="base" hangingPunct="0">
              <a:lnSpc>
                <a:spcPct val="105000"/>
              </a:lnSpc>
              <a:spcBef>
                <a:spcPts val="720"/>
              </a:spcBef>
              <a:buFont typeface="Arial" panose="020B0604020202020204" pitchFamily="34" charset="0"/>
              <a:buChar char="•"/>
            </a:pPr>
            <a:r>
              <a:rPr lang="en-US" sz="1600"/>
              <a:t>Detachable thermostat bus connector for easy wiring</a:t>
            </a:r>
          </a:p>
          <a:p>
            <a:pPr marL="285750" indent="-285750" eaLnBrk="0" fontAlgn="base" hangingPunct="0">
              <a:lnSpc>
                <a:spcPct val="105000"/>
              </a:lnSpc>
              <a:spcBef>
                <a:spcPts val="720"/>
              </a:spcBef>
              <a:buFont typeface="Arial" panose="020B0604020202020204" pitchFamily="34" charset="0"/>
              <a:buChar char="•"/>
            </a:pPr>
            <a:r>
              <a:rPr lang="en-US" sz="1600"/>
              <a:t>Flame current readout on digital display or use of test pins​​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7C8013-1331-5633-3985-8B47771B12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81980" y="2317514"/>
            <a:ext cx="4050447" cy="722387"/>
          </a:xfrm>
        </p:spPr>
        <p:txBody>
          <a:bodyPr anchor="t"/>
          <a:lstStyle/>
          <a:p>
            <a:r>
              <a:rPr lang="en-US">
                <a:solidFill>
                  <a:schemeClr val="accent2"/>
                </a:solidFill>
              </a:rPr>
              <a:t>Universal Single Stage Furnace Control 50M56x-843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86" y="308462"/>
            <a:ext cx="9518929" cy="987552"/>
          </a:xfrm>
        </p:spPr>
        <p:txBody>
          <a:bodyPr/>
          <a:lstStyle/>
          <a:p>
            <a:r>
              <a:rPr lang="en-US">
                <a:latin typeface="Georgia"/>
                <a:cs typeface="Arial"/>
              </a:rPr>
              <a:t>Integrated Furnace Control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8398E-25E6-93D8-26F6-3EEA4805D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17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181BD3-3C89-5A7C-75F6-868C3EDAD63B}"/>
              </a:ext>
            </a:extLst>
          </p:cNvPr>
          <p:cNvCxnSpPr>
            <a:cxnSpLocks/>
          </p:cNvCxnSpPr>
          <p:nvPr/>
        </p:nvCxnSpPr>
        <p:spPr>
          <a:xfrm>
            <a:off x="2881981" y="3042688"/>
            <a:ext cx="4050447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37A17D8-A0FE-9ECF-3130-DBF8EE43C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147" y="2140836"/>
            <a:ext cx="2016103" cy="201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blue and white logo&#10;&#10;Description automatically generated">
            <a:extLst>
              <a:ext uri="{FF2B5EF4-FFF2-40B4-BE49-F238E27FC236}">
                <a16:creationId xmlns:a16="http://schemas.microsoft.com/office/drawing/2014/main" id="{C035404C-6521-477F-433A-1B7B2B02B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9920" y="840062"/>
            <a:ext cx="2321936" cy="659129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1BEEC73-70E8-9162-917C-929A2CAF70EA}"/>
              </a:ext>
            </a:extLst>
          </p:cNvPr>
          <p:cNvSpPr txBox="1">
            <a:spLocks/>
          </p:cNvSpPr>
          <p:nvPr/>
        </p:nvSpPr>
        <p:spPr>
          <a:xfrm>
            <a:off x="576086" y="1342941"/>
            <a:ext cx="9852659" cy="4079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ts val="144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latin typeface="Arial"/>
                <a:cs typeface="Arial"/>
              </a:rPr>
              <a:t>Simple configuration and diagnostics with White-Rodgers Connect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99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645C3-FE37-4352-9470-E26D7C2BCF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4099" y="3301463"/>
            <a:ext cx="4431102" cy="2978192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ea typeface="Noto Sans"/>
                <a:cs typeface="Arial"/>
              </a:rPr>
              <a:t>Replaces over </a:t>
            </a:r>
            <a:r>
              <a:rPr lang="en-US">
                <a:latin typeface="Arial"/>
                <a:ea typeface="Noto Sans"/>
                <a:cs typeface="Arial"/>
              </a:rPr>
              <a:t>325 HSI</a:t>
            </a:r>
            <a:r>
              <a:rPr lang="en-US" sz="1600">
                <a:latin typeface="Arial"/>
                <a:ea typeface="Noto Sans"/>
                <a:cs typeface="Arial"/>
              </a:rPr>
              <a:t> part numbers </a:t>
            </a:r>
            <a:r>
              <a:rPr lang="en-US">
                <a:latin typeface="Arial"/>
                <a:ea typeface="Noto Sans"/>
                <a:cs typeface="Arial"/>
              </a:rPr>
              <a:t>that us 24V, 120V or 240V ignitors</a:t>
            </a:r>
            <a:endParaRPr lang="en-US" sz="1600">
              <a:latin typeface="Arial"/>
              <a:ea typeface="Noto Sans"/>
              <a:cs typeface="Arial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Controls an inducer motor and monitors a pressure switch</a:t>
            </a:r>
            <a:endParaRPr lang="en-US" sz="160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7C8013-1331-5633-3985-8B47771B12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84098" y="2380434"/>
            <a:ext cx="4567689" cy="652076"/>
          </a:xfrm>
        </p:spPr>
        <p:txBody>
          <a:bodyPr anchor="t"/>
          <a:lstStyle/>
          <a:p>
            <a:r>
              <a:rPr lang="en-US">
                <a:solidFill>
                  <a:schemeClr val="accent2"/>
                </a:solidFill>
                <a:latin typeface="Arial"/>
                <a:cs typeface="Arial"/>
              </a:rPr>
              <a:t>Universal Hot Surface Ignition Module 50E47U-843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366010"/>
            <a:ext cx="12353600" cy="987552"/>
          </a:xfrm>
        </p:spPr>
        <p:txBody>
          <a:bodyPr/>
          <a:lstStyle/>
          <a:p>
            <a:r>
              <a:rPr lang="en-US">
                <a:latin typeface="Georgia"/>
                <a:cs typeface="Arial"/>
              </a:rPr>
              <a:t>Universal Non- Integrated Ignition Modules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8398E-25E6-93D8-26F6-3EEA4805D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18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181BD3-3C89-5A7C-75F6-868C3EDAD63B}"/>
              </a:ext>
            </a:extLst>
          </p:cNvPr>
          <p:cNvCxnSpPr>
            <a:cxnSpLocks/>
          </p:cNvCxnSpPr>
          <p:nvPr/>
        </p:nvCxnSpPr>
        <p:spPr>
          <a:xfrm>
            <a:off x="2881981" y="3042688"/>
            <a:ext cx="3638089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 descr="A black electronic device with a label&#10;&#10;Description automatically generated">
            <a:extLst>
              <a:ext uri="{FF2B5EF4-FFF2-40B4-BE49-F238E27FC236}">
                <a16:creationId xmlns:a16="http://schemas.microsoft.com/office/drawing/2014/main" id="{7D5B26EC-6C30-D790-7616-3F6C2D9C6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36" y="2124403"/>
            <a:ext cx="2346385" cy="1841443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3E63B1A-1744-1042-938F-0FF6D47E43C1}"/>
              </a:ext>
            </a:extLst>
          </p:cNvPr>
          <p:cNvSpPr txBox="1">
            <a:spLocks/>
          </p:cNvSpPr>
          <p:nvPr/>
        </p:nvSpPr>
        <p:spPr>
          <a:xfrm>
            <a:off x="9524324" y="3364917"/>
            <a:ext cx="4151920" cy="3970157"/>
          </a:xfrm>
          <a:prstGeom prst="rect">
            <a:avLst/>
          </a:prstGeom>
        </p:spPr>
        <p:txBody>
          <a:bodyPr/>
          <a:lstStyle>
            <a:lvl1pPr marL="142865" indent="-142865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>
                <a:ea typeface="Noto Sans"/>
              </a:rPr>
              <a:t>Replaces over 1,000 part numbers for intermittent pilot &amp; direct spark ignition</a:t>
            </a:r>
          </a:p>
          <a:p>
            <a:pPr marL="285750" indent="-285750">
              <a:spcBef>
                <a:spcPts val="600"/>
              </a:spcBef>
            </a:pPr>
            <a:r>
              <a:rPr lang="en-US"/>
              <a:t>Rajah &amp; spade spark terminals on-board eliminate the need for an external adapter</a:t>
            </a:r>
          </a:p>
          <a:p>
            <a:pPr marL="285750" indent="-285750"/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687C995-A912-7C6E-319B-A3A1E1F1EAD2}"/>
              </a:ext>
            </a:extLst>
          </p:cNvPr>
          <p:cNvSpPr txBox="1">
            <a:spLocks/>
          </p:cNvSpPr>
          <p:nvPr/>
        </p:nvSpPr>
        <p:spPr>
          <a:xfrm>
            <a:off x="9524323" y="2317514"/>
            <a:ext cx="3043280" cy="7223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42865" indent="-142865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accent2"/>
                </a:solidFill>
                <a:latin typeface="Arial"/>
                <a:cs typeface="Arial"/>
              </a:rPr>
              <a:t>All-Spark Ignition Module  50D50U-843</a:t>
            </a:r>
            <a:endParaRPr lang="en-US" sz="1800" u="sng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2472BC-AE74-D2FD-0F3E-4B482C2D297B}"/>
              </a:ext>
            </a:extLst>
          </p:cNvPr>
          <p:cNvCxnSpPr>
            <a:cxnSpLocks/>
          </p:cNvCxnSpPr>
          <p:nvPr/>
        </p:nvCxnSpPr>
        <p:spPr>
          <a:xfrm>
            <a:off x="9524323" y="3077937"/>
            <a:ext cx="3857062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18.png">
            <a:extLst>
              <a:ext uri="{FF2B5EF4-FFF2-40B4-BE49-F238E27FC236}">
                <a16:creationId xmlns:a16="http://schemas.microsoft.com/office/drawing/2014/main" id="{BE2F6EAA-9AD6-71C0-A7FD-3FA9924A4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554" y="2142670"/>
            <a:ext cx="1715773" cy="1478787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E6AC678-F97C-BB97-AE55-A1F779229CE8}"/>
              </a:ext>
            </a:extLst>
          </p:cNvPr>
          <p:cNvSpPr txBox="1">
            <a:spLocks/>
          </p:cNvSpPr>
          <p:nvPr/>
        </p:nvSpPr>
        <p:spPr>
          <a:xfrm>
            <a:off x="3740539" y="5570130"/>
            <a:ext cx="8687782" cy="18613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745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188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5571" indent="-147836" algn="l" defTabSz="685745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88"/>
              </a:spcAft>
              <a:buClr>
                <a:schemeClr val="tx1"/>
              </a:buClr>
              <a:buFont typeface="System Font Regular"/>
              <a:buChar char="⎯"/>
              <a:tabLst/>
              <a:defRPr sz="875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15368" indent="-139899" algn="l" defTabSz="685745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88"/>
              </a:spcAft>
              <a:buClr>
                <a:schemeClr val="tx1"/>
              </a:buClr>
              <a:buFont typeface="System Font Regular"/>
              <a:buChar char="⎯"/>
              <a:tabLst/>
              <a:defRPr sz="875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03102" indent="-139899" algn="l" defTabSz="685745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88"/>
              </a:spcAft>
              <a:buClr>
                <a:schemeClr val="tx1"/>
              </a:buClr>
              <a:buFont typeface="System Font Regular"/>
              <a:buChar char="⎯"/>
              <a:tabLst/>
              <a:defRPr sz="875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90836" indent="-147836" algn="l" defTabSz="685745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88"/>
              </a:spcAft>
              <a:buClr>
                <a:schemeClr val="tx1"/>
              </a:buClr>
              <a:buFont typeface="System Font Regular"/>
              <a:buChar char="⎯"/>
              <a:tabLst/>
              <a:defRPr sz="875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799" indent="-171436" algn="l" defTabSz="68574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71" indent="-171436" algn="l" defTabSz="68574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44" indent="-171436" algn="l" defTabSz="68574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18" indent="-171436" algn="l" defTabSz="68574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1097192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cs typeface="Arial"/>
              </a:rPr>
              <a:t>Transfer control wiring before removing the existing control with the easy-install harness</a:t>
            </a:r>
          </a:p>
          <a:p>
            <a:pPr marL="285750" indent="-285750" defTabSz="1097192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cs typeface="Arial"/>
              </a:rPr>
              <a:t>Applications include pool heaters, water heaters, unit heaters, gas furnaces, boilers, cooking equipment, laundry equipment, infrared heaters</a:t>
            </a:r>
          </a:p>
          <a:p>
            <a:pPr marL="285750" indent="-285750" defTabSz="1097192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cs typeface="Arial"/>
              </a:rPr>
              <a:t>Digital display provides alternate method to configure, diagnose and check real-time operation status &amp; flame current(50E47U-843 only)</a:t>
            </a:r>
          </a:p>
          <a:p>
            <a:pPr marL="285750" indent="-285750" defTabSz="1097192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cs typeface="Arial"/>
              </a:rPr>
              <a:t>Use F67-8535 to maintain temperature without an external thermostat for infrared &amp; tube heaters</a:t>
            </a:r>
          </a:p>
          <a:p>
            <a:pPr marL="178594" indent="-178594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9888E13-CE1A-7C91-86E4-5518DE409E6A}"/>
              </a:ext>
            </a:extLst>
          </p:cNvPr>
          <p:cNvSpPr txBox="1">
            <a:spLocks/>
          </p:cNvSpPr>
          <p:nvPr/>
        </p:nvSpPr>
        <p:spPr>
          <a:xfrm>
            <a:off x="3740539" y="5093925"/>
            <a:ext cx="2854806" cy="4075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74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8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125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5571" indent="-147836" algn="l" defTabSz="685745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88"/>
              </a:spcAft>
              <a:buClr>
                <a:schemeClr val="tx1"/>
              </a:buClr>
              <a:buFont typeface="System Font Regular"/>
              <a:buChar char="⎯"/>
              <a:tabLst/>
              <a:defRPr sz="875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15368" indent="-139899" algn="l" defTabSz="685745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88"/>
              </a:spcAft>
              <a:buClr>
                <a:schemeClr val="tx1"/>
              </a:buClr>
              <a:buFont typeface="System Font Regular"/>
              <a:buChar char="⎯"/>
              <a:tabLst/>
              <a:defRPr sz="875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03102" indent="-139899" algn="l" defTabSz="685745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88"/>
              </a:spcAft>
              <a:buClr>
                <a:schemeClr val="tx1"/>
              </a:buClr>
              <a:buFont typeface="System Font Regular"/>
              <a:buChar char="⎯"/>
              <a:tabLst/>
              <a:defRPr sz="875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90836" indent="-147836" algn="l" defTabSz="685745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88"/>
              </a:spcAft>
              <a:buClr>
                <a:schemeClr val="tx1"/>
              </a:buClr>
              <a:buFont typeface="System Font Regular"/>
              <a:buChar char="⎯"/>
              <a:tabLst/>
              <a:defRPr sz="875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799" indent="-171436" algn="l" defTabSz="68574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71" indent="-171436" algn="l" defTabSz="68574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44" indent="-171436" algn="l" defTabSz="68574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18" indent="-171436" algn="l" defTabSz="68574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accent2"/>
                </a:solidFill>
                <a:latin typeface="Arial"/>
                <a:cs typeface="Arial"/>
              </a:rPr>
              <a:t>Ignition Module Features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0C9B768-CB62-D3A0-DE9A-0BFADE430E46}"/>
              </a:ext>
            </a:extLst>
          </p:cNvPr>
          <p:cNvSpPr txBox="1">
            <a:spLocks/>
          </p:cNvSpPr>
          <p:nvPr/>
        </p:nvSpPr>
        <p:spPr>
          <a:xfrm>
            <a:off x="576086" y="1342941"/>
            <a:ext cx="9852659" cy="4079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ts val="144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latin typeface="Arial"/>
                <a:cs typeface="Arial"/>
              </a:rPr>
              <a:t>Simple configuration and diagnostics with WR Connect</a:t>
            </a:r>
            <a:endParaRPr lang="en-US"/>
          </a:p>
        </p:txBody>
      </p:sp>
      <p:pic>
        <p:nvPicPr>
          <p:cNvPr id="14" name="Picture 13" descr="A blue and white logo&#10;&#10;Description automatically generated">
            <a:extLst>
              <a:ext uri="{FF2B5EF4-FFF2-40B4-BE49-F238E27FC236}">
                <a16:creationId xmlns:a16="http://schemas.microsoft.com/office/drawing/2014/main" id="{8A2751ED-B168-A0E9-B03C-4F39A668D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0795" y="1062033"/>
            <a:ext cx="2321936" cy="65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53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4229D-1453-E544-AA7B-1CB44E53A6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9695" y="2245332"/>
            <a:ext cx="3816996" cy="3121797"/>
          </a:xfrm>
        </p:spPr>
        <p:txBody>
          <a:bodyPr/>
          <a:lstStyle/>
          <a:p>
            <a:pPr marL="205740" indent="-205740" eaLnBrk="0" fontAlgn="base" hangingPunct="0">
              <a:lnSpc>
                <a:spcPct val="105000"/>
              </a:lnSpc>
              <a:spcBef>
                <a:spcPts val="720"/>
              </a:spcBef>
              <a:buFont typeface="Times New Roman" panose="02020603050405020304" pitchFamily="18" charset="0"/>
              <a:buChar char="•"/>
            </a:pPr>
            <a:r>
              <a:rPr lang="en-US" sz="1800">
                <a:ea typeface="Noto Sans"/>
              </a:rPr>
              <a:t>Easy installation</a:t>
            </a:r>
          </a:p>
          <a:p>
            <a:pPr marL="902653" lvl="1" indent="-205740" eaLnBrk="0" fontAlgn="base" hangingPunct="0">
              <a:lnSpc>
                <a:spcPct val="105000"/>
              </a:lnSpc>
              <a:spcBef>
                <a:spcPts val="720"/>
              </a:spcBef>
              <a:buFont typeface="Times New Roman" panose="02020603050405020304" pitchFamily="18" charset="0"/>
              <a:buChar char="•"/>
            </a:pPr>
            <a:r>
              <a:rPr lang="en-US" sz="1800">
                <a:ea typeface="Noto Sans"/>
              </a:rPr>
              <a:t>Quick connect spade terminals</a:t>
            </a:r>
          </a:p>
          <a:p>
            <a:pPr marL="902653" lvl="1" indent="-205740" eaLnBrk="0" fontAlgn="base" hangingPunct="0">
              <a:lnSpc>
                <a:spcPct val="105000"/>
              </a:lnSpc>
              <a:spcBef>
                <a:spcPts val="720"/>
              </a:spcBef>
              <a:buFont typeface="Times New Roman" panose="02020603050405020304" pitchFamily="18" charset="0"/>
              <a:buChar char="•"/>
            </a:pPr>
            <a:r>
              <a:rPr lang="en-US" sz="1800">
                <a:ea typeface="Noto Sans"/>
              </a:rPr>
              <a:t>LP conversion kit </a:t>
            </a:r>
            <a:br>
              <a:rPr lang="en-US" sz="1800">
                <a:ea typeface="Noto Sans"/>
              </a:rPr>
            </a:br>
            <a:r>
              <a:rPr lang="en-US" sz="1800">
                <a:ea typeface="Noto Sans"/>
              </a:rPr>
              <a:t>(most models)</a:t>
            </a:r>
          </a:p>
          <a:p>
            <a:pPr marL="902653" lvl="1" indent="-205740" eaLnBrk="0" fontAlgn="base" hangingPunct="0">
              <a:lnSpc>
                <a:spcPct val="105000"/>
              </a:lnSpc>
              <a:spcBef>
                <a:spcPts val="720"/>
              </a:spcBef>
              <a:buFont typeface="Times New Roman" panose="02020603050405020304" pitchFamily="18" charset="0"/>
              <a:buChar char="•"/>
            </a:pPr>
            <a:r>
              <a:rPr lang="en-US" sz="1800">
                <a:ea typeface="Noto Sans"/>
              </a:rPr>
              <a:t>Reducer bushing kit </a:t>
            </a:r>
            <a:br>
              <a:rPr lang="en-US" sz="1800">
                <a:ea typeface="Noto Sans"/>
              </a:rPr>
            </a:br>
            <a:r>
              <a:rPr lang="en-US" sz="1800">
                <a:ea typeface="Noto Sans"/>
              </a:rPr>
              <a:t>(most models)</a:t>
            </a:r>
            <a:endParaRPr lang="en-US" sz="18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7C8013-1331-5633-3985-8B47771B12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8641" y="1167078"/>
            <a:ext cx="6186545" cy="722387"/>
          </a:xfrm>
        </p:spPr>
        <p:txBody>
          <a:bodyPr anchor="t"/>
          <a:lstStyle/>
          <a:p>
            <a:r>
              <a:rPr lang="en-US">
                <a:solidFill>
                  <a:schemeClr val="tx1"/>
                </a:solidFill>
              </a:rPr>
              <a:t>Largest Manufacturer of gas values in North America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6"/>
            <a:ext cx="9518929" cy="562412"/>
          </a:xfrm>
        </p:spPr>
        <p:txBody>
          <a:bodyPr anchor="t"/>
          <a:lstStyle/>
          <a:p>
            <a:r>
              <a:rPr lang="en-US"/>
              <a:t>Our Gas Valves Are Trusted by More OEMs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8398E-25E6-93D8-26F6-3EEA4805D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5181E38-13D5-7151-731D-2803A5DE9A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7250" y="2018593"/>
            <a:ext cx="3973880" cy="4186135"/>
          </a:xfrm>
          <a:prstGeom prst="rect">
            <a:avLst/>
          </a:prstGeom>
        </p:spPr>
      </p:pic>
      <p:pic>
        <p:nvPicPr>
          <p:cNvPr id="25" name="Picture 24" descr="A picture containing electronics, camera, set&#10;&#10;Description automatically generated">
            <a:extLst>
              <a:ext uri="{FF2B5EF4-FFF2-40B4-BE49-F238E27FC236}">
                <a16:creationId xmlns:a16="http://schemas.microsoft.com/office/drawing/2014/main" id="{8AF98CBE-7781-0716-2AA3-25A7812E99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2194" y="1998727"/>
            <a:ext cx="4110026" cy="432955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D107845-5F7C-9853-0C44-1AC7563A7751}"/>
              </a:ext>
            </a:extLst>
          </p:cNvPr>
          <p:cNvSpPr txBox="1"/>
          <p:nvPr/>
        </p:nvSpPr>
        <p:spPr>
          <a:xfrm>
            <a:off x="5477250" y="6643690"/>
            <a:ext cx="36758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</a:rPr>
              <a:t>36G/J Series - Replaces 95% of residential furnaces made in the last 18 years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8373B9-A05E-F3ED-F3B1-88483B6FA383}"/>
              </a:ext>
            </a:extLst>
          </p:cNvPr>
          <p:cNvSpPr txBox="1"/>
          <p:nvPr/>
        </p:nvSpPr>
        <p:spPr>
          <a:xfrm>
            <a:off x="10206980" y="6643687"/>
            <a:ext cx="2891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</a:rPr>
              <a:t>36H Series  - Designed for commercial HSI/DSI/IP systems</a:t>
            </a:r>
          </a:p>
        </p:txBody>
      </p:sp>
    </p:spTree>
    <p:extLst>
      <p:ext uri="{BB962C8B-B14F-4D97-AF65-F5344CB8AC3E}">
        <p14:creationId xmlns:p14="http://schemas.microsoft.com/office/powerpoint/2010/main" val="1195186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A6804A6-2CC5-80DA-FA9B-5F1A64D2E2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Table of Contents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6277B7-949C-9B49-B541-B9D92828E2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White-Rodgers / Sensi Overview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6FA8DE-0D83-86B5-B561-3B2A35BF5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3" name="Table 33">
            <a:extLst>
              <a:ext uri="{FF2B5EF4-FFF2-40B4-BE49-F238E27FC236}">
                <a16:creationId xmlns:a16="http://schemas.microsoft.com/office/drawing/2014/main" id="{7D194B1A-C6F3-3187-896D-F5F4AE0F7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342120"/>
              </p:ext>
            </p:extLst>
          </p:nvPr>
        </p:nvGraphicFramePr>
        <p:xfrm>
          <a:off x="861463" y="1932736"/>
          <a:ext cx="9555481" cy="5035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2157">
                  <a:extLst>
                    <a:ext uri="{9D8B030D-6E8A-4147-A177-3AD203B41FA5}">
                      <a16:colId xmlns:a16="http://schemas.microsoft.com/office/drawing/2014/main" val="1192023047"/>
                    </a:ext>
                  </a:extLst>
                </a:gridCol>
                <a:gridCol w="6143324">
                  <a:extLst>
                    <a:ext uri="{9D8B030D-6E8A-4147-A177-3AD203B41FA5}">
                      <a16:colId xmlns:a16="http://schemas.microsoft.com/office/drawing/2014/main" val="567254718"/>
                    </a:ext>
                  </a:extLst>
                </a:gridCol>
              </a:tblGrid>
              <a:tr h="73094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109728" marR="109728" marT="54864" marB="5486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Overview</a:t>
                      </a:r>
                    </a:p>
                  </a:txBody>
                  <a:tcPr marL="219457" marR="109728" marT="54864" marB="54864" anchor="ctr">
                    <a:lnL w="571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2593916"/>
                  </a:ext>
                </a:extLst>
              </a:tr>
              <a:tr h="73094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219457" marT="54864" marB="5486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Universal Controls</a:t>
                      </a:r>
                    </a:p>
                  </a:txBody>
                  <a:tcPr marL="219457" marR="109728" marT="54864" marB="54864" anchor="ctr">
                    <a:lnL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652100"/>
                  </a:ext>
                </a:extLst>
              </a:tr>
              <a:tr h="74462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219457" marT="54864" marB="5486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Heating Controls</a:t>
                      </a:r>
                    </a:p>
                  </a:txBody>
                  <a:tcPr marL="219457" marR="109728" marT="54864" marB="54864" anchor="ctr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0520680"/>
                  </a:ext>
                </a:extLst>
              </a:tr>
              <a:tr h="71703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219457" marT="54864" marB="5486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Cooling Controls</a:t>
                      </a:r>
                    </a:p>
                  </a:txBody>
                  <a:tcPr marL="219457" marR="109728" marT="54864" marB="54864" anchor="ctr">
                    <a:lnL w="571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5293127"/>
                  </a:ext>
                </a:extLst>
              </a:tr>
              <a:tr h="70584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219457" marT="54864" marB="5486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Thermostats</a:t>
                      </a:r>
                    </a:p>
                  </a:txBody>
                  <a:tcPr marL="219457" marR="109728" marT="54864" marB="54864" anchor="ctr">
                    <a:lnL w="5715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6747184"/>
                  </a:ext>
                </a:extLst>
              </a:tr>
              <a:tr h="73094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Additional Support</a:t>
                      </a:r>
                    </a:p>
                  </a:txBody>
                  <a:tcPr marL="219457" marR="109728" marT="54864" marB="54864" anchor="ctr">
                    <a:lnL w="571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5053708"/>
                  </a:ext>
                </a:extLst>
              </a:tr>
              <a:tr h="67560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219457" marR="109728" marT="54864" marB="54864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3313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7010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4229D-1453-E544-AA7B-1CB44E53A6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38069" y="3445623"/>
            <a:ext cx="3816996" cy="3819377"/>
          </a:xfrm>
        </p:spPr>
        <p:txBody>
          <a:bodyPr/>
          <a:lstStyle/>
          <a:p>
            <a:pPr marL="205740" indent="-205740" eaLnBrk="0" fontAlgn="base" hangingPunct="0">
              <a:lnSpc>
                <a:spcPct val="105000"/>
              </a:lnSpc>
              <a:spcBef>
                <a:spcPts val="720"/>
              </a:spcBef>
              <a:buFont typeface="Times New Roman" panose="02020603050405020304" pitchFamily="18" charset="0"/>
              <a:buChar char="•"/>
            </a:pPr>
            <a:r>
              <a:rPr lang="en-US" sz="1600">
                <a:ea typeface="Noto Sans"/>
              </a:rPr>
              <a:t>Replaces over 270 part numbers ​</a:t>
            </a:r>
          </a:p>
          <a:p>
            <a:pPr marL="205740" indent="-205740" eaLnBrk="0" fontAlgn="base" hangingPunct="0">
              <a:lnSpc>
                <a:spcPct val="105000"/>
              </a:lnSpc>
              <a:spcBef>
                <a:spcPts val="720"/>
              </a:spcBef>
              <a:buFont typeface="Times New Roman" panose="02020603050405020304" pitchFamily="18" charset="0"/>
              <a:buChar char="•"/>
            </a:pPr>
            <a:r>
              <a:rPr lang="en-US" sz="1600"/>
              <a:t>Includes mounting brackets &amp; ceramic wire nuts</a:t>
            </a:r>
          </a:p>
          <a:p>
            <a:pPr marL="205740" indent="-205740" eaLnBrk="0" fontAlgn="base" hangingPunct="0">
              <a:lnSpc>
                <a:spcPct val="105000"/>
              </a:lnSpc>
              <a:spcBef>
                <a:spcPts val="720"/>
              </a:spcBef>
              <a:buFont typeface="Times New Roman" panose="02020603050405020304" pitchFamily="18" charset="0"/>
              <a:buChar char="•"/>
            </a:pPr>
            <a:r>
              <a:rPr lang="en-US" sz="1600"/>
              <a:t>Upgrade from silicon carbide for longer life &amp; fewer callbacks</a:t>
            </a:r>
          </a:p>
          <a:p>
            <a:pPr marL="205740" indent="-205740" eaLnBrk="0" fontAlgn="base" hangingPunct="0">
              <a:lnSpc>
                <a:spcPct val="105000"/>
              </a:lnSpc>
              <a:spcBef>
                <a:spcPts val="720"/>
              </a:spcBef>
              <a:buFont typeface="Times New Roman" panose="02020603050405020304" pitchFamily="18" charset="0"/>
              <a:buChar char="•"/>
            </a:pPr>
            <a:r>
              <a:rPr lang="en-US" sz="1600"/>
              <a:t>5-year limited warranty</a:t>
            </a:r>
          </a:p>
          <a:p>
            <a:pPr marL="205740" indent="-205740" eaLnBrk="0" fontAlgn="base" hangingPunct="0">
              <a:lnSpc>
                <a:spcPct val="105000"/>
              </a:lnSpc>
              <a:spcBef>
                <a:spcPts val="720"/>
              </a:spcBef>
              <a:buFont typeface="Times New Roman" panose="02020603050405020304" pitchFamily="18" charset="0"/>
              <a:buChar char="•"/>
            </a:pPr>
            <a:r>
              <a:rPr lang="en-US" sz="1600">
                <a:ea typeface="Noto Sans"/>
              </a:rPr>
              <a:t>Available in a </a:t>
            </a:r>
            <a:r>
              <a:rPr lang="en-US">
                <a:ea typeface="Noto Sans"/>
              </a:rPr>
              <a:t>5-pack</a:t>
            </a:r>
            <a:endParaRPr lang="en-US" sz="16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645C3-FE37-4352-9470-E26D7C2BCF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988179" y="3445623"/>
            <a:ext cx="4156145" cy="3649565"/>
          </a:xfrm>
        </p:spPr>
        <p:txBody>
          <a:bodyPr vert="horz" lIns="0" tIns="0" rIns="0" bIns="0" rtlCol="0" anchor="t">
            <a:noAutofit/>
          </a:bodyPr>
          <a:lstStyle/>
          <a:p>
            <a:pPr marL="205740" indent="-205740" eaLnBrk="0" fontAlgn="base" hangingPunct="0">
              <a:lnSpc>
                <a:spcPct val="105000"/>
              </a:lnSpc>
              <a:spcBef>
                <a:spcPts val="720"/>
              </a:spcBef>
              <a:buFont typeface="Times New Roman" panose="02020603050405020304" pitchFamily="18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Arial"/>
                <a:ea typeface="Noto Sans"/>
                <a:cs typeface="Arial"/>
              </a:rPr>
              <a:t>Bend and or cut to r</a:t>
            </a:r>
            <a:r>
              <a:rPr lang="en-US" sz="1600" dirty="0">
                <a:latin typeface="Arial"/>
                <a:ea typeface="Noto Sans"/>
                <a:cs typeface="Arial"/>
              </a:rPr>
              <a:t>eplace over 150 part numbers ​</a:t>
            </a:r>
          </a:p>
          <a:p>
            <a:pPr marL="205740" indent="-205740" eaLnBrk="0" fontAlgn="base" hangingPunct="0">
              <a:lnSpc>
                <a:spcPct val="105000"/>
              </a:lnSpc>
              <a:spcBef>
                <a:spcPts val="720"/>
              </a:spcBef>
              <a:buFont typeface="Times New Roman" panose="02020603050405020304" pitchFamily="18" charset="0"/>
              <a:buChar char="•"/>
            </a:pPr>
            <a:r>
              <a:rPr lang="en-US" sz="1600" dirty="0">
                <a:latin typeface="Arial"/>
                <a:cs typeface="Arial"/>
              </a:rPr>
              <a:t>Protective sleeve included with detailed bend instructions</a:t>
            </a:r>
          </a:p>
          <a:p>
            <a:pPr marL="205740" indent="-205740" eaLnBrk="0" fontAlgn="base" hangingPunct="0">
              <a:lnSpc>
                <a:spcPct val="105000"/>
              </a:lnSpc>
              <a:spcBef>
                <a:spcPts val="720"/>
              </a:spcBef>
              <a:buFont typeface="Times New Roman" panose="02020603050405020304" pitchFamily="18" charset="0"/>
              <a:buChar char="•"/>
            </a:pPr>
            <a:r>
              <a:rPr lang="en-US" sz="1600" dirty="0">
                <a:latin typeface="Arial"/>
                <a:ea typeface="Noto Sans"/>
                <a:cs typeface="Arial"/>
              </a:rPr>
              <a:t>High temperature rod withstands </a:t>
            </a:r>
            <a:r>
              <a:rPr lang="en-US" dirty="0">
                <a:latin typeface="Arial"/>
                <a:ea typeface="Noto Sans"/>
                <a:cs typeface="Arial"/>
              </a:rPr>
              <a:t>2,200</a:t>
            </a:r>
            <a:r>
              <a:rPr lang="en-US" baseline="30000" dirty="0">
                <a:latin typeface="Arial"/>
                <a:ea typeface="Noto Sans"/>
                <a:cs typeface="Arial"/>
              </a:rPr>
              <a:t>o</a:t>
            </a:r>
            <a:r>
              <a:rPr lang="en-US" dirty="0">
                <a:latin typeface="Arial"/>
                <a:ea typeface="Noto Sans"/>
                <a:cs typeface="Arial"/>
              </a:rPr>
              <a:t>F</a:t>
            </a:r>
            <a:endParaRPr lang="en-US" sz="1600" baseline="30000" dirty="0">
              <a:latin typeface="Arial"/>
              <a:cs typeface="Arial"/>
            </a:endParaRPr>
          </a:p>
          <a:p>
            <a:pPr marL="205740" indent="-205740" eaLnBrk="0" fontAlgn="base" hangingPunct="0">
              <a:lnSpc>
                <a:spcPct val="105000"/>
              </a:lnSpc>
              <a:spcBef>
                <a:spcPts val="720"/>
              </a:spcBef>
              <a:buFont typeface="Times New Roman" panose="02020603050405020304" pitchFamily="18" charset="0"/>
              <a:buChar char="•"/>
            </a:pPr>
            <a:r>
              <a:rPr lang="en-US" sz="1600" dirty="0">
                <a:latin typeface="Arial"/>
                <a:cs typeface="Arial"/>
              </a:rPr>
              <a:t>30” lead wire with ¼” &amp; 3/16” quick connects</a:t>
            </a:r>
          </a:p>
          <a:p>
            <a:pPr marL="205740" indent="-205740" eaLnBrk="0" fontAlgn="base" hangingPunct="0">
              <a:lnSpc>
                <a:spcPct val="105000"/>
              </a:lnSpc>
              <a:spcBef>
                <a:spcPts val="720"/>
              </a:spcBef>
              <a:buFont typeface="Times New Roman" panose="02020603050405020304" pitchFamily="18" charset="0"/>
              <a:buChar char="•"/>
            </a:pPr>
            <a:r>
              <a:rPr lang="en-US" sz="1600" dirty="0">
                <a:latin typeface="Arial"/>
                <a:cs typeface="Arial"/>
              </a:rPr>
              <a:t>3-year limited warranty</a:t>
            </a:r>
          </a:p>
          <a:p>
            <a:pPr marL="205740" indent="-205740" eaLnBrk="0" fontAlgn="base" hangingPunct="0">
              <a:lnSpc>
                <a:spcPct val="105000"/>
              </a:lnSpc>
              <a:spcBef>
                <a:spcPts val="720"/>
              </a:spcBef>
              <a:buFont typeface="Times New Roman" panose="02020603050405020304" pitchFamily="18" charset="0"/>
              <a:buChar char="•"/>
            </a:pPr>
            <a:r>
              <a:rPr lang="en-US" sz="1600" dirty="0">
                <a:latin typeface="Arial"/>
                <a:ea typeface="Noto Sans"/>
                <a:cs typeface="Arial"/>
              </a:rPr>
              <a:t>Available in a </a:t>
            </a:r>
            <a:r>
              <a:rPr lang="en-US" dirty="0">
                <a:latin typeface="Arial"/>
                <a:ea typeface="Noto Sans"/>
                <a:cs typeface="Arial"/>
              </a:rPr>
              <a:t>5-pack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7C8013-1331-5633-3985-8B47771B12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18193" y="2398220"/>
            <a:ext cx="3484998" cy="722387"/>
          </a:xfrm>
        </p:spPr>
        <p:txBody>
          <a:bodyPr anchor="t"/>
          <a:lstStyle/>
          <a:p>
            <a:r>
              <a:rPr lang="en-US">
                <a:solidFill>
                  <a:schemeClr val="accent2"/>
                </a:solidFill>
              </a:rPr>
              <a:t>Universal HotRod Ignitors</a:t>
            </a:r>
            <a:br>
              <a:rPr lang="en-US">
                <a:solidFill>
                  <a:schemeClr val="accent2"/>
                </a:solidFill>
              </a:rPr>
            </a:br>
            <a:r>
              <a:rPr lang="en-US">
                <a:solidFill>
                  <a:schemeClr val="accent2"/>
                </a:solidFill>
              </a:rPr>
              <a:t>21D64-2, 21D64-44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7430AAA-E2F0-19EC-A3A4-F76684918CE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88179" y="2398220"/>
            <a:ext cx="3043280" cy="722387"/>
          </a:xfrm>
        </p:spPr>
        <p:txBody>
          <a:bodyPr anchor="t"/>
          <a:lstStyle/>
          <a:p>
            <a:r>
              <a:rPr lang="en-US">
                <a:solidFill>
                  <a:schemeClr val="accent2"/>
                </a:solidFill>
              </a:rPr>
              <a:t>Universal Flame Sensor</a:t>
            </a:r>
            <a:br>
              <a:rPr lang="en-US">
                <a:solidFill>
                  <a:schemeClr val="accent2"/>
                </a:solidFill>
              </a:rPr>
            </a:br>
            <a:r>
              <a:rPr lang="en-US">
                <a:solidFill>
                  <a:schemeClr val="accent2"/>
                </a:solidFill>
              </a:rPr>
              <a:t>790-843A1</a:t>
            </a:r>
            <a:endParaRPr lang="en-US" u="sng">
              <a:solidFill>
                <a:schemeClr val="accent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6"/>
            <a:ext cx="9518929" cy="562412"/>
          </a:xfrm>
        </p:spPr>
        <p:txBody>
          <a:bodyPr anchor="t"/>
          <a:lstStyle/>
          <a:p>
            <a:r>
              <a:rPr lang="en-US"/>
              <a:t>Universal Ignitors &amp; Flame Sensors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8398E-25E6-93D8-26F6-3EEA4805D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20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181BD3-3C89-5A7C-75F6-868C3EDAD63B}"/>
              </a:ext>
            </a:extLst>
          </p:cNvPr>
          <p:cNvCxnSpPr>
            <a:cxnSpLocks/>
          </p:cNvCxnSpPr>
          <p:nvPr/>
        </p:nvCxnSpPr>
        <p:spPr>
          <a:xfrm>
            <a:off x="2918193" y="3123394"/>
            <a:ext cx="3816994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698D29-CCAB-EFB8-729B-0DADAF18D41C}"/>
              </a:ext>
            </a:extLst>
          </p:cNvPr>
          <p:cNvCxnSpPr>
            <a:cxnSpLocks/>
          </p:cNvCxnSpPr>
          <p:nvPr/>
        </p:nvCxnSpPr>
        <p:spPr>
          <a:xfrm>
            <a:off x="9988179" y="3158643"/>
            <a:ext cx="3857062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E19BA4D-0440-5D7D-F494-F750A0A3BBF6}"/>
              </a:ext>
            </a:extLst>
          </p:cNvPr>
          <p:cNvGrpSpPr/>
          <p:nvPr/>
        </p:nvGrpSpPr>
        <p:grpSpPr>
          <a:xfrm>
            <a:off x="7445398" y="4224646"/>
            <a:ext cx="1918726" cy="1736752"/>
            <a:chOff x="7326064" y="1112448"/>
            <a:chExt cx="1308158" cy="118409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2641396-9B27-A899-1F8F-7130CD38B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6064" y="1437013"/>
              <a:ext cx="1241401" cy="859526"/>
            </a:xfrm>
            <a:prstGeom prst="rect">
              <a:avLst/>
            </a:prstGeom>
          </p:spPr>
        </p:pic>
        <p:pic>
          <p:nvPicPr>
            <p:cNvPr id="15" name="Picture 14" descr="A picture containing connector&#10;&#10;Description automatically generated">
              <a:extLst>
                <a:ext uri="{FF2B5EF4-FFF2-40B4-BE49-F238E27FC236}">
                  <a16:creationId xmlns:a16="http://schemas.microsoft.com/office/drawing/2014/main" id="{158205DE-97C5-4B9E-807E-4884A8CDA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7360" y="1112448"/>
              <a:ext cx="593774" cy="449643"/>
            </a:xfrm>
            <a:prstGeom prst="rect">
              <a:avLst/>
            </a:prstGeom>
          </p:spPr>
        </p:pic>
        <p:pic>
          <p:nvPicPr>
            <p:cNvPr id="16" name="Picture 15" descr="A close-up of a sword&#10;&#10;Description automatically generated with medium confidence">
              <a:extLst>
                <a:ext uri="{FF2B5EF4-FFF2-40B4-BE49-F238E27FC236}">
                  <a16:creationId xmlns:a16="http://schemas.microsoft.com/office/drawing/2014/main" id="{67E31E2D-406B-B073-6EE6-DB833D990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3083" y="1792687"/>
              <a:ext cx="671139" cy="469880"/>
            </a:xfrm>
            <a:prstGeom prst="rect">
              <a:avLst/>
            </a:prstGeom>
          </p:spPr>
        </p:pic>
      </p:grpSp>
      <p:pic>
        <p:nvPicPr>
          <p:cNvPr id="17" name="Picture 16" descr="A picture containing hand&#10;&#10;Description automatically generated">
            <a:extLst>
              <a:ext uri="{FF2B5EF4-FFF2-40B4-BE49-F238E27FC236}">
                <a16:creationId xmlns:a16="http://schemas.microsoft.com/office/drawing/2014/main" id="{5CFB9CE6-BA6F-9DCA-101B-5D4DC4FECB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683" y="4884155"/>
            <a:ext cx="1428577" cy="1307148"/>
          </a:xfrm>
          <a:prstGeom prst="rect">
            <a:avLst/>
          </a:prstGeom>
        </p:spPr>
      </p:pic>
      <p:pic>
        <p:nvPicPr>
          <p:cNvPr id="18" name="Picture 1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72031DC-2E97-1FC4-FBDD-FD10BC19D1A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472" y="2354876"/>
            <a:ext cx="1640954" cy="222264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4479494-22FB-57AE-AC5C-586CB84D09A4}"/>
              </a:ext>
            </a:extLst>
          </p:cNvPr>
          <p:cNvSpPr txBox="1"/>
          <p:nvPr/>
        </p:nvSpPr>
        <p:spPr>
          <a:xfrm>
            <a:off x="508886" y="1148091"/>
            <a:ext cx="5684569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i="1">
                <a:latin typeface="Arial"/>
                <a:cs typeface="Arial"/>
              </a:rPr>
              <a:t>Direct OEM drop-in replacements also available </a:t>
            </a:r>
            <a:endParaRPr lang="en-US" sz="2000" i="1">
              <a:latin typeface="Arial" panose="020B0604020202020204" pitchFamily="34" charset="0"/>
              <a:cs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3BD010-E2D4-93D8-0B52-A5ED765818ED}"/>
              </a:ext>
            </a:extLst>
          </p:cNvPr>
          <p:cNvGrpSpPr/>
          <p:nvPr/>
        </p:nvGrpSpPr>
        <p:grpSpPr>
          <a:xfrm>
            <a:off x="6529563" y="1777098"/>
            <a:ext cx="3684119" cy="2763089"/>
            <a:chOff x="6529563" y="1777098"/>
            <a:chExt cx="3684119" cy="2763089"/>
          </a:xfrm>
        </p:grpSpPr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C1D6B6F5-32DE-2484-26F1-51CC09451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9563" y="1777098"/>
              <a:ext cx="3684119" cy="276308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8B84EE-FA1F-BCE7-D759-58604B2470B6}"/>
                </a:ext>
              </a:extLst>
            </p:cNvPr>
            <p:cNvSpPr/>
            <p:nvPr/>
          </p:nvSpPr>
          <p:spPr>
            <a:xfrm rot="21181228">
              <a:off x="8985745" y="3575024"/>
              <a:ext cx="490558" cy="169159"/>
            </a:xfrm>
            <a:prstGeom prst="rect">
              <a:avLst/>
            </a:prstGeom>
            <a:solidFill>
              <a:srgbClr val="0C0F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D88BEF1-4047-4F00-F3D3-8A6EF498F531}"/>
              </a:ext>
            </a:extLst>
          </p:cNvPr>
          <p:cNvSpPr/>
          <p:nvPr/>
        </p:nvSpPr>
        <p:spPr>
          <a:xfrm>
            <a:off x="2064774" y="4413455"/>
            <a:ext cx="383458" cy="115671"/>
          </a:xfrm>
          <a:prstGeom prst="rect">
            <a:avLst/>
          </a:prstGeom>
          <a:solidFill>
            <a:srgbClr val="1A5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2564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F3D21-C968-7C98-AA18-03C2B3375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3746436" cy="614858"/>
          </a:xfrm>
        </p:spPr>
        <p:txBody>
          <a:bodyPr>
            <a:normAutofit/>
          </a:bodyPr>
          <a:lstStyle/>
          <a:p>
            <a:r>
              <a:rPr lang="en-US" sz="3200"/>
              <a:t>Cooling Controls</a:t>
            </a:r>
          </a:p>
        </p:txBody>
      </p:sp>
      <p:pic>
        <p:nvPicPr>
          <p:cNvPr id="5" name="Picture Placeholder 4" descr="A picture containing green, flower, leaf, plant&#10;&#10;Description automatically generated">
            <a:extLst>
              <a:ext uri="{FF2B5EF4-FFF2-40B4-BE49-F238E27FC236}">
                <a16:creationId xmlns:a16="http://schemas.microsoft.com/office/drawing/2014/main" id="{EE0DDCA7-1A38-DE2F-50F9-872B02B670D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736" y="0"/>
            <a:ext cx="3415664" cy="8229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098D65C-B24A-3484-82BC-3BEBA427F0D2}"/>
              </a:ext>
            </a:extLst>
          </p:cNvPr>
          <p:cNvSpPr txBox="1">
            <a:spLocks/>
          </p:cNvSpPr>
          <p:nvPr/>
        </p:nvSpPr>
        <p:spPr>
          <a:xfrm>
            <a:off x="763219" y="4586003"/>
            <a:ext cx="3393145" cy="148725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971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>
                <a:latin typeface="Avenir Book" panose="02000503020000020003" pitchFamily="2" charset="0"/>
              </a:rPr>
              <a:t>Reliable system protection and control for residential, commercial &amp; refrigeration applications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524482-426D-5A6E-E720-29E0B82B7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23" t="9193" r="29616" b="26648"/>
          <a:stretch/>
        </p:blipFill>
        <p:spPr>
          <a:xfrm>
            <a:off x="5631874" y="0"/>
            <a:ext cx="8977745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55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2.jpg">
            <a:extLst>
              <a:ext uri="{FF2B5EF4-FFF2-40B4-BE49-F238E27FC236}">
                <a16:creationId xmlns:a16="http://schemas.microsoft.com/office/drawing/2014/main" id="{8FEDCE26-194B-457D-D401-F7699823A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" r="53"/>
          <a:stretch/>
        </p:blipFill>
        <p:spPr>
          <a:xfrm>
            <a:off x="3351882" y="1700441"/>
            <a:ext cx="10885108" cy="621763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7C8013-1331-5633-3985-8B47771B12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8642" y="1889297"/>
            <a:ext cx="2490393" cy="1715549"/>
          </a:xfrm>
        </p:spPr>
        <p:txBody>
          <a:bodyPr anchor="t"/>
          <a:lstStyle/>
          <a:p>
            <a:r>
              <a:rPr lang="en-US">
                <a:solidFill>
                  <a:schemeClr val="tx1"/>
                </a:solidFill>
              </a:rPr>
              <a:t>A glimpse of how White-Rodgers products fit into the refrigeration cycle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5"/>
            <a:ext cx="8208496" cy="955099"/>
          </a:xfrm>
        </p:spPr>
        <p:txBody>
          <a:bodyPr anchor="t"/>
          <a:lstStyle/>
          <a:p>
            <a:r>
              <a:rPr lang="en-US"/>
              <a:t>Offering a Broad Portfolio of Air Conditioning and Refrigeration Products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8398E-25E6-93D8-26F6-3EEA4805D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32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7C8013-1331-5633-3985-8B47771B12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90368" y="3399547"/>
            <a:ext cx="2803240" cy="678057"/>
          </a:xfrm>
        </p:spPr>
        <p:txBody>
          <a:bodyPr anchor="t"/>
          <a:lstStyle/>
          <a:p>
            <a:r>
              <a:rPr lang="en-US" b="1" err="1">
                <a:solidFill>
                  <a:schemeClr val="tx1"/>
                </a:solidFill>
              </a:rPr>
              <a:t>SureSwitchTM</a:t>
            </a:r>
            <a:r>
              <a:rPr lang="en-US" b="1">
                <a:solidFill>
                  <a:schemeClr val="tx1"/>
                </a:solidFill>
              </a:rPr>
              <a:t> Multi-Volt Contactor 49M11-843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5"/>
            <a:ext cx="5008096" cy="955099"/>
          </a:xfrm>
        </p:spPr>
        <p:txBody>
          <a:bodyPr anchor="t"/>
          <a:lstStyle/>
          <a:p>
            <a:r>
              <a:rPr lang="en-US"/>
              <a:t>Universal Air Conditioning </a:t>
            </a:r>
            <a:br>
              <a:rPr lang="en-US"/>
            </a:br>
            <a:r>
              <a:rPr lang="en-US"/>
              <a:t>&amp; Heat Pump Products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8398E-25E6-93D8-26F6-3EEA4805D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BD00379-B235-6BAD-FF1E-5E062AD37083}"/>
              </a:ext>
            </a:extLst>
          </p:cNvPr>
          <p:cNvSpPr txBox="1">
            <a:spLocks/>
          </p:cNvSpPr>
          <p:nvPr/>
        </p:nvSpPr>
        <p:spPr>
          <a:xfrm>
            <a:off x="3490368" y="4077604"/>
            <a:ext cx="3233902" cy="40894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Replaces most single-phase contactors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Services air conditioning and refrigeration applications for 24/120/208/240V coils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5X the life of traditional contactors, 1M+ cycles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Totally sealed switch keeps out ants, pests and debris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5-year limited warranty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4000ACD-65F6-3A47-D2C1-658F63A70647}"/>
              </a:ext>
            </a:extLst>
          </p:cNvPr>
          <p:cNvSpPr txBox="1">
            <a:spLocks/>
          </p:cNvSpPr>
          <p:nvPr/>
        </p:nvSpPr>
        <p:spPr>
          <a:xfrm>
            <a:off x="10449034" y="1660350"/>
            <a:ext cx="3144127" cy="6780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tx1"/>
                </a:solidFill>
              </a:rPr>
              <a:t>Universal Heat Pump Defrost Control 47D01U-843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9CF0764-8492-087A-26B1-E33A25CF10E5}"/>
              </a:ext>
            </a:extLst>
          </p:cNvPr>
          <p:cNvSpPr txBox="1">
            <a:spLocks/>
          </p:cNvSpPr>
          <p:nvPr/>
        </p:nvSpPr>
        <p:spPr>
          <a:xfrm>
            <a:off x="10449035" y="2338407"/>
            <a:ext cx="2803240" cy="40894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Replaces over 400 part numbers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Selectable demand or timed defrost modes for greater efficiency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Integrated thermostat provides energy and cost savings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Brownout and short cycle protection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1-year limited warranty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3921CC-18B3-FD9E-7BBB-60ACCDAAF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957" y="1559764"/>
            <a:ext cx="3233901" cy="2576609"/>
          </a:xfrm>
          <a:prstGeom prst="rect">
            <a:avLst/>
          </a:prstGeom>
          <a:ln w="1905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2953D2-C20B-32B8-6A1C-57C28C435E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7367" y="3399548"/>
            <a:ext cx="2479988" cy="264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2062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5"/>
            <a:ext cx="8472266" cy="955099"/>
          </a:xfrm>
        </p:spPr>
        <p:txBody>
          <a:bodyPr anchor="t"/>
          <a:lstStyle/>
          <a:p>
            <a:r>
              <a:rPr lang="en-US"/>
              <a:t>Filter Driers to Fit Any Application – Liquid Line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8398E-25E6-93D8-26F6-3EEA4805D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A866E78-CD3E-2902-F81D-84E6E1D99C45}"/>
              </a:ext>
            </a:extLst>
          </p:cNvPr>
          <p:cNvSpPr txBox="1">
            <a:spLocks/>
          </p:cNvSpPr>
          <p:nvPr/>
        </p:nvSpPr>
        <p:spPr>
          <a:xfrm>
            <a:off x="3202084" y="1661797"/>
            <a:ext cx="2803240" cy="6780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tx1"/>
                </a:solidFill>
              </a:rPr>
              <a:t>Hermetic Filter Driers – Liquid Line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1279147-7961-0E9B-56A3-068596900AA3}"/>
              </a:ext>
            </a:extLst>
          </p:cNvPr>
          <p:cNvSpPr txBox="1">
            <a:spLocks/>
          </p:cNvSpPr>
          <p:nvPr/>
        </p:nvSpPr>
        <p:spPr>
          <a:xfrm>
            <a:off x="9448434" y="1220735"/>
            <a:ext cx="2803240" cy="6780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tx1"/>
                </a:solidFill>
              </a:rPr>
              <a:t>Take-Apart Filter Driers - Shells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AE6FF1-7103-8F2F-76C9-3DB4184897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02084" y="2539065"/>
            <a:ext cx="2728367" cy="1042241"/>
          </a:xfrm>
        </p:spPr>
        <p:txBody>
          <a:bodyPr anchor="t"/>
          <a:lstStyle/>
          <a:p>
            <a:r>
              <a:rPr lang="en-US" sz="1400" b="1">
                <a:solidFill>
                  <a:schemeClr val="tx1"/>
                </a:solidFill>
              </a:rPr>
              <a:t>EK Series (</a:t>
            </a:r>
            <a:r>
              <a:rPr lang="en-US" sz="1400">
                <a:solidFill>
                  <a:schemeClr val="tx1"/>
                </a:solidFill>
              </a:rPr>
              <a:t>premium) &amp; </a:t>
            </a:r>
            <a:br>
              <a:rPr lang="en-US" sz="1400">
                <a:solidFill>
                  <a:schemeClr val="tx1"/>
                </a:solidFill>
              </a:rPr>
            </a:br>
            <a:r>
              <a:rPr lang="en-US" sz="1400" b="1">
                <a:solidFill>
                  <a:schemeClr val="tx1"/>
                </a:solidFill>
              </a:rPr>
              <a:t>BSL Series </a:t>
            </a:r>
            <a:r>
              <a:rPr lang="en-US" sz="1400">
                <a:solidFill>
                  <a:schemeClr val="tx1"/>
                </a:solidFill>
              </a:rPr>
              <a:t>(Economical)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20-micron filtration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Compacted bead construction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3907A53-872C-6847-1AF6-7EAA57E5BBA0}"/>
              </a:ext>
            </a:extLst>
          </p:cNvPr>
          <p:cNvSpPr txBox="1">
            <a:spLocks/>
          </p:cNvSpPr>
          <p:nvPr/>
        </p:nvSpPr>
        <p:spPr>
          <a:xfrm>
            <a:off x="3202084" y="3828356"/>
            <a:ext cx="3251470" cy="9550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solidFill>
                  <a:schemeClr val="tx1"/>
                </a:solidFill>
              </a:rPr>
              <a:t>CU Series Spun Copper</a:t>
            </a:r>
            <a:endParaRPr lang="en-US" sz="14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All copper construction for extreme corrosion resistance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100% molecular sieve solid core drier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BFE873F-15B0-9F90-5F16-2481D0A79772}"/>
              </a:ext>
            </a:extLst>
          </p:cNvPr>
          <p:cNvSpPr txBox="1">
            <a:spLocks/>
          </p:cNvSpPr>
          <p:nvPr/>
        </p:nvSpPr>
        <p:spPr>
          <a:xfrm>
            <a:off x="3202084" y="5668794"/>
            <a:ext cx="2803240" cy="3525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tx1"/>
                </a:solidFill>
              </a:rPr>
              <a:t>Bi-Directional Heat Pump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71C89A6-8F84-1B36-BC7E-61F32CF17482}"/>
              </a:ext>
            </a:extLst>
          </p:cNvPr>
          <p:cNvSpPr txBox="1">
            <a:spLocks/>
          </p:cNvSpPr>
          <p:nvPr/>
        </p:nvSpPr>
        <p:spPr>
          <a:xfrm>
            <a:off x="3202084" y="6065151"/>
            <a:ext cx="2728367" cy="10422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solidFill>
                  <a:schemeClr val="tx1"/>
                </a:solidFill>
              </a:rPr>
              <a:t>BFK Series </a:t>
            </a:r>
            <a:r>
              <a:rPr lang="en-US" sz="1400">
                <a:solidFill>
                  <a:schemeClr val="tx1"/>
                </a:solidFill>
              </a:rPr>
              <a:t>(premium) &amp; </a:t>
            </a:r>
          </a:p>
          <a:p>
            <a:r>
              <a:rPr lang="en-US" sz="1400" b="1">
                <a:solidFill>
                  <a:schemeClr val="tx1"/>
                </a:solidFill>
              </a:rPr>
              <a:t>BSB Series </a:t>
            </a:r>
            <a:r>
              <a:rPr lang="en-US" sz="1400">
                <a:solidFill>
                  <a:schemeClr val="tx1"/>
                </a:solidFill>
              </a:rPr>
              <a:t>(Economical)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40-micron filtration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Solid core construction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BB895176-0508-EE27-17C4-10AF99051C30}"/>
              </a:ext>
            </a:extLst>
          </p:cNvPr>
          <p:cNvSpPr txBox="1">
            <a:spLocks/>
          </p:cNvSpPr>
          <p:nvPr/>
        </p:nvSpPr>
        <p:spPr>
          <a:xfrm>
            <a:off x="9430849" y="1986369"/>
            <a:ext cx="4334786" cy="79605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solidFill>
                  <a:schemeClr val="tx1"/>
                </a:solidFill>
              </a:rPr>
              <a:t>STAS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Steel Shell and internals for liquid or suction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Uses 48 cubic inch cores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C766CD8-2799-3040-0165-EA320F672D3D}"/>
              </a:ext>
            </a:extLst>
          </p:cNvPr>
          <p:cNvSpPr txBox="1">
            <a:spLocks/>
          </p:cNvSpPr>
          <p:nvPr/>
        </p:nvSpPr>
        <p:spPr>
          <a:xfrm>
            <a:off x="9430849" y="2896562"/>
            <a:ext cx="3533561" cy="10508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solidFill>
                  <a:schemeClr val="tx1"/>
                </a:solidFill>
              </a:rPr>
              <a:t>ADKS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Steel Shell and plastic internals for liquid or suction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Uses 100 cubic inch cores</a:t>
            </a:r>
          </a:p>
          <a:p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7EB890D7-2A43-91C7-851A-43020D5DFA72}"/>
              </a:ext>
            </a:extLst>
          </p:cNvPr>
          <p:cNvSpPr txBox="1">
            <a:spLocks/>
          </p:cNvSpPr>
          <p:nvPr/>
        </p:nvSpPr>
        <p:spPr>
          <a:xfrm>
            <a:off x="9430849" y="4014898"/>
            <a:ext cx="4756817" cy="79605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solidFill>
                  <a:schemeClr val="tx1"/>
                </a:solidFill>
              </a:rPr>
              <a:t>BTAS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Brass Shell for corrosion resistance in suction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Uses filter or filter-drier cartridges</a:t>
            </a:r>
          </a:p>
          <a:p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CB9807F-6A9B-BD07-4976-4C438AB1DB13}"/>
              </a:ext>
            </a:extLst>
          </p:cNvPr>
          <p:cNvSpPr txBox="1">
            <a:spLocks/>
          </p:cNvSpPr>
          <p:nvPr/>
        </p:nvSpPr>
        <p:spPr>
          <a:xfrm>
            <a:off x="9430849" y="5437240"/>
            <a:ext cx="4071017" cy="20454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tx1"/>
                </a:solidFill>
              </a:rPr>
              <a:t>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H48 &amp; UK48 (premium)</a:t>
            </a:r>
          </a:p>
          <a:p>
            <a:pPr marL="982663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For STAS and competitive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H100 &amp; UK 100 (premium)</a:t>
            </a:r>
          </a:p>
          <a:p>
            <a:pPr marL="982663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For ADKS and competitive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A*F &amp; A*F-D</a:t>
            </a:r>
          </a:p>
          <a:p>
            <a:pPr marL="982663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For BTAS and competitive models</a:t>
            </a:r>
          </a:p>
          <a:p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21" name="Picture 20" descr="24.png">
            <a:extLst>
              <a:ext uri="{FF2B5EF4-FFF2-40B4-BE49-F238E27FC236}">
                <a16:creationId xmlns:a16="http://schemas.microsoft.com/office/drawing/2014/main" id="{2C2CA28C-9EB9-471F-62D6-021466A9D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28" y="1754769"/>
            <a:ext cx="2286250" cy="13643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271351-268C-DCF2-7D68-E5AA490C3F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780"/>
          <a:stretch/>
        </p:blipFill>
        <p:spPr>
          <a:xfrm>
            <a:off x="455147" y="3828356"/>
            <a:ext cx="2575926" cy="1014562"/>
          </a:xfrm>
          <a:prstGeom prst="rect">
            <a:avLst/>
          </a:prstGeom>
        </p:spPr>
      </p:pic>
      <p:pic>
        <p:nvPicPr>
          <p:cNvPr id="23" name="Picture 22" descr="24-2.png">
            <a:extLst>
              <a:ext uri="{FF2B5EF4-FFF2-40B4-BE49-F238E27FC236}">
                <a16:creationId xmlns:a16="http://schemas.microsoft.com/office/drawing/2014/main" id="{372994C9-E8AA-2FD0-C840-C20A6D3DB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735" y="5479708"/>
            <a:ext cx="2032802" cy="2045429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8AF51D1-E1C4-90C1-F47E-D857599E62DD}"/>
              </a:ext>
            </a:extLst>
          </p:cNvPr>
          <p:cNvCxnSpPr/>
          <p:nvPr/>
        </p:nvCxnSpPr>
        <p:spPr>
          <a:xfrm>
            <a:off x="651328" y="5365022"/>
            <a:ext cx="58022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24-3.png">
            <a:extLst>
              <a:ext uri="{FF2B5EF4-FFF2-40B4-BE49-F238E27FC236}">
                <a16:creationId xmlns:a16="http://schemas.microsoft.com/office/drawing/2014/main" id="{525BB1B2-CF43-E82B-9C6B-89C9B0AB9D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3902" y="1970971"/>
            <a:ext cx="1961410" cy="2937553"/>
          </a:xfrm>
          <a:prstGeom prst="rect">
            <a:avLst/>
          </a:prstGeom>
        </p:spPr>
      </p:pic>
      <p:pic>
        <p:nvPicPr>
          <p:cNvPr id="28" name="Picture 27" descr="A picture containing bandage, accessory&#10;&#10;Description automatically generated">
            <a:extLst>
              <a:ext uri="{FF2B5EF4-FFF2-40B4-BE49-F238E27FC236}">
                <a16:creationId xmlns:a16="http://schemas.microsoft.com/office/drawing/2014/main" id="{104ACF92-9C1B-2577-6D06-333F3DF763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186" r="35321" b="17896"/>
          <a:stretch/>
        </p:blipFill>
        <p:spPr>
          <a:xfrm>
            <a:off x="7803486" y="5313323"/>
            <a:ext cx="1144161" cy="1042242"/>
          </a:xfrm>
          <a:prstGeom prst="rect">
            <a:avLst/>
          </a:prstGeom>
        </p:spPr>
      </p:pic>
      <p:pic>
        <p:nvPicPr>
          <p:cNvPr id="29" name="Picture 28" descr="24-4.jpg">
            <a:extLst>
              <a:ext uri="{FF2B5EF4-FFF2-40B4-BE49-F238E27FC236}">
                <a16:creationId xmlns:a16="http://schemas.microsoft.com/office/drawing/2014/main" id="{1C759BE1-FF8D-C8D1-75CC-CCD8992398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" r="53"/>
          <a:stretch/>
        </p:blipFill>
        <p:spPr>
          <a:xfrm>
            <a:off x="8005715" y="6248318"/>
            <a:ext cx="817783" cy="145644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ACAA33-7A70-6AE4-32AE-AC57787296E3}"/>
              </a:ext>
            </a:extLst>
          </p:cNvPr>
          <p:cNvCxnSpPr>
            <a:cxnSpLocks/>
          </p:cNvCxnSpPr>
          <p:nvPr/>
        </p:nvCxnSpPr>
        <p:spPr>
          <a:xfrm>
            <a:off x="9447487" y="5120519"/>
            <a:ext cx="44443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769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5"/>
            <a:ext cx="8472266" cy="955099"/>
          </a:xfrm>
        </p:spPr>
        <p:txBody>
          <a:bodyPr anchor="t"/>
          <a:lstStyle/>
          <a:p>
            <a:r>
              <a:rPr lang="en-US"/>
              <a:t>Filter Driers to Fit Any Application – Suction Line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8398E-25E6-93D8-26F6-3EEA4805D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A866E78-CD3E-2902-F81D-84E6E1D99C45}"/>
              </a:ext>
            </a:extLst>
          </p:cNvPr>
          <p:cNvSpPr txBox="1">
            <a:spLocks/>
          </p:cNvSpPr>
          <p:nvPr/>
        </p:nvSpPr>
        <p:spPr>
          <a:xfrm>
            <a:off x="595013" y="1511519"/>
            <a:ext cx="2803240" cy="32719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Suction Line Filter Driers </a:t>
            </a:r>
            <a:endParaRPr lang="en-US" b="1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Usually installed in the field after a compressor failure 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or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for systems with higher contamination levels</a:t>
            </a:r>
          </a:p>
          <a:p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They have a larger diameter shell to 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reduce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pressure drop &amp; can incorporate a shorter lay-in length</a:t>
            </a:r>
          </a:p>
          <a:p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3907A53-872C-6847-1AF6-7EAA57E5BBA0}"/>
              </a:ext>
            </a:extLst>
          </p:cNvPr>
          <p:cNvSpPr txBox="1">
            <a:spLocks/>
          </p:cNvSpPr>
          <p:nvPr/>
        </p:nvSpPr>
        <p:spPr>
          <a:xfrm>
            <a:off x="4484594" y="3143944"/>
            <a:ext cx="3621054" cy="9550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solidFill>
                  <a:schemeClr val="tx1"/>
                </a:solidFill>
              </a:rPr>
              <a:t>Compacted Bead</a:t>
            </a:r>
            <a:endParaRPr lang="en-US" sz="1400">
              <a:solidFill>
                <a:schemeClr val="tx1"/>
              </a:solidFill>
            </a:endParaRPr>
          </a:p>
          <a:p>
            <a:pPr marL="285750" indent="-100584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1"/>
                </a:solidFill>
              </a:rPr>
              <a:t>ASD series</a:t>
            </a:r>
          </a:p>
          <a:p>
            <a:pPr marL="285750" indent="-100584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tx1"/>
                </a:solidFill>
              </a:rPr>
              <a:t>Premium suction line filter drier</a:t>
            </a:r>
          </a:p>
          <a:p>
            <a:pPr marL="285750" indent="-100584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tx1"/>
                </a:solidFill>
              </a:rPr>
              <a:t>Optimized for high moisture and acid protection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A120A2DF-90AE-BBF2-E308-18F061104879}"/>
              </a:ext>
            </a:extLst>
          </p:cNvPr>
          <p:cNvSpPr txBox="1">
            <a:spLocks/>
          </p:cNvSpPr>
          <p:nvPr/>
        </p:nvSpPr>
        <p:spPr>
          <a:xfrm>
            <a:off x="4484594" y="6144400"/>
            <a:ext cx="3621054" cy="10508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solidFill>
                  <a:schemeClr val="tx1"/>
                </a:solidFill>
              </a:rPr>
              <a:t>Compacted Bead</a:t>
            </a:r>
            <a:endParaRPr lang="en-US" sz="1000">
              <a:solidFill>
                <a:schemeClr val="tx1"/>
              </a:solidFill>
            </a:endParaRPr>
          </a:p>
          <a:p>
            <a:pPr marL="285750" indent="-100584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1"/>
                </a:solidFill>
              </a:rPr>
              <a:t>SFD series</a:t>
            </a:r>
          </a:p>
          <a:p>
            <a:pPr marL="285750" indent="-100584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tx1"/>
                </a:solidFill>
              </a:rPr>
              <a:t>Standard Suction Line Filter Drier</a:t>
            </a:r>
          </a:p>
          <a:p>
            <a:pPr marL="285750" indent="-100584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tx1"/>
                </a:solidFill>
              </a:rPr>
              <a:t>Smaller lay in length, available in a variety of sizes</a:t>
            </a:r>
          </a:p>
          <a:p>
            <a:pPr marL="285750" indent="-100584">
              <a:buFont typeface="Arial" panose="020B0604020202020204" pitchFamily="34" charset="0"/>
              <a:buChar char="•"/>
            </a:pPr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BF81CF34-7A0B-70CE-9554-61E3DAF65485}"/>
              </a:ext>
            </a:extLst>
          </p:cNvPr>
          <p:cNvSpPr txBox="1">
            <a:spLocks/>
          </p:cNvSpPr>
          <p:nvPr/>
        </p:nvSpPr>
        <p:spPr>
          <a:xfrm>
            <a:off x="9134916" y="3147485"/>
            <a:ext cx="4417333" cy="10508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solidFill>
                  <a:schemeClr val="tx1"/>
                </a:solidFill>
              </a:rPr>
              <a:t>Compacted Bead</a:t>
            </a:r>
            <a:endParaRPr lang="en-US" sz="1000">
              <a:solidFill>
                <a:schemeClr val="tx1"/>
              </a:solidFill>
            </a:endParaRPr>
          </a:p>
          <a:p>
            <a:pPr marL="285750" indent="-100584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1"/>
                </a:solidFill>
              </a:rPr>
              <a:t>CSFD series</a:t>
            </a:r>
          </a:p>
          <a:p>
            <a:pPr marL="285750" indent="-100584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tx1"/>
                </a:solidFill>
              </a:rPr>
              <a:t>Good for moisture &amp; acid removal</a:t>
            </a:r>
          </a:p>
          <a:p>
            <a:pPr marL="285750" indent="-100584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tx1"/>
                </a:solidFill>
              </a:rPr>
              <a:t>Small layin or ‘pancake’ design, available only in 14 cubic inch sizes</a:t>
            </a:r>
          </a:p>
          <a:p>
            <a:pPr marL="285750" indent="-100584">
              <a:buFont typeface="Arial" panose="020B0604020202020204" pitchFamily="34" charset="0"/>
              <a:buChar char="•"/>
            </a:pPr>
            <a:endParaRPr lang="en-US" sz="1000">
              <a:solidFill>
                <a:schemeClr val="tx1"/>
              </a:solidFill>
            </a:endParaRPr>
          </a:p>
          <a:p>
            <a:pPr marL="285750" indent="-100584">
              <a:buFont typeface="Arial" panose="020B0604020202020204" pitchFamily="34" charset="0"/>
              <a:buChar char="•"/>
            </a:pPr>
            <a:endParaRPr lang="en-US" sz="1000">
              <a:solidFill>
                <a:schemeClr val="tx1"/>
              </a:solidFill>
            </a:endParaRPr>
          </a:p>
          <a:p>
            <a:pPr marL="285750" indent="-100584">
              <a:buFont typeface="Arial" panose="020B0604020202020204" pitchFamily="34" charset="0"/>
              <a:buChar char="•"/>
            </a:pPr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79392B9-FBCC-8C4C-A3B1-04EA046D6E52}"/>
              </a:ext>
            </a:extLst>
          </p:cNvPr>
          <p:cNvSpPr txBox="1">
            <a:spLocks/>
          </p:cNvSpPr>
          <p:nvPr/>
        </p:nvSpPr>
        <p:spPr>
          <a:xfrm>
            <a:off x="9134917" y="6144400"/>
            <a:ext cx="3621054" cy="10508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solidFill>
                  <a:schemeClr val="tx1"/>
                </a:solidFill>
              </a:rPr>
              <a:t>Compacted Bead</a:t>
            </a:r>
            <a:endParaRPr lang="en-US" sz="1000">
              <a:solidFill>
                <a:schemeClr val="tx1"/>
              </a:solidFill>
            </a:endParaRPr>
          </a:p>
          <a:p>
            <a:pPr marL="285750" indent="-100584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1"/>
                </a:solidFill>
              </a:rPr>
              <a:t>ASK Series</a:t>
            </a:r>
          </a:p>
          <a:p>
            <a:pPr marL="285750" indent="-100584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tx1"/>
                </a:solidFill>
              </a:rPr>
              <a:t>Activated carbon blend for moisture, acid and wax removal</a:t>
            </a:r>
          </a:p>
          <a:p>
            <a:pPr marL="285750" indent="-100584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tx1"/>
                </a:solidFill>
              </a:rPr>
              <a:t>Available in 16 and 30 cubic inch sizes</a:t>
            </a:r>
          </a:p>
          <a:p>
            <a:pPr marL="285750" indent="-100584">
              <a:buFont typeface="Arial" panose="020B0604020202020204" pitchFamily="34" charset="0"/>
              <a:buChar char="•"/>
            </a:pPr>
            <a:endParaRPr lang="en-US" sz="100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3A4850-3121-FB8E-91C9-FBAF72560E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82"/>
          <a:stretch/>
        </p:blipFill>
        <p:spPr>
          <a:xfrm rot="640865">
            <a:off x="4496356" y="1722109"/>
            <a:ext cx="1850170" cy="1051780"/>
          </a:xfrm>
          <a:prstGeom prst="rect">
            <a:avLst/>
          </a:prstGeom>
        </p:spPr>
      </p:pic>
      <p:pic>
        <p:nvPicPr>
          <p:cNvPr id="24" name="Picture 23" descr="25-2.png">
            <a:extLst>
              <a:ext uri="{FF2B5EF4-FFF2-40B4-BE49-F238E27FC236}">
                <a16:creationId xmlns:a16="http://schemas.microsoft.com/office/drawing/2014/main" id="{CDA20295-9AFE-0639-070A-1FEC7389B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9021" y="4644322"/>
            <a:ext cx="1740559" cy="1391243"/>
          </a:xfrm>
          <a:prstGeom prst="rect">
            <a:avLst/>
          </a:prstGeom>
        </p:spPr>
      </p:pic>
      <p:pic>
        <p:nvPicPr>
          <p:cNvPr id="25" name="Picture 24" descr="25-1.png">
            <a:extLst>
              <a:ext uri="{FF2B5EF4-FFF2-40B4-BE49-F238E27FC236}">
                <a16:creationId xmlns:a16="http://schemas.microsoft.com/office/drawing/2014/main" id="{002FFFD9-010E-E173-38F5-CE04228E0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0909" y="1561944"/>
            <a:ext cx="1387784" cy="13574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BDEF0B2-0EBA-0BFD-008F-B0C853880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66610">
            <a:off x="9080825" y="4927718"/>
            <a:ext cx="2145678" cy="760552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81C333B-7358-7C44-9D40-31860BEC8865}"/>
              </a:ext>
            </a:extLst>
          </p:cNvPr>
          <p:cNvCxnSpPr>
            <a:cxnSpLocks/>
          </p:cNvCxnSpPr>
          <p:nvPr/>
        </p:nvCxnSpPr>
        <p:spPr>
          <a:xfrm>
            <a:off x="4576549" y="4424780"/>
            <a:ext cx="86623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B4CC2F5-1B11-FA26-36A2-534E36B498FD}"/>
              </a:ext>
            </a:extLst>
          </p:cNvPr>
          <p:cNvCxnSpPr>
            <a:cxnSpLocks/>
          </p:cNvCxnSpPr>
          <p:nvPr/>
        </p:nvCxnSpPr>
        <p:spPr>
          <a:xfrm>
            <a:off x="8472688" y="1769990"/>
            <a:ext cx="0" cy="54252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467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MI Picture copy">
            <a:extLst>
              <a:ext uri="{FF2B5EF4-FFF2-40B4-BE49-F238E27FC236}">
                <a16:creationId xmlns:a16="http://schemas.microsoft.com/office/drawing/2014/main" id="{BE498359-32D8-324B-DD25-D6471AD91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80733">
            <a:off x="955248" y="5029703"/>
            <a:ext cx="3472076" cy="167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5"/>
            <a:ext cx="8472266" cy="955099"/>
          </a:xfrm>
        </p:spPr>
        <p:txBody>
          <a:bodyPr anchor="t"/>
          <a:lstStyle/>
          <a:p>
            <a:r>
              <a:rPr lang="en-US"/>
              <a:t>Moisture Indicators/Sight Glasses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A866E78-CD3E-2902-F81D-84E6E1D99C45}"/>
              </a:ext>
            </a:extLst>
          </p:cNvPr>
          <p:cNvSpPr txBox="1">
            <a:spLocks/>
          </p:cNvSpPr>
          <p:nvPr/>
        </p:nvSpPr>
        <p:spPr>
          <a:xfrm>
            <a:off x="1103309" y="1511519"/>
            <a:ext cx="2803240" cy="32719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tx1"/>
                </a:solidFill>
              </a:rPr>
              <a:t>HMI Series</a:t>
            </a:r>
          </a:p>
          <a:p>
            <a:endParaRPr lang="en-US" sz="18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Hermetic, leak-free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Senses to 3% relative humidity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Large viewing lens, ease of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Solid copper connections, all brass body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DFC63344-9EBE-F46B-94DC-F12E3FCF4505}"/>
              </a:ext>
            </a:extLst>
          </p:cNvPr>
          <p:cNvSpPr txBox="1">
            <a:spLocks/>
          </p:cNvSpPr>
          <p:nvPr/>
        </p:nvSpPr>
        <p:spPr>
          <a:xfrm>
            <a:off x="5759993" y="1511519"/>
            <a:ext cx="2803240" cy="32719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tx1"/>
                </a:solidFill>
              </a:rPr>
              <a:t>AMI Series</a:t>
            </a:r>
          </a:p>
          <a:p>
            <a:endParaRPr lang="en-US" sz="18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Take-apart, replaceable lens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Senses to 3% relative humidity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Large viewing lens, ease of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Solid copper connections, all brass body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84C0CC1-554C-D128-0C95-47A5DEA991D3}"/>
              </a:ext>
            </a:extLst>
          </p:cNvPr>
          <p:cNvSpPr txBox="1">
            <a:spLocks/>
          </p:cNvSpPr>
          <p:nvPr/>
        </p:nvSpPr>
        <p:spPr>
          <a:xfrm>
            <a:off x="10271047" y="1511519"/>
            <a:ext cx="3027417" cy="32719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tx1"/>
                </a:solidFill>
              </a:rPr>
              <a:t>A-IHL Series</a:t>
            </a:r>
          </a:p>
          <a:p>
            <a:endParaRPr lang="en-US" sz="18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Take-apart, replaceable lens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Senses to 3% relative humidity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Saddle design for large diameter tubing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Solid copper connections, all brass body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26BF8-A278-C97A-E39E-6DC113477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615" y="4736487"/>
            <a:ext cx="2095127" cy="13745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F4FAB1-0B02-FA28-4D21-17F303231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79174">
            <a:off x="5721095" y="6049819"/>
            <a:ext cx="3473395" cy="1468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1B7426-D421-FDA1-76CD-D7AAB9F19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6992" y="5062755"/>
            <a:ext cx="3895028" cy="160965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921888-FCE9-7627-FAF7-B57EE870A66F}"/>
              </a:ext>
            </a:extLst>
          </p:cNvPr>
          <p:cNvCxnSpPr>
            <a:cxnSpLocks/>
          </p:cNvCxnSpPr>
          <p:nvPr/>
        </p:nvCxnSpPr>
        <p:spPr>
          <a:xfrm>
            <a:off x="5155273" y="1559764"/>
            <a:ext cx="0" cy="54252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23BD5A0-2334-11AA-097B-75713E92C641}"/>
              </a:ext>
            </a:extLst>
          </p:cNvPr>
          <p:cNvCxnSpPr>
            <a:cxnSpLocks/>
          </p:cNvCxnSpPr>
          <p:nvPr/>
        </p:nvCxnSpPr>
        <p:spPr>
          <a:xfrm>
            <a:off x="9625627" y="1559764"/>
            <a:ext cx="0" cy="54252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BB4FC70B-974F-F4ED-5518-B92029C71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39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1" y="604665"/>
            <a:ext cx="6766559" cy="955099"/>
          </a:xfrm>
        </p:spPr>
        <p:txBody>
          <a:bodyPr anchor="t"/>
          <a:lstStyle/>
          <a:p>
            <a:r>
              <a:rPr lang="en-US"/>
              <a:t>Expansion Valves for Residential, Commercial &amp; Refrigeration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7983A5D-A5CE-47A2-1523-2747C763EF9D}"/>
              </a:ext>
            </a:extLst>
          </p:cNvPr>
          <p:cNvSpPr txBox="1">
            <a:spLocks/>
          </p:cNvSpPr>
          <p:nvPr/>
        </p:nvSpPr>
        <p:spPr>
          <a:xfrm>
            <a:off x="9478371" y="1757931"/>
            <a:ext cx="4445097" cy="31651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tx1"/>
                </a:solidFill>
              </a:rPr>
              <a:t>Univeresal TXV Connect Kits for residential AC &amp; Head Pumps</a:t>
            </a:r>
          </a:p>
          <a:p>
            <a:endParaRPr lang="en-US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ODF TXV with internal check, Chatleff &amp; Aeroquip adapters, external equalizer connection and bulb strap</a:t>
            </a:r>
            <a:br>
              <a:rPr lang="en-US">
                <a:solidFill>
                  <a:schemeClr val="tx1"/>
                </a:solidFill>
              </a:rPr>
            </a:br>
            <a:endParaRPr lang="en-US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Universal kits that fit residential systems regardless of manufacturer</a:t>
            </a:r>
            <a:br>
              <a:rPr lang="en-US">
                <a:solidFill>
                  <a:schemeClr val="tx1"/>
                </a:solidFill>
              </a:rPr>
            </a:br>
            <a:endParaRPr lang="en-US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R-410A &amp; R-22 kits in multiple capacities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D41876D2-DA31-6C07-C74F-2B7A7E327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3098" r="13098"/>
          <a:stretch/>
        </p:blipFill>
        <p:spPr bwMode="auto">
          <a:xfrm>
            <a:off x="1249284" y="4388862"/>
            <a:ext cx="829363" cy="104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28DB4A15-7A35-D80F-C290-D43AB9AF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296164" y="3402947"/>
            <a:ext cx="735602" cy="96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A Series">
            <a:extLst>
              <a:ext uri="{FF2B5EF4-FFF2-40B4-BE49-F238E27FC236}">
                <a16:creationId xmlns:a16="http://schemas.microsoft.com/office/drawing/2014/main" id="{96A91FEA-0A9A-9756-8758-EC640DEAF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7"/>
          <a:stretch>
            <a:fillRect/>
          </a:stretch>
        </p:blipFill>
        <p:spPr bwMode="auto">
          <a:xfrm>
            <a:off x="1296164" y="2607891"/>
            <a:ext cx="735602" cy="732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FD6832-CEAB-46C9-4710-AC03D9DFF0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978"/>
          <a:stretch/>
        </p:blipFill>
        <p:spPr>
          <a:xfrm>
            <a:off x="1093900" y="6517644"/>
            <a:ext cx="1140130" cy="7472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9105E3-DB9A-A6CC-F051-BD2A13E9392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406985" y="5484035"/>
            <a:ext cx="513961" cy="665256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B4CD0C17-368D-05E2-2F36-A676D25F9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41762" y="4923056"/>
            <a:ext cx="2967359" cy="2967359"/>
          </a:xfrm>
          <a:prstGeom prst="rect">
            <a:avLst/>
          </a:prstGeom>
        </p:spPr>
      </p:pic>
      <p:sp>
        <p:nvSpPr>
          <p:cNvPr id="49" name="Slide Number Placeholder 6">
            <a:extLst>
              <a:ext uri="{FF2B5EF4-FFF2-40B4-BE49-F238E27FC236}">
                <a16:creationId xmlns:a16="http://schemas.microsoft.com/office/drawing/2014/main" id="{4A4AD258-FF09-B1E3-7730-3B497244A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50" name="Table 24">
            <a:extLst>
              <a:ext uri="{FF2B5EF4-FFF2-40B4-BE49-F238E27FC236}">
                <a16:creationId xmlns:a16="http://schemas.microsoft.com/office/drawing/2014/main" id="{29C79784-FA0A-D2A2-58CB-8A6A4F2EC7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970500"/>
              </p:ext>
            </p:extLst>
          </p:nvPr>
        </p:nvGraphicFramePr>
        <p:xfrm>
          <a:off x="2485305" y="1759442"/>
          <a:ext cx="6428707" cy="561977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23202">
                  <a:extLst>
                    <a:ext uri="{9D8B030D-6E8A-4147-A177-3AD203B41FA5}">
                      <a16:colId xmlns:a16="http://schemas.microsoft.com/office/drawing/2014/main" val="2974938162"/>
                    </a:ext>
                  </a:extLst>
                </a:gridCol>
                <a:gridCol w="1742535">
                  <a:extLst>
                    <a:ext uri="{9D8B030D-6E8A-4147-A177-3AD203B41FA5}">
                      <a16:colId xmlns:a16="http://schemas.microsoft.com/office/drawing/2014/main" val="3047073662"/>
                    </a:ext>
                  </a:extLst>
                </a:gridCol>
                <a:gridCol w="1479960">
                  <a:extLst>
                    <a:ext uri="{9D8B030D-6E8A-4147-A177-3AD203B41FA5}">
                      <a16:colId xmlns:a16="http://schemas.microsoft.com/office/drawing/2014/main" val="1554012416"/>
                    </a:ext>
                  </a:extLst>
                </a:gridCol>
                <a:gridCol w="1383010">
                  <a:extLst>
                    <a:ext uri="{9D8B030D-6E8A-4147-A177-3AD203B41FA5}">
                      <a16:colId xmlns:a16="http://schemas.microsoft.com/office/drawing/2014/main" val="4277370598"/>
                    </a:ext>
                  </a:extLst>
                </a:gridCol>
              </a:tblGrid>
              <a:tr h="771034">
                <a:tc>
                  <a:txBody>
                    <a:bodyPr/>
                    <a:lstStyle/>
                    <a:p>
                      <a:pPr fontAlgn="ctr"/>
                      <a:r>
                        <a:rPr lang="en-US" sz="1400" b="1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ea typeface="Noto Sans" panose="020B0502040504020204" pitchFamily="34" charset="0"/>
                          <a:cs typeface="Arial" panose="020B0604020202020204" pitchFamily="34" charset="0"/>
                        </a:rPr>
                        <a:t>Emerson </a:t>
                      </a:r>
                    </a:p>
                    <a:p>
                      <a:pPr fontAlgn="ctr"/>
                      <a:r>
                        <a:rPr lang="en-US" sz="1400" b="1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ea typeface="Noto Sans" panose="020B0502040504020204" pitchFamily="34" charset="0"/>
                          <a:cs typeface="Arial" panose="020B0604020202020204" pitchFamily="34" charset="0"/>
                        </a:rPr>
                        <a:t>Valve Series</a:t>
                      </a:r>
                    </a:p>
                  </a:txBody>
                  <a:tcPr marL="80096" marR="80096" marT="40048" marB="4004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b="1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ea typeface="Noto Sans" panose="020B0502040504020204" pitchFamily="34" charset="0"/>
                          <a:cs typeface="Arial" panose="020B0604020202020204" pitchFamily="34" charset="0"/>
                        </a:rPr>
                        <a:t>Field</a:t>
                      </a:r>
                      <a:br>
                        <a:rPr lang="en-US" sz="1400" b="1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ea typeface="Noto Sans" panose="020B0502040504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1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ea typeface="Noto Sans" panose="020B0502040504020204" pitchFamily="34" charset="0"/>
                          <a:cs typeface="Arial" panose="020B0604020202020204" pitchFamily="34" charset="0"/>
                        </a:rPr>
                        <a:t>Serviceable</a:t>
                      </a:r>
                    </a:p>
                  </a:txBody>
                  <a:tcPr marL="80096" marR="80096" marT="40048" marB="4004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b="1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ea typeface="Noto Sans" panose="020B0502040504020204" pitchFamily="34" charset="0"/>
                          <a:cs typeface="Arial" panose="020B0604020202020204" pitchFamily="34" charset="0"/>
                        </a:rPr>
                        <a:t>Tonnage</a:t>
                      </a:r>
                    </a:p>
                    <a:p>
                      <a:pPr fontAlgn="ctr"/>
                      <a:r>
                        <a:rPr lang="en-US" sz="1400" b="1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ea typeface="Noto Sans" panose="020B0502040504020204" pitchFamily="34" charset="0"/>
                          <a:cs typeface="Arial" panose="020B0604020202020204" pitchFamily="34" charset="0"/>
                        </a:rPr>
                        <a:t>(R-404A)</a:t>
                      </a:r>
                    </a:p>
                  </a:txBody>
                  <a:tcPr marL="80096" marR="80096" marT="40048" marB="4004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b="1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ea typeface="Noto Sans" panose="020B0502040504020204" pitchFamily="34" charset="0"/>
                          <a:cs typeface="Arial" panose="020B0604020202020204" pitchFamily="34" charset="0"/>
                        </a:rPr>
                        <a:t>Tonnage</a:t>
                      </a:r>
                    </a:p>
                    <a:p>
                      <a:pPr fontAlgn="ctr"/>
                      <a:r>
                        <a:rPr lang="en-US" sz="1400" b="1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ea typeface="Noto Sans" panose="020B0502040504020204" pitchFamily="34" charset="0"/>
                          <a:cs typeface="Arial" panose="020B0604020202020204" pitchFamily="34" charset="0"/>
                        </a:rPr>
                        <a:t>(R-410A)</a:t>
                      </a:r>
                    </a:p>
                  </a:txBody>
                  <a:tcPr marL="80096" marR="80096" marT="40048" marB="4004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1180789"/>
                  </a:ext>
                </a:extLst>
              </a:tr>
              <a:tr h="946883">
                <a:tc>
                  <a:txBody>
                    <a:bodyPr/>
                    <a:lstStyle/>
                    <a:p>
                      <a:pPr marL="91440"/>
                      <a:r>
                        <a:rPr lang="en-US" sz="1400" b="0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80096" marR="80096" marT="40048" marB="40048" anchor="ctr">
                    <a:lnT w="12700" cmpd="sng">
                      <a:noFill/>
                    </a:lnT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80096" marR="80096" marT="40048" marB="40048" anchor="ctr">
                    <a:lnT w="12700" cmpd="sng">
                      <a:noFill/>
                    </a:lnT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1/8 to 3</a:t>
                      </a:r>
                    </a:p>
                  </a:txBody>
                  <a:tcPr marL="80096" marR="80096" marT="40048" marB="40048" anchor="ctr">
                    <a:lnT w="12700" cmpd="sng">
                      <a:noFill/>
                    </a:lnT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to 5</a:t>
                      </a:r>
                    </a:p>
                  </a:txBody>
                  <a:tcPr marL="80096" marR="80096" marT="40048" marB="40048" anchor="ctr">
                    <a:lnT w="12700" cmpd="sng">
                      <a:noFill/>
                    </a:lnT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499667"/>
                  </a:ext>
                </a:extLst>
              </a:tr>
              <a:tr h="946883">
                <a:tc>
                  <a:txBody>
                    <a:bodyPr/>
                    <a:lstStyle/>
                    <a:p>
                      <a:pPr marL="91440"/>
                      <a:r>
                        <a:rPr lang="en-US" sz="1400" b="0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NXT</a:t>
                      </a:r>
                    </a:p>
                  </a:txBody>
                  <a:tcPr marL="80096" marR="80096" marT="40048" marB="40048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80096" marR="80096" marT="40048" marB="40048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80096" marR="80096" marT="40048" marB="40048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½ to 15</a:t>
                      </a:r>
                    </a:p>
                  </a:txBody>
                  <a:tcPr marL="80096" marR="80096" marT="40048" marB="40048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42093"/>
                  </a:ext>
                </a:extLst>
              </a:tr>
              <a:tr h="946883">
                <a:tc>
                  <a:txBody>
                    <a:bodyPr/>
                    <a:lstStyle/>
                    <a:p>
                      <a:pPr marL="91440"/>
                      <a:r>
                        <a:rPr lang="en-US" sz="1400" b="0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HF</a:t>
                      </a:r>
                    </a:p>
                  </a:txBody>
                  <a:tcPr marL="80096" marR="80096" marT="40048" marB="40048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0096" marR="80096" marT="40048" marB="40048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1/8 to 10</a:t>
                      </a:r>
                    </a:p>
                  </a:txBody>
                  <a:tcPr marL="80096" marR="80096" marT="40048" marB="40048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80096" marR="80096" marT="40048" marB="40048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470847"/>
                  </a:ext>
                </a:extLst>
              </a:tr>
              <a:tr h="1061206">
                <a:tc>
                  <a:txBody>
                    <a:bodyPr/>
                    <a:lstStyle/>
                    <a:p>
                      <a:pPr marL="91440"/>
                      <a:r>
                        <a:rPr lang="en-US" sz="1400" b="0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TRAE</a:t>
                      </a:r>
                    </a:p>
                  </a:txBody>
                  <a:tcPr marL="80096" marR="80096" marT="40048" marB="40048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0096" marR="80096" marT="40048" marB="40048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to 35</a:t>
                      </a:r>
                    </a:p>
                  </a:txBody>
                  <a:tcPr marL="80096" marR="80096" marT="40048" marB="40048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80096" marR="80096" marT="40048" marB="40048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557982"/>
                  </a:ext>
                </a:extLst>
              </a:tr>
              <a:tr h="946883">
                <a:tc>
                  <a:txBody>
                    <a:bodyPr/>
                    <a:lstStyle/>
                    <a:p>
                      <a:pPr marL="91440"/>
                      <a:r>
                        <a:rPr lang="en-US" sz="1400" b="0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TX7</a:t>
                      </a:r>
                    </a:p>
                  </a:txBody>
                  <a:tcPr marL="80096" marR="80096" marT="40048" marB="40048" anchor="ctr">
                    <a:lnL>
                      <a:noFill/>
                    </a:lnL>
                    <a:lnR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80096" marR="80096" marT="40048" marB="40048" anchor="ctr">
                    <a:lnL>
                      <a:noFill/>
                    </a:lnL>
                    <a:lnR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80096" marR="80096" marT="40048" marB="40048" anchor="ctr">
                    <a:lnL>
                      <a:noFill/>
                    </a:lnL>
                    <a:lnR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to 50</a:t>
                      </a:r>
                    </a:p>
                  </a:txBody>
                  <a:tcPr marL="80096" marR="80096" marT="40048" marB="40048" anchor="ctr">
                    <a:lnL>
                      <a:noFill/>
                    </a:lnL>
                    <a:lnR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071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3946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5"/>
            <a:ext cx="8472266" cy="955099"/>
          </a:xfrm>
        </p:spPr>
        <p:txBody>
          <a:bodyPr anchor="t"/>
          <a:lstStyle/>
          <a:p>
            <a:r>
              <a:rPr lang="en-US"/>
              <a:t>Electronic Expansion Valves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A866E78-CD3E-2902-F81D-84E6E1D99C45}"/>
              </a:ext>
            </a:extLst>
          </p:cNvPr>
          <p:cNvSpPr txBox="1">
            <a:spLocks/>
          </p:cNvSpPr>
          <p:nvPr/>
        </p:nvSpPr>
        <p:spPr>
          <a:xfrm>
            <a:off x="776926" y="1762593"/>
            <a:ext cx="3757130" cy="37675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</a:rPr>
              <a:t>EX Valves are multi-functional</a:t>
            </a:r>
            <a:endParaRPr lang="en-US" sz="1800">
              <a:solidFill>
                <a:schemeClr val="tx1"/>
              </a:solidFill>
            </a:endParaRPr>
          </a:p>
          <a:p>
            <a:pPr marL="982663" lvl="1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Expansion Device</a:t>
            </a:r>
          </a:p>
          <a:p>
            <a:pPr marL="982663" lvl="1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Defrost Control</a:t>
            </a:r>
          </a:p>
          <a:p>
            <a:pPr marL="982663" lvl="1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Head Pressure Control</a:t>
            </a:r>
          </a:p>
          <a:p>
            <a:pPr marL="982663" lvl="1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Suction Gas Throttling</a:t>
            </a:r>
          </a:p>
          <a:p>
            <a:pPr lvl="1" indent="0">
              <a:buNone/>
            </a:pPr>
            <a:endParaRPr lang="en-US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Linear with precise flow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Short opening/closing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Patented ceramic slide and orifice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84C0CC1-554C-D128-0C95-47A5DEA991D3}"/>
              </a:ext>
            </a:extLst>
          </p:cNvPr>
          <p:cNvSpPr txBox="1">
            <a:spLocks/>
          </p:cNvSpPr>
          <p:nvPr/>
        </p:nvSpPr>
        <p:spPr>
          <a:xfrm>
            <a:off x="5582588" y="1511519"/>
            <a:ext cx="3027417" cy="570429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EXD-SH1, EXD-SH2 Controllers and kits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Designed for precise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superheadt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control or temperature control 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for EX valves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EXD-SH1K and EXD-SH2K Kits contain all necessary components to operate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Other function include low pressure switch and freeze protection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921888-FCE9-7627-FAF7-B57EE870A66F}"/>
              </a:ext>
            </a:extLst>
          </p:cNvPr>
          <p:cNvCxnSpPr>
            <a:cxnSpLocks/>
          </p:cNvCxnSpPr>
          <p:nvPr/>
        </p:nvCxnSpPr>
        <p:spPr>
          <a:xfrm>
            <a:off x="5155273" y="1559764"/>
            <a:ext cx="0" cy="54252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23BD5A0-2334-11AA-097B-75713E92C641}"/>
              </a:ext>
            </a:extLst>
          </p:cNvPr>
          <p:cNvCxnSpPr>
            <a:cxnSpLocks/>
          </p:cNvCxnSpPr>
          <p:nvPr/>
        </p:nvCxnSpPr>
        <p:spPr>
          <a:xfrm>
            <a:off x="10179079" y="1559764"/>
            <a:ext cx="0" cy="54252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07AA23D-2ABC-EB9F-30B8-DB74EA7EE91A}"/>
              </a:ext>
            </a:extLst>
          </p:cNvPr>
          <p:cNvSpPr txBox="1">
            <a:spLocks/>
          </p:cNvSpPr>
          <p:nvPr/>
        </p:nvSpPr>
        <p:spPr>
          <a:xfrm>
            <a:off x="10555033" y="3646373"/>
            <a:ext cx="3447246" cy="37675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</a:rPr>
              <a:t>PM Series are Pulse Width Modulating Expansion Valves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Gate-type, direct acting with six fixed-capacity sizes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Positive shut-off function eliminates need for solenoid valve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Typical applications include:</a:t>
            </a:r>
          </a:p>
          <a:p>
            <a:pPr marL="982663" lvl="1" indent="-285750">
              <a:buFont typeface="Arial" panose="020B0604020202020204" pitchFamily="34" charset="0"/>
              <a:buChar char="•"/>
            </a:pPr>
            <a:r>
              <a:rPr lang="en-US" sz="1800"/>
              <a:t>Display cases</a:t>
            </a:r>
          </a:p>
          <a:p>
            <a:pPr marL="982663" lvl="1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Frozen beverage dispensers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79A093-5FC4-0049-81AD-88AF96CF4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588" y="3893934"/>
            <a:ext cx="4220538" cy="762042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4A4609B-A397-C899-FF5C-042FBD0890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5474304"/>
              </p:ext>
            </p:extLst>
          </p:nvPr>
        </p:nvGraphicFramePr>
        <p:xfrm>
          <a:off x="2067234" y="5279080"/>
          <a:ext cx="1845605" cy="1989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6920635" imgH="7593651" progId="">
                  <p:embed/>
                </p:oleObj>
              </mc:Choice>
              <mc:Fallback>
                <p:oleObj name="Image" r:id="rId4" imgW="6920635" imgH="7593651" progId="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04A4609B-A397-C899-FF5C-042FBD0890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7234" y="5279080"/>
                        <a:ext cx="1845605" cy="1989078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4B9C902B-A666-984F-3274-44FA5AC31A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914" y="1396235"/>
            <a:ext cx="1834983" cy="2134855"/>
          </a:xfrm>
          <a:prstGeom prst="rect">
            <a:avLst/>
          </a:prstGeom>
        </p:spPr>
      </p:pic>
      <p:pic>
        <p:nvPicPr>
          <p:cNvPr id="12" name="Picture 2" descr="29.png">
            <a:extLst>
              <a:ext uri="{FF2B5EF4-FFF2-40B4-BE49-F238E27FC236}">
                <a16:creationId xmlns:a16="http://schemas.microsoft.com/office/drawing/2014/main" id="{D1EB5532-5804-0DB3-8E0A-2D0BEADA6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25811" y="1565281"/>
            <a:ext cx="1079911" cy="187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A85FF028-7D8C-5DF1-2DC2-109DEB5BA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23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5"/>
            <a:ext cx="8472266" cy="955099"/>
          </a:xfrm>
        </p:spPr>
        <p:txBody>
          <a:bodyPr anchor="t"/>
          <a:lstStyle/>
          <a:p>
            <a:r>
              <a:rPr lang="en-US"/>
              <a:t>Refrigeration Temperature Controls for Electronic or Hydraulic Applications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A866E78-CD3E-2902-F81D-84E6E1D99C45}"/>
              </a:ext>
            </a:extLst>
          </p:cNvPr>
          <p:cNvSpPr txBox="1">
            <a:spLocks/>
          </p:cNvSpPr>
          <p:nvPr/>
        </p:nvSpPr>
        <p:spPr>
          <a:xfrm>
            <a:off x="776926" y="1917868"/>
            <a:ext cx="3757130" cy="9550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10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 Hebrew" pitchFamily="2" charset="-79"/>
              </a:rPr>
              <a:t>16E09-101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 Hebrew" pitchFamily="2" charset="-79"/>
              </a:rPr>
              <a:t>Electronic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 Hebrew" pitchFamily="2" charset="-79"/>
              </a:rPr>
              <a:t>Refrigeration or Heating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921888-FCE9-7627-FAF7-B57EE870A66F}"/>
              </a:ext>
            </a:extLst>
          </p:cNvPr>
          <p:cNvCxnSpPr>
            <a:cxnSpLocks/>
          </p:cNvCxnSpPr>
          <p:nvPr/>
        </p:nvCxnSpPr>
        <p:spPr>
          <a:xfrm>
            <a:off x="4534056" y="1943377"/>
            <a:ext cx="0" cy="54252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23BD5A0-2334-11AA-097B-75713E92C641}"/>
              </a:ext>
            </a:extLst>
          </p:cNvPr>
          <p:cNvCxnSpPr>
            <a:cxnSpLocks/>
          </p:cNvCxnSpPr>
          <p:nvPr/>
        </p:nvCxnSpPr>
        <p:spPr>
          <a:xfrm>
            <a:off x="8350279" y="1943377"/>
            <a:ext cx="0" cy="3847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BB39255-28F4-0399-C27A-680F99B9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3" descr="A picture containing text, parking&#10;&#10;Description automatically generated">
            <a:extLst>
              <a:ext uri="{FF2B5EF4-FFF2-40B4-BE49-F238E27FC236}">
                <a16:creationId xmlns:a16="http://schemas.microsoft.com/office/drawing/2014/main" id="{2B259DB6-BF0A-2F56-4B0A-946ABC132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26" y="3032348"/>
            <a:ext cx="3216309" cy="41079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680D7B5-CA08-9E5A-40D2-ED608B327BFA}"/>
              </a:ext>
            </a:extLst>
          </p:cNvPr>
          <p:cNvSpPr txBox="1">
            <a:spLocks/>
          </p:cNvSpPr>
          <p:nvPr/>
        </p:nvSpPr>
        <p:spPr>
          <a:xfrm>
            <a:off x="5263778" y="1917868"/>
            <a:ext cx="3757130" cy="9550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10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 Hebrew" pitchFamily="2" charset="-79"/>
              </a:rPr>
              <a:t>1609-101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 Hebrew" pitchFamily="2" charset="-79"/>
              </a:rPr>
              <a:t>Electro-Mechanical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 Hebrew" pitchFamily="2" charset="-79"/>
              </a:rPr>
              <a:t>Refrigeration</a:t>
            </a:r>
          </a:p>
        </p:txBody>
      </p:sp>
      <p:pic>
        <p:nvPicPr>
          <p:cNvPr id="13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4B9527C5-5048-9A89-EF72-8C2A122D7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3778" y="3119724"/>
            <a:ext cx="7968077" cy="4248937"/>
          </a:xfrm>
          <a:prstGeom prst="rect">
            <a:avLst/>
          </a:prstGeom>
        </p:spPr>
      </p:pic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62213AE-A642-E12F-978C-93708954EC9B}"/>
              </a:ext>
            </a:extLst>
          </p:cNvPr>
          <p:cNvSpPr txBox="1">
            <a:spLocks/>
          </p:cNvSpPr>
          <p:nvPr/>
        </p:nvSpPr>
        <p:spPr>
          <a:xfrm>
            <a:off x="9247816" y="1917868"/>
            <a:ext cx="3757130" cy="297218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100">
                <a:effectLst/>
                <a:latin typeface="+mn-lt"/>
                <a:ea typeface="Calibri" panose="020F0502020204030204" pitchFamily="34" charset="0"/>
                <a:cs typeface="Arial Hebrew" pitchFamily="2" charset="-79"/>
              </a:rPr>
              <a:t>Application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kern="100">
              <a:effectLst/>
              <a:latin typeface="+mn-lt"/>
              <a:ea typeface="Calibri" panose="020F0502020204030204" pitchFamily="34" charset="0"/>
              <a:cs typeface="Arial Hebrew" pitchFamily="2" charset="-79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800" kern="1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Convenience store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800" kern="1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Supermarket display case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800" kern="1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Pump control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800" kern="1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Freezer control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800" kern="1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Boiler control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800" kern="1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Walk-in cooler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800" kern="1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Space and return-air temperature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800" kern="1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Reach-in cooler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800" kern="1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Condenser fan cycling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033FB8-3FAC-E482-FCD2-D3A8FE239AE3}"/>
              </a:ext>
            </a:extLst>
          </p:cNvPr>
          <p:cNvSpPr/>
          <p:nvPr/>
        </p:nvSpPr>
        <p:spPr>
          <a:xfrm>
            <a:off x="1976063" y="3578830"/>
            <a:ext cx="835631" cy="363021"/>
          </a:xfrm>
          <a:prstGeom prst="rect">
            <a:avLst/>
          </a:prstGeom>
          <a:solidFill>
            <a:srgbClr val="8F95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437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2825DB-8153-39CA-7350-20844F695F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2000" y="3249496"/>
            <a:ext cx="2705100" cy="4028115"/>
          </a:xfrm>
        </p:spPr>
        <p:txBody>
          <a:bodyPr/>
          <a:lstStyle/>
          <a:p>
            <a:r>
              <a:rPr lang="en-US" sz="1600">
                <a:latin typeface="Arial"/>
                <a:ea typeface="Noto Sans Light" panose="020B0604020202020204" charset="0"/>
                <a:cs typeface="Arial"/>
              </a:rPr>
              <a:t>Combining our team’s world-class talent and Blackstone’s expertise, Copeland will </a:t>
            </a:r>
            <a:r>
              <a:rPr lang="en-US" sz="1600" b="1">
                <a:latin typeface="Arial"/>
                <a:ea typeface="Noto Sans Light" panose="020B0604020202020204" charset="0"/>
                <a:cs typeface="Arial"/>
              </a:rPr>
              <a:t>advance it’s leadership positions through focused investment </a:t>
            </a:r>
            <a:r>
              <a:rPr lang="en-US" sz="1600">
                <a:latin typeface="Arial"/>
                <a:ea typeface="Noto Sans Light" panose="020B0604020202020204" charset="0"/>
                <a:cs typeface="Arial"/>
              </a:rPr>
              <a:t>aligned with attractive market opportunities for sustainable growth</a:t>
            </a:r>
            <a:r>
              <a:rPr lang="en-US">
                <a:latin typeface="Arial"/>
                <a:ea typeface="Noto Sans Light" panose="020B0604020202020204" charset="0"/>
                <a:cs typeface="Arial"/>
              </a:rPr>
              <a:t>. </a:t>
            </a:r>
            <a:endParaRPr lang="en-US" sz="1600">
              <a:ea typeface="Noto Sans Light" panose="020B060402020202020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F1C9D3-A387-BBD6-C1B2-49B3AB04CA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6200" y="3249496"/>
            <a:ext cx="2707428" cy="4028115"/>
          </a:xfrm>
        </p:spPr>
        <p:txBody>
          <a:bodyPr/>
          <a:lstStyle/>
          <a:p>
            <a:r>
              <a:rPr lang="en-US" sz="1600">
                <a:ea typeface="Noto Sans Light" panose="020B0604020202020204" charset="0"/>
              </a:rPr>
              <a:t>Through our differentiated technology, manufacturing capabilities and customer focus, Copeland will </a:t>
            </a:r>
            <a:r>
              <a:rPr lang="en-US" sz="1600" b="1">
                <a:ea typeface="Noto Sans Light" panose="020B0604020202020204" charset="0"/>
              </a:rPr>
              <a:t>build on its leading position across markets </a:t>
            </a:r>
            <a:r>
              <a:rPr lang="en-US" sz="1600">
                <a:ea typeface="Noto Sans Light" panose="020B0604020202020204" charset="0"/>
              </a:rPr>
              <a:t>as a focused, standalone company</a:t>
            </a:r>
            <a:r>
              <a:rPr lang="en-US" sz="1600" b="1">
                <a:ea typeface="Noto Sans Light" panose="020B0604020202020204" charset="0"/>
              </a:rPr>
              <a:t>.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3BAE47-D5BC-23EB-37A1-24A299FB5E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29100" y="3249496"/>
            <a:ext cx="2871788" cy="4028115"/>
          </a:xfrm>
        </p:spPr>
        <p:txBody>
          <a:bodyPr/>
          <a:lstStyle/>
          <a:p>
            <a:pPr defTabSz="14629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ea typeface="Noto Sans Light" panose="020B0604020202020204" charset="0"/>
              </a:rPr>
              <a:t>Copeland is a </a:t>
            </a:r>
            <a:r>
              <a:rPr lang="en-US" sz="1600" b="1">
                <a:ea typeface="Noto Sans Light" panose="020B0604020202020204" charset="0"/>
              </a:rPr>
              <a:t>new global organization </a:t>
            </a:r>
            <a:r>
              <a:rPr lang="en-US" sz="1600">
                <a:ea typeface="Noto Sans Light" panose="020B0604020202020204" charset="0"/>
              </a:rPr>
              <a:t>that continues to:</a:t>
            </a:r>
          </a:p>
          <a:p>
            <a:pPr marL="285726" indent="-285726" defTabSz="1462922" eaLnBrk="0" fontAlgn="base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>
                <a:ea typeface="Noto Sans Light" panose="020B0604020202020204" charset="0"/>
              </a:rPr>
              <a:t>Build </a:t>
            </a:r>
            <a:r>
              <a:rPr lang="en-US" sz="1600">
                <a:ea typeface="Noto Sans Light" panose="020B0604020202020204" charset="0"/>
              </a:rPr>
              <a:t>on its legacy </a:t>
            </a:r>
          </a:p>
          <a:p>
            <a:pPr marL="285726" indent="-285726" defTabSz="1462922" eaLnBrk="0" fontAlgn="base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ea typeface="Noto Sans Light" panose="020B0604020202020204" charset="0"/>
              </a:rPr>
              <a:t>Create </a:t>
            </a:r>
            <a:r>
              <a:rPr lang="en-US" sz="1600" b="1">
                <a:ea typeface="Noto Sans Light" panose="020B0604020202020204" charset="0"/>
              </a:rPr>
              <a:t>innovative</a:t>
            </a:r>
            <a:r>
              <a:rPr lang="en-US" sz="1600">
                <a:ea typeface="Noto Sans Light" panose="020B0604020202020204" charset="0"/>
              </a:rPr>
              <a:t> and </a:t>
            </a:r>
            <a:r>
              <a:rPr lang="en-US" sz="1600" b="1">
                <a:ea typeface="Noto Sans Light" panose="020B0604020202020204" charset="0"/>
              </a:rPr>
              <a:t>sustainable</a:t>
            </a:r>
            <a:r>
              <a:rPr lang="en-US" sz="1600">
                <a:ea typeface="Noto Sans Light" panose="020B0604020202020204" charset="0"/>
              </a:rPr>
              <a:t> solutions for customers</a:t>
            </a:r>
          </a:p>
          <a:p>
            <a:pPr marL="285726" indent="-285726" defTabSz="1462922" eaLnBrk="0" fontAlgn="base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ea typeface="Noto Sans Light" panose="020B0604020202020204" charset="0"/>
              </a:rPr>
              <a:t>Steward </a:t>
            </a:r>
            <a:r>
              <a:rPr lang="en-US" sz="1600" b="1">
                <a:ea typeface="Noto Sans Light" panose="020B0604020202020204" charset="0"/>
              </a:rPr>
              <a:t>positive change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0DB5011-31B3-8545-8194-B084DADD50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9622" y="2106657"/>
            <a:ext cx="2705100" cy="684107"/>
          </a:xfrm>
        </p:spPr>
        <p:txBody>
          <a:bodyPr/>
          <a:lstStyle/>
          <a:p>
            <a:r>
              <a:rPr lang="en-US" b="1"/>
              <a:t>Focus as a</a:t>
            </a:r>
            <a:br>
              <a:rPr lang="en-US" b="1"/>
            </a:br>
            <a:r>
              <a:rPr lang="en-US" b="1"/>
              <a:t>Standalone Company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89D374-1317-2614-A4D9-B5FE5464A8F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163432" y="3303284"/>
            <a:ext cx="2704968" cy="4028115"/>
          </a:xfrm>
        </p:spPr>
        <p:txBody>
          <a:bodyPr/>
          <a:lstStyle/>
          <a:p>
            <a:r>
              <a:rPr lang="en-US" sz="1600">
                <a:ea typeface="Noto Sans Light" panose="020B0604020202020204" charset="0"/>
              </a:rPr>
              <a:t>This change will </a:t>
            </a:r>
            <a:r>
              <a:rPr lang="en-US" sz="1600" b="1">
                <a:ea typeface="Noto Sans Light" panose="020B0604020202020204" charset="0"/>
              </a:rPr>
              <a:t>improve the business’ agility</a:t>
            </a:r>
            <a:r>
              <a:rPr lang="en-US" sz="1600">
                <a:ea typeface="Noto Sans Light" panose="020B0604020202020204" charset="0"/>
              </a:rPr>
              <a:t> and ability to create new value with our customers and provide employees an improved path for personal and professional development.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91F3CBA-2A30-BFBF-6C9E-EAA7334FDB3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29100" y="2106657"/>
            <a:ext cx="2871788" cy="684107"/>
          </a:xfrm>
        </p:spPr>
        <p:txBody>
          <a:bodyPr/>
          <a:lstStyle/>
          <a:p>
            <a:r>
              <a:rPr lang="en-US" b="1"/>
              <a:t>Build on a Strong Foundation to Drive Value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B918FB-3FAC-8092-59C3-4B025A16498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696200" y="2106657"/>
            <a:ext cx="2705100" cy="684107"/>
          </a:xfrm>
        </p:spPr>
        <p:txBody>
          <a:bodyPr/>
          <a:lstStyle/>
          <a:p>
            <a:r>
              <a:rPr lang="en-US" b="1"/>
              <a:t>Accelerate</a:t>
            </a:r>
          </a:p>
          <a:p>
            <a:r>
              <a:rPr lang="en-US" b="1"/>
              <a:t>Profitable Growth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CEC0F-BF45-E99E-0E23-6596417B8C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163300" y="2160445"/>
            <a:ext cx="2705100" cy="684107"/>
          </a:xfrm>
        </p:spPr>
        <p:txBody>
          <a:bodyPr/>
          <a:lstStyle/>
          <a:p>
            <a:r>
              <a:rPr lang="en-US" b="1"/>
              <a:t>Create New</a:t>
            </a:r>
          </a:p>
          <a:p>
            <a:r>
              <a:rPr lang="en-US" b="1"/>
              <a:t>Opportunities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A7262C-D07B-D8A5-44CB-B5BEE77E6A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/>
              <a:t>Copeland: The Opportunity Ahead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CE630F-6FFB-3E85-BD16-3A773374E4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8518" y="1184597"/>
            <a:ext cx="9852659" cy="4079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Copeland is a </a:t>
            </a:r>
            <a:r>
              <a:rPr lang="en-US" b="1"/>
              <a:t>new standalone company serving the global HVACR market</a:t>
            </a:r>
            <a:r>
              <a:rPr lang="en-US"/>
              <a:t>, </a:t>
            </a:r>
            <a:br>
              <a:rPr lang="en-US"/>
            </a:br>
            <a:r>
              <a:rPr lang="en-US"/>
              <a:t>enhancing opportunities to support our customers as a focused company.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FE9ED-BFAA-7789-6000-74B53217D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95E28D-AF2A-6964-2074-9EB5F5A4ADDD}"/>
              </a:ext>
            </a:extLst>
          </p:cNvPr>
          <p:cNvCxnSpPr>
            <a:cxnSpLocks/>
          </p:cNvCxnSpPr>
          <p:nvPr/>
        </p:nvCxnSpPr>
        <p:spPr>
          <a:xfrm>
            <a:off x="769622" y="3019623"/>
            <a:ext cx="270304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62EB40-8FCC-A3C7-08B0-890DB9F932F7}"/>
              </a:ext>
            </a:extLst>
          </p:cNvPr>
          <p:cNvCxnSpPr>
            <a:cxnSpLocks/>
          </p:cNvCxnSpPr>
          <p:nvPr/>
        </p:nvCxnSpPr>
        <p:spPr>
          <a:xfrm>
            <a:off x="4229100" y="3019623"/>
            <a:ext cx="270510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9DE5577-AFFE-485B-9522-5DA44F8D19CA}"/>
              </a:ext>
            </a:extLst>
          </p:cNvPr>
          <p:cNvCxnSpPr>
            <a:cxnSpLocks/>
          </p:cNvCxnSpPr>
          <p:nvPr/>
        </p:nvCxnSpPr>
        <p:spPr>
          <a:xfrm>
            <a:off x="7696200" y="3019623"/>
            <a:ext cx="270510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4D59586-D00A-2B46-1B77-1468E0E467D1}"/>
              </a:ext>
            </a:extLst>
          </p:cNvPr>
          <p:cNvCxnSpPr>
            <a:cxnSpLocks/>
          </p:cNvCxnSpPr>
          <p:nvPr/>
        </p:nvCxnSpPr>
        <p:spPr>
          <a:xfrm>
            <a:off x="11159823" y="3019623"/>
            <a:ext cx="2708577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135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5"/>
            <a:ext cx="8472266" cy="955099"/>
          </a:xfrm>
        </p:spPr>
        <p:txBody>
          <a:bodyPr anchor="t"/>
          <a:lstStyle/>
          <a:p>
            <a:r>
              <a:rPr lang="en-US"/>
              <a:t>Refrigeration Solenoid Valves &amp; Coils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BB39255-28F4-0399-C27A-680F99B9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4" name="Table 24">
            <a:extLst>
              <a:ext uri="{FF2B5EF4-FFF2-40B4-BE49-F238E27FC236}">
                <a16:creationId xmlns:a16="http://schemas.microsoft.com/office/drawing/2014/main" id="{996D6798-EAA9-99FF-A68B-36CF1717EE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309767"/>
              </p:ext>
            </p:extLst>
          </p:nvPr>
        </p:nvGraphicFramePr>
        <p:xfrm>
          <a:off x="-12285615" y="2087621"/>
          <a:ext cx="7149501" cy="550544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27621">
                  <a:extLst>
                    <a:ext uri="{9D8B030D-6E8A-4147-A177-3AD203B41FA5}">
                      <a16:colId xmlns:a16="http://schemas.microsoft.com/office/drawing/2014/main" val="2974938162"/>
                    </a:ext>
                  </a:extLst>
                </a:gridCol>
                <a:gridCol w="1937910">
                  <a:extLst>
                    <a:ext uri="{9D8B030D-6E8A-4147-A177-3AD203B41FA5}">
                      <a16:colId xmlns:a16="http://schemas.microsoft.com/office/drawing/2014/main" val="3047073662"/>
                    </a:ext>
                  </a:extLst>
                </a:gridCol>
                <a:gridCol w="1645895">
                  <a:extLst>
                    <a:ext uri="{9D8B030D-6E8A-4147-A177-3AD203B41FA5}">
                      <a16:colId xmlns:a16="http://schemas.microsoft.com/office/drawing/2014/main" val="1554012416"/>
                    </a:ext>
                  </a:extLst>
                </a:gridCol>
                <a:gridCol w="1538075">
                  <a:extLst>
                    <a:ext uri="{9D8B030D-6E8A-4147-A177-3AD203B41FA5}">
                      <a16:colId xmlns:a16="http://schemas.microsoft.com/office/drawing/2014/main" val="4277370598"/>
                    </a:ext>
                  </a:extLst>
                </a:gridCol>
              </a:tblGrid>
              <a:tr h="771034">
                <a:tc>
                  <a:txBody>
                    <a:bodyPr/>
                    <a:lstStyle/>
                    <a:p>
                      <a:pPr fontAlgn="ctr"/>
                      <a:r>
                        <a:rPr lang="en-US" sz="1400" b="1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ea typeface="Noto Sans" panose="020B0502040504020204" pitchFamily="34" charset="0"/>
                          <a:cs typeface="Arial" panose="020B0604020202020204" pitchFamily="34" charset="0"/>
                        </a:rPr>
                        <a:t>Emerson Valve Series</a:t>
                      </a:r>
                    </a:p>
                  </a:txBody>
                  <a:tcPr marL="80096" marR="80096" marT="40048" marB="4004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b="1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ea typeface="Noto Sans" panose="020B0502040504020204" pitchFamily="34" charset="0"/>
                          <a:cs typeface="Arial" panose="020B0604020202020204" pitchFamily="34" charset="0"/>
                        </a:rPr>
                        <a:t>Field</a:t>
                      </a:r>
                      <a:br>
                        <a:rPr lang="en-US" sz="1400" b="1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ea typeface="Noto Sans" panose="020B0502040504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1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ea typeface="Noto Sans" panose="020B0502040504020204" pitchFamily="34" charset="0"/>
                          <a:cs typeface="Arial" panose="020B0604020202020204" pitchFamily="34" charset="0"/>
                        </a:rPr>
                        <a:t>Serviceable</a:t>
                      </a:r>
                    </a:p>
                  </a:txBody>
                  <a:tcPr marL="80096" marR="80096" marT="40048" marB="4004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b="1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ea typeface="Noto Sans" panose="020B0502040504020204" pitchFamily="34" charset="0"/>
                          <a:cs typeface="Arial" panose="020B0604020202020204" pitchFamily="34" charset="0"/>
                        </a:rPr>
                        <a:t>Tonnage</a:t>
                      </a:r>
                    </a:p>
                    <a:p>
                      <a:pPr fontAlgn="ctr"/>
                      <a:r>
                        <a:rPr lang="en-US" sz="1400" b="1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ea typeface="Noto Sans" panose="020B0502040504020204" pitchFamily="34" charset="0"/>
                          <a:cs typeface="Arial" panose="020B0604020202020204" pitchFamily="34" charset="0"/>
                        </a:rPr>
                        <a:t>(R-404A)</a:t>
                      </a:r>
                    </a:p>
                  </a:txBody>
                  <a:tcPr marL="80096" marR="80096" marT="40048" marB="4004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b="1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ea typeface="Noto Sans" panose="020B0502040504020204" pitchFamily="34" charset="0"/>
                          <a:cs typeface="Arial" panose="020B0604020202020204" pitchFamily="34" charset="0"/>
                        </a:rPr>
                        <a:t>Tonnage</a:t>
                      </a:r>
                    </a:p>
                    <a:p>
                      <a:pPr fontAlgn="ctr"/>
                      <a:r>
                        <a:rPr lang="en-US" sz="1400" b="1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ea typeface="Noto Sans" panose="020B0502040504020204" pitchFamily="34" charset="0"/>
                          <a:cs typeface="Arial" panose="020B0604020202020204" pitchFamily="34" charset="0"/>
                        </a:rPr>
                        <a:t>(R-410A)</a:t>
                      </a:r>
                    </a:p>
                  </a:txBody>
                  <a:tcPr marL="80096" marR="80096" marT="40048" marB="4004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1180789"/>
                  </a:ext>
                </a:extLst>
              </a:tr>
              <a:tr h="946883">
                <a:tc>
                  <a:txBody>
                    <a:bodyPr/>
                    <a:lstStyle/>
                    <a:p>
                      <a:pPr marL="91440"/>
                      <a:r>
                        <a:rPr lang="en-US" sz="1400" b="0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80096" marR="80096" marT="40048" marB="40048" anchor="ctr">
                    <a:lnT w="12700" cmpd="sng">
                      <a:noFill/>
                    </a:lnT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80096" marR="80096" marT="40048" marB="40048" anchor="ctr">
                    <a:lnT w="12700" cmpd="sng">
                      <a:noFill/>
                    </a:lnT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1/8 to 3</a:t>
                      </a:r>
                    </a:p>
                  </a:txBody>
                  <a:tcPr marL="80096" marR="80096" marT="40048" marB="40048" anchor="ctr">
                    <a:lnT w="12700" cmpd="sng">
                      <a:noFill/>
                    </a:lnT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to 5</a:t>
                      </a:r>
                    </a:p>
                  </a:txBody>
                  <a:tcPr marL="80096" marR="80096" marT="40048" marB="40048" anchor="ctr">
                    <a:lnT w="12700" cmpd="sng">
                      <a:noFill/>
                    </a:lnT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499667"/>
                  </a:ext>
                </a:extLst>
              </a:tr>
              <a:tr h="946883">
                <a:tc>
                  <a:txBody>
                    <a:bodyPr/>
                    <a:lstStyle/>
                    <a:p>
                      <a:pPr marL="91440"/>
                      <a:r>
                        <a:rPr lang="en-US" sz="1400" b="0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NXT</a:t>
                      </a:r>
                    </a:p>
                  </a:txBody>
                  <a:tcPr marL="80096" marR="80096" marT="40048" marB="40048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80096" marR="80096" marT="40048" marB="40048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80096" marR="80096" marT="40048" marB="40048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½ to 15</a:t>
                      </a:r>
                    </a:p>
                  </a:txBody>
                  <a:tcPr marL="80096" marR="80096" marT="40048" marB="40048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42093"/>
                  </a:ext>
                </a:extLst>
              </a:tr>
              <a:tr h="946883">
                <a:tc>
                  <a:txBody>
                    <a:bodyPr/>
                    <a:lstStyle/>
                    <a:p>
                      <a:pPr marL="91440"/>
                      <a:r>
                        <a:rPr lang="en-US" sz="1400" b="0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HF</a:t>
                      </a:r>
                    </a:p>
                  </a:txBody>
                  <a:tcPr marL="80096" marR="80096" marT="40048" marB="40048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0096" marR="80096" marT="40048" marB="40048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1/8 to 10</a:t>
                      </a:r>
                    </a:p>
                  </a:txBody>
                  <a:tcPr marL="80096" marR="80096" marT="40048" marB="40048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80096" marR="80096" marT="40048" marB="40048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470847"/>
                  </a:ext>
                </a:extLst>
              </a:tr>
              <a:tr h="946883">
                <a:tc>
                  <a:txBody>
                    <a:bodyPr/>
                    <a:lstStyle/>
                    <a:p>
                      <a:pPr marL="91440"/>
                      <a:r>
                        <a:rPr lang="en-US" sz="1400" b="0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TRAE</a:t>
                      </a:r>
                    </a:p>
                  </a:txBody>
                  <a:tcPr marL="80096" marR="80096" marT="40048" marB="40048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0096" marR="80096" marT="40048" marB="40048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to 35</a:t>
                      </a:r>
                    </a:p>
                  </a:txBody>
                  <a:tcPr marL="80096" marR="80096" marT="40048" marB="40048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80096" marR="80096" marT="40048" marB="40048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557982"/>
                  </a:ext>
                </a:extLst>
              </a:tr>
              <a:tr h="946883">
                <a:tc>
                  <a:txBody>
                    <a:bodyPr/>
                    <a:lstStyle/>
                    <a:p>
                      <a:pPr marL="91440"/>
                      <a:r>
                        <a:rPr lang="en-US" sz="1400" b="0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TX7</a:t>
                      </a:r>
                    </a:p>
                  </a:txBody>
                  <a:tcPr marL="80096" marR="80096" marT="40048" marB="40048" anchor="ctr">
                    <a:lnL>
                      <a:noFill/>
                    </a:lnL>
                    <a:lnR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80096" marR="80096" marT="40048" marB="40048" anchor="ctr">
                    <a:lnL>
                      <a:noFill/>
                    </a:lnL>
                    <a:lnR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80096" marR="80096" marT="40048" marB="40048" anchor="ctr">
                    <a:lnL>
                      <a:noFill/>
                    </a:lnL>
                    <a:lnR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to 50</a:t>
                      </a:r>
                    </a:p>
                  </a:txBody>
                  <a:tcPr marL="80096" marR="80096" marT="40048" marB="40048" anchor="ctr">
                    <a:lnL>
                      <a:noFill/>
                    </a:lnL>
                    <a:lnR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071106"/>
                  </a:ext>
                </a:extLst>
              </a:tr>
            </a:tbl>
          </a:graphicData>
        </a:graphic>
      </p:graphicFrame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88D6C3D-8588-377C-E25D-4BEC5B32899D}"/>
              </a:ext>
            </a:extLst>
          </p:cNvPr>
          <p:cNvSpPr txBox="1">
            <a:spLocks/>
          </p:cNvSpPr>
          <p:nvPr/>
        </p:nvSpPr>
        <p:spPr>
          <a:xfrm>
            <a:off x="10121202" y="1635662"/>
            <a:ext cx="3636362" cy="26023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ea typeface="Noto Sans"/>
              </a:rPr>
              <a:t>AM Series coils </a:t>
            </a:r>
            <a:r>
              <a:rPr lang="en-US">
                <a:solidFill>
                  <a:schemeClr val="tx1"/>
                </a:solidFill>
                <a:ea typeface="Noto Sans"/>
              </a:rPr>
              <a:t>fit</a:t>
            </a:r>
            <a:r>
              <a:rPr lang="en-US" sz="1800">
                <a:solidFill>
                  <a:schemeClr val="tx1"/>
                </a:solidFill>
                <a:ea typeface="Noto Sans"/>
              </a:rPr>
              <a:t> all valve series and sizes</a:t>
            </a:r>
            <a:br>
              <a:rPr lang="en-US" sz="1800">
                <a:solidFill>
                  <a:schemeClr val="tx1"/>
                </a:solidFill>
                <a:ea typeface="Noto Sans"/>
              </a:rPr>
            </a:br>
            <a:endParaRPr lang="en-US" sz="1800">
              <a:solidFill>
                <a:schemeClr val="tx1"/>
              </a:solidFill>
              <a:ea typeface="Noto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ea typeface="Noto Sans"/>
              </a:rPr>
              <a:t>Snap-on</a:t>
            </a:r>
            <a:r>
              <a:rPr lang="en-US" sz="1800">
                <a:solidFill>
                  <a:schemeClr val="tx1"/>
                </a:solidFill>
                <a:ea typeface="Noto Sans"/>
              </a:rPr>
              <a:t> coil design </a:t>
            </a:r>
            <a:br>
              <a:rPr lang="en-US" sz="1800">
                <a:solidFill>
                  <a:schemeClr val="tx1"/>
                </a:solidFill>
                <a:ea typeface="Noto Sans"/>
              </a:rPr>
            </a:br>
            <a:r>
              <a:rPr lang="en-US" sz="1800">
                <a:solidFill>
                  <a:schemeClr val="tx1"/>
                </a:solidFill>
                <a:ea typeface="Noto Sans"/>
              </a:rPr>
              <a:t>for easy installation</a:t>
            </a:r>
            <a:br>
              <a:rPr lang="en-US" sz="1800">
                <a:solidFill>
                  <a:schemeClr val="tx1"/>
                </a:solidFill>
                <a:ea typeface="Noto Sans"/>
              </a:rPr>
            </a:br>
            <a:endParaRPr lang="en-US" sz="1800">
              <a:solidFill>
                <a:schemeClr val="tx1"/>
              </a:solidFill>
              <a:ea typeface="Noto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Valves with extended copper ends for easy installation</a:t>
            </a:r>
          </a:p>
        </p:txBody>
      </p:sp>
      <p:pic>
        <p:nvPicPr>
          <p:cNvPr id="10" name="Picture 9" descr="A close-up of a microscope&#10;&#10;Description automatically generated with low confidence">
            <a:extLst>
              <a:ext uri="{FF2B5EF4-FFF2-40B4-BE49-F238E27FC236}">
                <a16:creationId xmlns:a16="http://schemas.microsoft.com/office/drawing/2014/main" id="{047AE239-6626-B5DB-BA7D-2F261724E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5192" y="5498501"/>
            <a:ext cx="2115751" cy="1833167"/>
          </a:xfrm>
          <a:prstGeom prst="rect">
            <a:avLst/>
          </a:prstGeom>
        </p:spPr>
      </p:pic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13D2584D-381F-2442-96E7-B3ACFAE40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94749">
            <a:off x="10634315" y="4348978"/>
            <a:ext cx="2496572" cy="11460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635B78-E104-2842-9105-8D68695B2BDE}"/>
              </a:ext>
            </a:extLst>
          </p:cNvPr>
          <p:cNvSpPr txBox="1"/>
          <p:nvPr/>
        </p:nvSpPr>
        <p:spPr>
          <a:xfrm>
            <a:off x="10106517" y="6045349"/>
            <a:ext cx="3357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200RB with Coil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26861A-D641-BA1D-8D4B-B91B53BD3D62}"/>
              </a:ext>
            </a:extLst>
          </p:cNvPr>
          <p:cNvSpPr txBox="1"/>
          <p:nvPr/>
        </p:nvSpPr>
        <p:spPr>
          <a:xfrm>
            <a:off x="11642997" y="7613632"/>
            <a:ext cx="3357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250RA with Coil</a:t>
            </a:r>
          </a:p>
        </p:txBody>
      </p:sp>
      <p:graphicFrame>
        <p:nvGraphicFramePr>
          <p:cNvPr id="8" name="Table 24">
            <a:extLst>
              <a:ext uri="{FF2B5EF4-FFF2-40B4-BE49-F238E27FC236}">
                <a16:creationId xmlns:a16="http://schemas.microsoft.com/office/drawing/2014/main" id="{02E9AB92-CA69-850D-6ADD-D43A429381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726539"/>
              </p:ext>
            </p:extLst>
          </p:nvPr>
        </p:nvGraphicFramePr>
        <p:xfrm>
          <a:off x="598860" y="1479244"/>
          <a:ext cx="8819465" cy="51472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13003">
                  <a:extLst>
                    <a:ext uri="{9D8B030D-6E8A-4147-A177-3AD203B41FA5}">
                      <a16:colId xmlns:a16="http://schemas.microsoft.com/office/drawing/2014/main" val="2974938162"/>
                    </a:ext>
                  </a:extLst>
                </a:gridCol>
                <a:gridCol w="991763">
                  <a:extLst>
                    <a:ext uri="{9D8B030D-6E8A-4147-A177-3AD203B41FA5}">
                      <a16:colId xmlns:a16="http://schemas.microsoft.com/office/drawing/2014/main" val="3047073662"/>
                    </a:ext>
                  </a:extLst>
                </a:gridCol>
                <a:gridCol w="968991">
                  <a:extLst>
                    <a:ext uri="{9D8B030D-6E8A-4147-A177-3AD203B41FA5}">
                      <a16:colId xmlns:a16="http://schemas.microsoft.com/office/drawing/2014/main" val="1554012416"/>
                    </a:ext>
                  </a:extLst>
                </a:gridCol>
                <a:gridCol w="832514">
                  <a:extLst>
                    <a:ext uri="{9D8B030D-6E8A-4147-A177-3AD203B41FA5}">
                      <a16:colId xmlns:a16="http://schemas.microsoft.com/office/drawing/2014/main" val="4277370598"/>
                    </a:ext>
                  </a:extLst>
                </a:gridCol>
                <a:gridCol w="1037230">
                  <a:extLst>
                    <a:ext uri="{9D8B030D-6E8A-4147-A177-3AD203B41FA5}">
                      <a16:colId xmlns:a16="http://schemas.microsoft.com/office/drawing/2014/main" val="3164418325"/>
                    </a:ext>
                  </a:extLst>
                </a:gridCol>
                <a:gridCol w="1364442">
                  <a:extLst>
                    <a:ext uri="{9D8B030D-6E8A-4147-A177-3AD203B41FA5}">
                      <a16:colId xmlns:a16="http://schemas.microsoft.com/office/drawing/2014/main" val="2663199770"/>
                    </a:ext>
                  </a:extLst>
                </a:gridCol>
                <a:gridCol w="1596788">
                  <a:extLst>
                    <a:ext uri="{9D8B030D-6E8A-4147-A177-3AD203B41FA5}">
                      <a16:colId xmlns:a16="http://schemas.microsoft.com/office/drawing/2014/main" val="2080295411"/>
                    </a:ext>
                  </a:extLst>
                </a:gridCol>
                <a:gridCol w="914734">
                  <a:extLst>
                    <a:ext uri="{9D8B030D-6E8A-4147-A177-3AD203B41FA5}">
                      <a16:colId xmlns:a16="http://schemas.microsoft.com/office/drawing/2014/main" val="488802817"/>
                    </a:ext>
                  </a:extLst>
                </a:gridCol>
              </a:tblGrid>
              <a:tr h="343395">
                <a:tc>
                  <a:txBody>
                    <a:bodyPr/>
                    <a:lstStyle/>
                    <a:p>
                      <a:pPr fontAlgn="ctr"/>
                      <a:endParaRPr lang="en-US" sz="1600" b="1" i="0">
                        <a:solidFill>
                          <a:srgbClr val="004B8D"/>
                        </a:solidFill>
                        <a:latin typeface="Arial" panose="020B0604020202020204" pitchFamily="34" charset="0"/>
                        <a:ea typeface="Noto Sans" panose="020B050204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ea typeface="Noto Sans" panose="020B0502040504020204" pitchFamily="34" charset="0"/>
                          <a:cs typeface="Arial" panose="020B0604020202020204" pitchFamily="34" charset="0"/>
                        </a:rPr>
                        <a:t>OPERATION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fontAlgn="ctr"/>
                      <a:endParaRPr lang="en-US" sz="1600" b="0" i="0">
                        <a:solidFill>
                          <a:srgbClr val="004B8D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ea typeface="Noto Sans" panose="020B0502040504020204" pitchFamily="34" charset="0"/>
                          <a:cs typeface="Arial" panose="020B0604020202020204" pitchFamily="34" charset="0"/>
                        </a:rPr>
                        <a:t>TWO TYPES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fontAlgn="ctr"/>
                      <a:endParaRPr lang="en-US" sz="1600" b="0" i="0">
                        <a:solidFill>
                          <a:srgbClr val="004B8D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>
                        <a:solidFill>
                          <a:srgbClr val="004B8D"/>
                        </a:solidFill>
                        <a:latin typeface="Arial" panose="020B0604020202020204" pitchFamily="34" charset="0"/>
                        <a:ea typeface="Noto Sans" panose="020B050204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>
                        <a:solidFill>
                          <a:srgbClr val="004B8D"/>
                        </a:solidFill>
                        <a:latin typeface="Arial" panose="020B0604020202020204" pitchFamily="34" charset="0"/>
                        <a:ea typeface="Noto Sans" panose="020B050204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>
                        <a:solidFill>
                          <a:srgbClr val="004B8D"/>
                        </a:solidFill>
                        <a:latin typeface="Arial" panose="020B0604020202020204" pitchFamily="34" charset="0"/>
                        <a:ea typeface="Noto Sans" panose="020B050204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5327233"/>
                  </a:ext>
                </a:extLst>
              </a:tr>
              <a:tr h="683235">
                <a:tc>
                  <a:txBody>
                    <a:bodyPr/>
                    <a:lstStyle/>
                    <a:p>
                      <a:pPr fontAlgn="ctr"/>
                      <a:r>
                        <a:rPr lang="en-US" sz="1400" b="0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ea typeface="Noto Sans" panose="020B0502040504020204" pitchFamily="34" charset="0"/>
                          <a:cs typeface="Arial" panose="020B0604020202020204" pitchFamily="34" charset="0"/>
                        </a:rPr>
                        <a:t>Valve Series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ea typeface="Noto Sans" panose="020B0502040504020204" pitchFamily="34" charset="0"/>
                          <a:cs typeface="Arial" panose="020B0604020202020204" pitchFamily="34" charset="0"/>
                        </a:rPr>
                        <a:t>Normally Closed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ea typeface="Noto Sans" panose="020B0502040504020204" pitchFamily="34" charset="0"/>
                          <a:cs typeface="Arial" panose="020B0604020202020204" pitchFamily="34" charset="0"/>
                        </a:rPr>
                        <a:t>Normally Open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ea typeface="Noto Sans" panose="020B0502040504020204" pitchFamily="34" charset="0"/>
                          <a:cs typeface="Arial" panose="020B0604020202020204" pitchFamily="34" charset="0"/>
                        </a:rPr>
                        <a:t>Direct Acting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ea typeface="Noto Sans" panose="020B0502040504020204" pitchFamily="34" charset="0"/>
                          <a:cs typeface="Arial" panose="020B0604020202020204" pitchFamily="34" charset="0"/>
                        </a:rPr>
                        <a:t>Pilot Operated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ea typeface="Noto Sans" panose="020B0502040504020204" pitchFamily="34" charset="0"/>
                          <a:cs typeface="Arial" panose="020B0604020202020204" pitchFamily="34" charset="0"/>
                        </a:rPr>
                        <a:t>Design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ea typeface="Noto Sans" panose="020B0502040504020204" pitchFamily="34" charset="0"/>
                          <a:cs typeface="Arial" panose="020B0604020202020204" pitchFamily="34" charset="0"/>
                        </a:rPr>
                        <a:t>Optional Mounting Stud or Manual Stem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ea typeface="Noto Sans" panose="020B0502040504020204" pitchFamily="34" charset="0"/>
                          <a:cs typeface="Arial" panose="020B0604020202020204" pitchFamily="34" charset="0"/>
                        </a:rPr>
                        <a:t>MWP (PSIG)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1180789"/>
                  </a:ext>
                </a:extLst>
              </a:tr>
              <a:tr h="814469">
                <a:tc>
                  <a:txBody>
                    <a:bodyPr/>
                    <a:lstStyle/>
                    <a:p>
                      <a:pPr marL="91440"/>
                      <a:r>
                        <a:rPr lang="en-US" sz="1600" b="0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100RB</a:t>
                      </a:r>
                    </a:p>
                  </a:txBody>
                  <a:tcPr anchor="ctr">
                    <a:lnT w="12700" cmpd="sng">
                      <a:noFill/>
                    </a:lnT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>
                    <a:lnT w="12700" cmpd="sng">
                      <a:noFill/>
                    </a:lnT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mpd="sng">
                      <a:noFill/>
                    </a:lnT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>
                    <a:lnT w="12700" cmpd="sng">
                      <a:noFill/>
                    </a:lnT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mpd="sng">
                      <a:noFill/>
                    </a:lnT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Piston</a:t>
                      </a:r>
                    </a:p>
                  </a:txBody>
                  <a:tcPr anchor="ctr">
                    <a:lnT w="12700" cmpd="sng">
                      <a:noFill/>
                    </a:lnT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mpd="sng">
                      <a:noFill/>
                    </a:lnT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anchor="ctr">
                    <a:lnT w="12700" cmpd="sng">
                      <a:noFill/>
                    </a:lnT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499667"/>
                  </a:ext>
                </a:extLst>
              </a:tr>
              <a:tr h="814469">
                <a:tc>
                  <a:txBody>
                    <a:bodyPr/>
                    <a:lstStyle/>
                    <a:p>
                      <a:pPr marL="91440"/>
                      <a:r>
                        <a:rPr lang="en-US" sz="1600" b="0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200RB</a:t>
                      </a: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Piston</a:t>
                      </a: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680</a:t>
                      </a: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42093"/>
                  </a:ext>
                </a:extLst>
              </a:tr>
              <a:tr h="814469">
                <a:tc>
                  <a:txBody>
                    <a:bodyPr/>
                    <a:lstStyle/>
                    <a:p>
                      <a:pPr marL="91440"/>
                      <a:r>
                        <a:rPr lang="en-US" sz="1600" b="0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250RA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Diaphragm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680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470847"/>
                  </a:ext>
                </a:extLst>
              </a:tr>
              <a:tr h="814469">
                <a:tc>
                  <a:txBody>
                    <a:bodyPr/>
                    <a:lstStyle/>
                    <a:p>
                      <a:pPr marL="91440"/>
                      <a:r>
                        <a:rPr lang="en-US" sz="1600" b="0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500RB</a:t>
                      </a: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Piston</a:t>
                      </a: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680</a:t>
                      </a: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557982"/>
                  </a:ext>
                </a:extLst>
              </a:tr>
              <a:tr h="814469">
                <a:tc>
                  <a:txBody>
                    <a:bodyPr/>
                    <a:lstStyle/>
                    <a:p>
                      <a:pPr marL="91440"/>
                      <a:r>
                        <a:rPr lang="en-US" sz="1600" b="0" i="0">
                          <a:solidFill>
                            <a:srgbClr val="004B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540RA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Diaphragm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071106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BA7E6C-73D4-A1B9-D047-9FC7B402C16C}"/>
              </a:ext>
            </a:extLst>
          </p:cNvPr>
          <p:cNvCxnSpPr/>
          <p:nvPr/>
        </p:nvCxnSpPr>
        <p:spPr>
          <a:xfrm>
            <a:off x="3657602" y="1559764"/>
            <a:ext cx="0" cy="50904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ED19256-3BA7-D577-118D-54482B8282BC}"/>
              </a:ext>
            </a:extLst>
          </p:cNvPr>
          <p:cNvCxnSpPr/>
          <p:nvPr/>
        </p:nvCxnSpPr>
        <p:spPr>
          <a:xfrm>
            <a:off x="1690257" y="1559764"/>
            <a:ext cx="0" cy="50904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53408DF-6C3C-B7E0-64E1-FF4778225122}"/>
              </a:ext>
            </a:extLst>
          </p:cNvPr>
          <p:cNvCxnSpPr/>
          <p:nvPr/>
        </p:nvCxnSpPr>
        <p:spPr>
          <a:xfrm>
            <a:off x="5583385" y="1559764"/>
            <a:ext cx="0" cy="50904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2F63918-58A3-3810-B11B-F85A7EEE34B4}"/>
              </a:ext>
            </a:extLst>
          </p:cNvPr>
          <p:cNvCxnSpPr>
            <a:cxnSpLocks/>
          </p:cNvCxnSpPr>
          <p:nvPr/>
        </p:nvCxnSpPr>
        <p:spPr>
          <a:xfrm>
            <a:off x="2701638" y="2521527"/>
            <a:ext cx="0" cy="4128655"/>
          </a:xfrm>
          <a:prstGeom prst="line">
            <a:avLst/>
          </a:prstGeom>
          <a:ln>
            <a:solidFill>
              <a:srgbClr val="A6A6A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7EB8CF-EA39-9729-ACB4-195B6AC774B3}"/>
              </a:ext>
            </a:extLst>
          </p:cNvPr>
          <p:cNvCxnSpPr>
            <a:cxnSpLocks/>
          </p:cNvCxnSpPr>
          <p:nvPr/>
        </p:nvCxnSpPr>
        <p:spPr>
          <a:xfrm>
            <a:off x="4599711" y="2521527"/>
            <a:ext cx="0" cy="4128655"/>
          </a:xfrm>
          <a:prstGeom prst="line">
            <a:avLst/>
          </a:prstGeom>
          <a:ln>
            <a:solidFill>
              <a:srgbClr val="A6A6A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0685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5"/>
            <a:ext cx="8472266" cy="955099"/>
          </a:xfrm>
        </p:spPr>
        <p:txBody>
          <a:bodyPr anchor="t"/>
          <a:lstStyle/>
          <a:p>
            <a:r>
              <a:rPr lang="en-US"/>
              <a:t>Shut-off Valves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BB39255-28F4-0399-C27A-680F99B9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88D6C3D-8588-377C-E25D-4BEC5B32899D}"/>
              </a:ext>
            </a:extLst>
          </p:cNvPr>
          <p:cNvSpPr txBox="1">
            <a:spLocks/>
          </p:cNvSpPr>
          <p:nvPr/>
        </p:nvSpPr>
        <p:spPr>
          <a:xfrm>
            <a:off x="1016870" y="2632753"/>
            <a:ext cx="3401526" cy="21130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ea typeface="Noto Sans"/>
              </a:rPr>
              <a:t>BVSS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ea typeface="Noto Sans"/>
              </a:rPr>
              <a:t>Brass locking seal caps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ea typeface="Noto Sans"/>
              </a:rPr>
              <a:t>All are fully ported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ea typeface="Noto Sans"/>
              </a:rPr>
              <a:t>Standard lay-in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ea typeface="Noto Sans"/>
              </a:rPr>
              <a:t>Hermetic, forged brass 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ea typeface="Noto Sans"/>
              </a:rPr>
              <a:t>Up to 3-1/8” line and port sizes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2A423A-3F8C-329B-DFA9-65EE6737058D}"/>
              </a:ext>
            </a:extLst>
          </p:cNvPr>
          <p:cNvSpPr txBox="1">
            <a:spLocks/>
          </p:cNvSpPr>
          <p:nvPr/>
        </p:nvSpPr>
        <p:spPr>
          <a:xfrm>
            <a:off x="1016870" y="2190722"/>
            <a:ext cx="3757130" cy="4420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10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 Hebrew" pitchFamily="2" charset="-79"/>
              </a:rPr>
              <a:t>Ball Valves</a:t>
            </a:r>
            <a:endParaRPr lang="en-US" sz="1800" kern="10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Arial Hebrew" pitchFamily="2" charset="-79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215ED89-66E2-8AC6-26EE-E425F8C9CDB2}"/>
              </a:ext>
            </a:extLst>
          </p:cNvPr>
          <p:cNvSpPr txBox="1">
            <a:spLocks/>
          </p:cNvSpPr>
          <p:nvPr/>
        </p:nvSpPr>
        <p:spPr>
          <a:xfrm>
            <a:off x="5308249" y="4212232"/>
            <a:ext cx="3757130" cy="16003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ea typeface="Noto Sans"/>
              </a:rPr>
              <a:t>Valve Stem cap retained by strap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ea typeface="Noto Sans"/>
              </a:rPr>
              <a:t>Fully ported through 2”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ea typeface="Noto Sans"/>
              </a:rPr>
              <a:t>Mounting holes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ea typeface="Noto Sans"/>
              </a:rPr>
              <a:t>Hermetic, forged Brass 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ea typeface="Noto Sans"/>
              </a:rPr>
              <a:t>Approved for CO2 and Propane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55D3FD0-F993-F435-91A0-D875F5AC1520}"/>
              </a:ext>
            </a:extLst>
          </p:cNvPr>
          <p:cNvSpPr txBox="1">
            <a:spLocks/>
          </p:cNvSpPr>
          <p:nvPr/>
        </p:nvSpPr>
        <p:spPr>
          <a:xfrm>
            <a:off x="5308249" y="3770201"/>
            <a:ext cx="3757130" cy="4420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10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 Hebrew" pitchFamily="2" charset="-79"/>
              </a:rPr>
              <a:t>BE &amp; BVS Series</a:t>
            </a:r>
            <a:endParaRPr lang="en-US" sz="1800" kern="10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Arial Hebrew" pitchFamily="2" charset="-79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F1B0BC5-51D3-7319-259D-D53E42601727}"/>
              </a:ext>
            </a:extLst>
          </p:cNvPr>
          <p:cNvSpPr txBox="1">
            <a:spLocks/>
          </p:cNvSpPr>
          <p:nvPr/>
        </p:nvSpPr>
        <p:spPr>
          <a:xfrm>
            <a:off x="9839916" y="2606419"/>
            <a:ext cx="4352678" cy="21130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ea typeface="Noto Sans"/>
              </a:rPr>
              <a:t>Hermetic Spun-copper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ea typeface="Noto Sans"/>
              </a:rPr>
              <a:t>Magnetic check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ea typeface="Noto Sans"/>
              </a:rPr>
              <a:t>Built-in 30 mesh strainer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ea typeface="Noto Sans"/>
              </a:rPr>
              <a:t>Can be installed in any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ea typeface="Noto Sans"/>
              </a:rPr>
              <a:t>Connections from ¼” through 2-5/8”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CFE497F-07FA-D81A-C030-B09C92EBB689}"/>
              </a:ext>
            </a:extLst>
          </p:cNvPr>
          <p:cNvSpPr txBox="1">
            <a:spLocks/>
          </p:cNvSpPr>
          <p:nvPr/>
        </p:nvSpPr>
        <p:spPr>
          <a:xfrm>
            <a:off x="9839916" y="2164388"/>
            <a:ext cx="3757130" cy="4420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10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 Hebrew" pitchFamily="2" charset="-79"/>
              </a:rPr>
              <a:t>ACK Check Valves</a:t>
            </a:r>
            <a:endParaRPr lang="en-US" sz="1800" kern="10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Arial Hebrew" pitchFamily="2" charset="-79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D75EE2-8170-7813-9695-0B2C8F18B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70" y="5187789"/>
            <a:ext cx="3218967" cy="12254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C85F46-926A-270F-4ADE-CC11A9F9F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249" y="1995666"/>
            <a:ext cx="2584928" cy="12741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91714C-EAEB-D53B-24FB-C1C53E614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9916" y="4719424"/>
            <a:ext cx="2987299" cy="107298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06F2E4-410C-7586-2E15-FF33C4250E29}"/>
              </a:ext>
            </a:extLst>
          </p:cNvPr>
          <p:cNvCxnSpPr>
            <a:cxnSpLocks/>
          </p:cNvCxnSpPr>
          <p:nvPr/>
        </p:nvCxnSpPr>
        <p:spPr>
          <a:xfrm>
            <a:off x="4857127" y="1995666"/>
            <a:ext cx="0" cy="4417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95CE72-0899-8CD4-36E3-2E16457812F9}"/>
              </a:ext>
            </a:extLst>
          </p:cNvPr>
          <p:cNvCxnSpPr>
            <a:cxnSpLocks/>
          </p:cNvCxnSpPr>
          <p:nvPr/>
        </p:nvCxnSpPr>
        <p:spPr>
          <a:xfrm>
            <a:off x="9429127" y="1995666"/>
            <a:ext cx="0" cy="4417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6109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5"/>
            <a:ext cx="8472266" cy="955099"/>
          </a:xfrm>
        </p:spPr>
        <p:txBody>
          <a:bodyPr anchor="t"/>
          <a:lstStyle/>
          <a:p>
            <a:r>
              <a:rPr lang="en-US"/>
              <a:t>Other Vessels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BB39255-28F4-0399-C27A-680F99B9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88D6C3D-8588-377C-E25D-4BEC5B32899D}"/>
              </a:ext>
            </a:extLst>
          </p:cNvPr>
          <p:cNvSpPr txBox="1">
            <a:spLocks/>
          </p:cNvSpPr>
          <p:nvPr/>
        </p:nvSpPr>
        <p:spPr>
          <a:xfrm>
            <a:off x="1016870" y="2729075"/>
            <a:ext cx="3243401" cy="21130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tx1"/>
                </a:solidFill>
                <a:ea typeface="Noto Sans"/>
              </a:rPr>
              <a:t>A-F, A-W, A-WZ Series</a:t>
            </a:r>
          </a:p>
          <a:p>
            <a:endParaRPr lang="en-US" sz="1800">
              <a:solidFill>
                <a:schemeClr val="tx1"/>
              </a:solidFill>
              <a:ea typeface="Noto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ea typeface="Noto Sans"/>
              </a:rPr>
              <a:t>Hermetic or bolted </a:t>
            </a:r>
            <a:br>
              <a:rPr lang="en-US">
                <a:solidFill>
                  <a:schemeClr val="tx1"/>
                </a:solidFill>
                <a:ea typeface="Noto Sans"/>
              </a:rPr>
            </a:br>
            <a:r>
              <a:rPr lang="en-US">
                <a:solidFill>
                  <a:schemeClr val="tx1"/>
                </a:solidFill>
                <a:ea typeface="Noto Sans"/>
              </a:rPr>
              <a:t>flange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ea typeface="Noto Sans"/>
              </a:rPr>
              <a:t>Supermarket racks and commercial a/c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2A423A-3F8C-329B-DFA9-65EE6737058D}"/>
              </a:ext>
            </a:extLst>
          </p:cNvPr>
          <p:cNvSpPr txBox="1">
            <a:spLocks/>
          </p:cNvSpPr>
          <p:nvPr/>
        </p:nvSpPr>
        <p:spPr>
          <a:xfrm>
            <a:off x="1016869" y="1559765"/>
            <a:ext cx="4299031" cy="6993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kern="100" dirty="0">
                <a:solidFill>
                  <a:schemeClr val="accent3"/>
                </a:solidFill>
                <a:latin typeface="+mn-lt"/>
                <a:ea typeface="Calibri" panose="020F0502020204030204" pitchFamily="34" charset="0"/>
                <a:cs typeface="Arial Hebrew"/>
              </a:rPr>
              <a:t>Oil</a:t>
            </a:r>
            <a:r>
              <a:rPr lang="en-US" sz="1800" b="1" kern="100" dirty="0">
                <a:solidFill>
                  <a:schemeClr val="accent3"/>
                </a:solidFill>
                <a:effectLst/>
                <a:latin typeface="+mn-lt"/>
                <a:ea typeface="Calibri" panose="020F0502020204030204" pitchFamily="34" charset="0"/>
                <a:cs typeface="Arial Hebrew"/>
              </a:rPr>
              <a:t> Separators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 Hebrew"/>
              </a:rPr>
              <a:t>Separates the oil from the refrigerant</a:t>
            </a:r>
            <a:endParaRPr lang="en-US" sz="1800" kern="1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Arial Hebrew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06F2E4-410C-7586-2E15-FF33C4250E29}"/>
              </a:ext>
            </a:extLst>
          </p:cNvPr>
          <p:cNvCxnSpPr>
            <a:cxnSpLocks/>
          </p:cNvCxnSpPr>
          <p:nvPr/>
        </p:nvCxnSpPr>
        <p:spPr>
          <a:xfrm>
            <a:off x="6042993" y="1559764"/>
            <a:ext cx="0" cy="5706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015D190-FCC7-7A2E-C37D-5FC0764959B9}"/>
              </a:ext>
            </a:extLst>
          </p:cNvPr>
          <p:cNvSpPr txBox="1">
            <a:spLocks/>
          </p:cNvSpPr>
          <p:nvPr/>
        </p:nvSpPr>
        <p:spPr>
          <a:xfrm>
            <a:off x="971653" y="4913991"/>
            <a:ext cx="2736036" cy="21130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tx1"/>
                </a:solidFill>
                <a:ea typeface="Noto Sans"/>
              </a:rPr>
              <a:t>A-Fc &amp; A-WC Series</a:t>
            </a:r>
          </a:p>
          <a:p>
            <a:endParaRPr lang="en-US" sz="1800">
              <a:solidFill>
                <a:schemeClr val="tx1"/>
              </a:solidFill>
              <a:ea typeface="Noto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ea typeface="Noto Sans"/>
              </a:rPr>
              <a:t>Hermetic or bolted flange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ea typeface="Noto Sans"/>
              </a:rPr>
              <a:t>Centrifugal for </a:t>
            </a:r>
            <a:br>
              <a:rPr lang="en-US" sz="1800">
                <a:solidFill>
                  <a:schemeClr val="tx1"/>
                </a:solidFill>
                <a:ea typeface="Noto Sans"/>
              </a:rPr>
            </a:br>
            <a:r>
              <a:rPr lang="en-US" sz="1800">
                <a:solidFill>
                  <a:schemeClr val="tx1"/>
                </a:solidFill>
                <a:ea typeface="Noto Sans"/>
              </a:rPr>
              <a:t>ultra-low temps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0E4A55B-02C7-2A7E-64E8-7901E0A09E1F}"/>
              </a:ext>
            </a:extLst>
          </p:cNvPr>
          <p:cNvSpPr txBox="1">
            <a:spLocks/>
          </p:cNvSpPr>
          <p:nvPr/>
        </p:nvSpPr>
        <p:spPr>
          <a:xfrm>
            <a:off x="9932769" y="2661599"/>
            <a:ext cx="3923400" cy="25145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tx1"/>
                </a:solidFill>
                <a:ea typeface="Noto Sans"/>
              </a:rPr>
              <a:t>A-AS Series</a:t>
            </a:r>
            <a:endParaRPr lang="en-US" sz="1800">
              <a:solidFill>
                <a:schemeClr val="tx1"/>
              </a:solidFill>
              <a:ea typeface="Noto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ea typeface="Noto Sans"/>
              </a:rPr>
              <a:t>3 thru 6 inch diameter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ea typeface="Noto Sans"/>
              </a:rPr>
              <a:t>6 thru 6 inch diameter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ea typeface="Noto Sans"/>
              </a:rPr>
              <a:t>½ “ to 1-5/8”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ea typeface="Noto Sans"/>
              </a:rPr>
              <a:t>Hold up to 25 tons of R-404A</a:t>
            </a:r>
            <a:endParaRPr lang="en-US" sz="1800">
              <a:ea typeface="Noto San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2397B6E-CAA0-9A2C-2829-9E0B18B4B4E1}"/>
              </a:ext>
            </a:extLst>
          </p:cNvPr>
          <p:cNvCxnSpPr>
            <a:cxnSpLocks/>
          </p:cNvCxnSpPr>
          <p:nvPr/>
        </p:nvCxnSpPr>
        <p:spPr>
          <a:xfrm>
            <a:off x="9437783" y="1513863"/>
            <a:ext cx="0" cy="6239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266C5FB-814E-837B-221F-4C4356CB8191}"/>
              </a:ext>
            </a:extLst>
          </p:cNvPr>
          <p:cNvSpPr txBox="1">
            <a:spLocks/>
          </p:cNvSpPr>
          <p:nvPr/>
        </p:nvSpPr>
        <p:spPr>
          <a:xfrm>
            <a:off x="10014674" y="1492288"/>
            <a:ext cx="3841496" cy="11109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100">
                <a:solidFill>
                  <a:schemeClr val="accent3"/>
                </a:solidFill>
                <a:effectLst/>
                <a:latin typeface="+mn-lt"/>
                <a:ea typeface="Calibri" panose="020F0502020204030204" pitchFamily="34" charset="0"/>
                <a:cs typeface="Arial Hebrew" pitchFamily="2" charset="-79"/>
              </a:rPr>
              <a:t>Suction Line Accumulators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 Hebrew" pitchFamily="2" charset="-79"/>
              </a:rPr>
              <a:t>Prevents liquid refrigerant from slugging the compressor</a:t>
            </a:r>
            <a:endParaRPr lang="en-US" sz="1800" kern="10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Arial Hebrew" pitchFamily="2" charset="-79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91E32A4-9493-95B1-6E93-89A57A5EFF23}"/>
              </a:ext>
            </a:extLst>
          </p:cNvPr>
          <p:cNvSpPr txBox="1">
            <a:spLocks/>
          </p:cNvSpPr>
          <p:nvPr/>
        </p:nvSpPr>
        <p:spPr>
          <a:xfrm>
            <a:off x="6584410" y="1513863"/>
            <a:ext cx="2167883" cy="24049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accent3"/>
                </a:solidFill>
                <a:ea typeface="Noto Sans"/>
              </a:rPr>
              <a:t>Oil Reservoirs</a:t>
            </a:r>
          </a:p>
          <a:p>
            <a:r>
              <a:rPr lang="en-US">
                <a:solidFill>
                  <a:schemeClr val="tx1"/>
                </a:solidFill>
                <a:ea typeface="Noto Sans"/>
              </a:rPr>
              <a:t>Holding vessel for necessary oil</a:t>
            </a:r>
            <a:br>
              <a:rPr lang="en-US">
                <a:solidFill>
                  <a:schemeClr val="tx1"/>
                </a:solidFill>
                <a:ea typeface="Noto Sans"/>
              </a:rPr>
            </a:br>
            <a:endParaRPr lang="en-US">
              <a:solidFill>
                <a:schemeClr val="tx1"/>
              </a:solidFill>
              <a:ea typeface="Noto Sans"/>
            </a:endParaRPr>
          </a:p>
          <a:p>
            <a:r>
              <a:rPr lang="en-US" sz="1800" b="1">
                <a:solidFill>
                  <a:schemeClr val="tx1"/>
                </a:solidFill>
                <a:ea typeface="Noto Sans"/>
              </a:rPr>
              <a:t>ADR Series</a:t>
            </a:r>
          </a:p>
          <a:p>
            <a:r>
              <a:rPr lang="en-US">
                <a:solidFill>
                  <a:schemeClr val="tx1"/>
                </a:solidFill>
                <a:ea typeface="Noto Sans"/>
              </a:rPr>
              <a:t>2,3,4 gallon models available</a:t>
            </a:r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11" name="Picture 10" descr="32-1.png">
            <a:extLst>
              <a:ext uri="{FF2B5EF4-FFF2-40B4-BE49-F238E27FC236}">
                <a16:creationId xmlns:a16="http://schemas.microsoft.com/office/drawing/2014/main" id="{C38CCEC7-9CA4-1073-BEF7-0BD61A853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331" y="3610442"/>
            <a:ext cx="1886408" cy="4002569"/>
          </a:xfrm>
          <a:prstGeom prst="rect">
            <a:avLst/>
          </a:prstGeom>
        </p:spPr>
      </p:pic>
      <p:pic>
        <p:nvPicPr>
          <p:cNvPr id="13" name="Picture 12" descr="32-2.png">
            <a:extLst>
              <a:ext uri="{FF2B5EF4-FFF2-40B4-BE49-F238E27FC236}">
                <a16:creationId xmlns:a16="http://schemas.microsoft.com/office/drawing/2014/main" id="{03C18005-FE09-05B6-0399-956213ADC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556" y="4830774"/>
            <a:ext cx="1261179" cy="2534484"/>
          </a:xfrm>
          <a:prstGeom prst="rect">
            <a:avLst/>
          </a:prstGeom>
        </p:spPr>
      </p:pic>
      <p:pic>
        <p:nvPicPr>
          <p:cNvPr id="17" name="Picture 16" descr="32-3.png">
            <a:extLst>
              <a:ext uri="{FF2B5EF4-FFF2-40B4-BE49-F238E27FC236}">
                <a16:creationId xmlns:a16="http://schemas.microsoft.com/office/drawing/2014/main" id="{D12664A8-4A64-35C1-54A7-E247732BB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6638" y="4680969"/>
            <a:ext cx="2327322" cy="303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04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5"/>
            <a:ext cx="8472266" cy="955099"/>
          </a:xfrm>
        </p:spPr>
        <p:txBody>
          <a:bodyPr anchor="t"/>
          <a:lstStyle/>
          <a:p>
            <a:r>
              <a:rPr lang="en-US"/>
              <a:t>Oil Controls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BB39255-28F4-0399-C27A-680F99B9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88D6C3D-8588-377C-E25D-4BEC5B32899D}"/>
              </a:ext>
            </a:extLst>
          </p:cNvPr>
          <p:cNvSpPr txBox="1">
            <a:spLocks/>
          </p:cNvSpPr>
          <p:nvPr/>
        </p:nvSpPr>
        <p:spPr>
          <a:xfrm>
            <a:off x="1016870" y="3387520"/>
            <a:ext cx="3243401" cy="21130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tx1"/>
                </a:solidFill>
                <a:ea typeface="Noto Sans"/>
              </a:rPr>
              <a:t>OMB/C Series</a:t>
            </a:r>
          </a:p>
          <a:p>
            <a:endParaRPr lang="en-US" sz="1800">
              <a:solidFill>
                <a:schemeClr val="tx1"/>
              </a:solidFill>
              <a:ea typeface="Noto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ea typeface="Noto Sans"/>
              </a:rPr>
              <a:t>Electronic control with alarm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ea typeface="Noto Sans"/>
              </a:rPr>
              <a:t>Compressor lockout feature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ea typeface="Noto Sans"/>
              </a:rPr>
              <a:t>Magnet for debris retention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2A423A-3F8C-329B-DFA9-65EE6737058D}"/>
              </a:ext>
            </a:extLst>
          </p:cNvPr>
          <p:cNvSpPr txBox="1">
            <a:spLocks/>
          </p:cNvSpPr>
          <p:nvPr/>
        </p:nvSpPr>
        <p:spPr>
          <a:xfrm>
            <a:off x="1016870" y="1559764"/>
            <a:ext cx="3757130" cy="10729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kern="100" dirty="0">
                <a:solidFill>
                  <a:schemeClr val="accent3"/>
                </a:solidFill>
                <a:latin typeface="+mn-lt"/>
                <a:ea typeface="Calibri" panose="020F0502020204030204" pitchFamily="34" charset="0"/>
                <a:cs typeface="Arial Hebrew"/>
              </a:rPr>
              <a:t>Oil</a:t>
            </a:r>
            <a:r>
              <a:rPr lang="en-US" sz="1800" b="1" kern="100" dirty="0">
                <a:solidFill>
                  <a:schemeClr val="accent3"/>
                </a:solidFill>
                <a:effectLst/>
                <a:latin typeface="+mn-lt"/>
                <a:ea typeface="Calibri" panose="020F0502020204030204" pitchFamily="34" charset="0"/>
                <a:cs typeface="Arial Hebrew"/>
              </a:rPr>
              <a:t> Level Controls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 Hebrew"/>
              </a:rPr>
              <a:t>Maintains proper oil levels in the compressor crankcase</a:t>
            </a:r>
            <a:endParaRPr lang="en-US" sz="1800" kern="1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Arial Hebrew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06F2E4-410C-7586-2E15-FF33C4250E29}"/>
              </a:ext>
            </a:extLst>
          </p:cNvPr>
          <p:cNvCxnSpPr>
            <a:cxnSpLocks/>
          </p:cNvCxnSpPr>
          <p:nvPr/>
        </p:nvCxnSpPr>
        <p:spPr>
          <a:xfrm>
            <a:off x="4566182" y="3269840"/>
            <a:ext cx="0" cy="3567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33.png">
            <a:extLst>
              <a:ext uri="{FF2B5EF4-FFF2-40B4-BE49-F238E27FC236}">
                <a16:creationId xmlns:a16="http://schemas.microsoft.com/office/drawing/2014/main" id="{B36F5CC7-F789-7962-913A-97D8BD020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09" y="5143701"/>
            <a:ext cx="2652798" cy="1963681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015D190-FCC7-7A2E-C37D-5FC0764959B9}"/>
              </a:ext>
            </a:extLst>
          </p:cNvPr>
          <p:cNvSpPr txBox="1">
            <a:spLocks/>
          </p:cNvSpPr>
          <p:nvPr/>
        </p:nvSpPr>
        <p:spPr>
          <a:xfrm>
            <a:off x="4903070" y="3387520"/>
            <a:ext cx="3243401" cy="21130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tx1"/>
                </a:solidFill>
                <a:ea typeface="Noto Sans"/>
              </a:rPr>
              <a:t>W-OLC Series</a:t>
            </a:r>
          </a:p>
          <a:p>
            <a:endParaRPr lang="en-US" sz="1800">
              <a:solidFill>
                <a:schemeClr val="tx1"/>
              </a:solidFill>
              <a:ea typeface="Noto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ea typeface="Noto Sans"/>
              </a:rPr>
              <a:t>Mechanical oil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ea typeface="Noto Sans"/>
              </a:rPr>
              <a:t>Three models with sight glass options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EFBB0F3-F691-B33B-46F5-F493BE7E6B81}"/>
              </a:ext>
            </a:extLst>
          </p:cNvPr>
          <p:cNvSpPr txBox="1">
            <a:spLocks/>
          </p:cNvSpPr>
          <p:nvPr/>
        </p:nvSpPr>
        <p:spPr>
          <a:xfrm>
            <a:off x="8519107" y="1559764"/>
            <a:ext cx="3243401" cy="9550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accent2"/>
                </a:solidFill>
                <a:ea typeface="Noto Sans"/>
              </a:rPr>
              <a:t>Oil Filters &amp; Driers</a:t>
            </a:r>
            <a:endParaRPr lang="en-US" sz="1800" b="1">
              <a:solidFill>
                <a:schemeClr val="accent2"/>
              </a:solidFill>
              <a:ea typeface="Noto Sans"/>
            </a:endParaRPr>
          </a:p>
          <a:p>
            <a:r>
              <a:rPr lang="en-US">
                <a:solidFill>
                  <a:schemeClr val="tx1"/>
                </a:solidFill>
                <a:ea typeface="Noto Sans"/>
              </a:rPr>
              <a:t>Designed to specifically clean the oil line.</a:t>
            </a:r>
            <a:endParaRPr lang="en-US" sz="1800">
              <a:solidFill>
                <a:schemeClr val="tx1"/>
              </a:solidFill>
              <a:ea typeface="Noto Sans"/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0E4A55B-02C7-2A7E-64E8-7901E0A09E1F}"/>
              </a:ext>
            </a:extLst>
          </p:cNvPr>
          <p:cNvSpPr txBox="1">
            <a:spLocks/>
          </p:cNvSpPr>
          <p:nvPr/>
        </p:nvSpPr>
        <p:spPr>
          <a:xfrm>
            <a:off x="8519106" y="3387520"/>
            <a:ext cx="3923400" cy="25145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tx1"/>
                </a:solidFill>
                <a:ea typeface="Noto Sans"/>
              </a:rPr>
              <a:t>AOF Series</a:t>
            </a:r>
            <a:endParaRPr lang="en-US" sz="1800">
              <a:solidFill>
                <a:schemeClr val="tx1"/>
              </a:solidFill>
              <a:ea typeface="Noto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ea typeface="Noto Sans"/>
              </a:rPr>
              <a:t>AOF</a:t>
            </a:r>
          </a:p>
          <a:p>
            <a:pPr marL="982663" lvl="1" indent="-285750">
              <a:buFont typeface="Arial" panose="020B0604020202020204" pitchFamily="34" charset="0"/>
              <a:buChar char="•"/>
            </a:pPr>
            <a:r>
              <a:rPr lang="en-US" sz="1800">
                <a:ea typeface="Noto Sans"/>
              </a:rPr>
              <a:t>Hermetic, filter only</a:t>
            </a:r>
            <a:br>
              <a:rPr lang="en-US">
                <a:ea typeface="Noto Sans"/>
              </a:rPr>
            </a:br>
            <a:endParaRPr lang="en-US">
              <a:solidFill>
                <a:schemeClr val="tx1"/>
              </a:solidFill>
              <a:ea typeface="Noto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ea typeface="Noto Sans"/>
              </a:rPr>
              <a:t>AOF -23S</a:t>
            </a:r>
          </a:p>
          <a:p>
            <a:pPr marL="982663" lvl="1" indent="-285750">
              <a:buFont typeface="Arial" panose="020B0604020202020204" pitchFamily="34" charset="0"/>
              <a:buChar char="•"/>
            </a:pPr>
            <a:r>
              <a:rPr lang="en-US" sz="1800">
                <a:ea typeface="Noto Sans"/>
              </a:rPr>
              <a:t>Take-apart shell</a:t>
            </a:r>
          </a:p>
          <a:p>
            <a:pPr marL="982663" lvl="1" indent="-285750">
              <a:buFont typeface="Arial" panose="020B0604020202020204" pitchFamily="34" charset="0"/>
              <a:buChar char="•"/>
            </a:pPr>
            <a:r>
              <a:rPr lang="en-US" sz="1800">
                <a:ea typeface="Noto Sans"/>
              </a:rPr>
              <a:t>Uses a F023 filter cartridge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52F7CEC-F353-F7E3-9B10-18DA8D91EB00}"/>
              </a:ext>
            </a:extLst>
          </p:cNvPr>
          <p:cNvSpPr txBox="1">
            <a:spLocks/>
          </p:cNvSpPr>
          <p:nvPr/>
        </p:nvSpPr>
        <p:spPr>
          <a:xfrm>
            <a:off x="8685361" y="6640486"/>
            <a:ext cx="4324055" cy="12866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tx1"/>
                </a:solidFill>
                <a:ea typeface="Noto Sans"/>
              </a:rPr>
              <a:t>AOFD 553 Series</a:t>
            </a:r>
            <a:endParaRPr lang="en-US" sz="1800">
              <a:solidFill>
                <a:schemeClr val="tx1"/>
              </a:solidFill>
              <a:ea typeface="Noto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ea typeface="Noto Sans"/>
              </a:rPr>
              <a:t>Contrains soild core desiccant </a:t>
            </a:r>
            <a:br>
              <a:rPr lang="en-US">
                <a:solidFill>
                  <a:schemeClr val="tx1"/>
                </a:solidFill>
                <a:ea typeface="Noto Sans"/>
              </a:rPr>
            </a:br>
            <a:r>
              <a:rPr lang="en-US">
                <a:solidFill>
                  <a:schemeClr val="tx1"/>
                </a:solidFill>
                <a:ea typeface="Noto Sans"/>
              </a:rPr>
              <a:t>for moisture removal</a:t>
            </a:r>
            <a:endParaRPr lang="en-US" sz="1800">
              <a:solidFill>
                <a:schemeClr val="tx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2397B6E-CAA0-9A2C-2829-9E0B18B4B4E1}"/>
              </a:ext>
            </a:extLst>
          </p:cNvPr>
          <p:cNvCxnSpPr>
            <a:cxnSpLocks/>
          </p:cNvCxnSpPr>
          <p:nvPr/>
        </p:nvCxnSpPr>
        <p:spPr>
          <a:xfrm>
            <a:off x="8057527" y="1290918"/>
            <a:ext cx="0" cy="6239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33-2.png">
            <a:extLst>
              <a:ext uri="{FF2B5EF4-FFF2-40B4-BE49-F238E27FC236}">
                <a16:creationId xmlns:a16="http://schemas.microsoft.com/office/drawing/2014/main" id="{3F98707C-2853-0DDD-C10F-041B654E8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606" y="5322134"/>
            <a:ext cx="1759848" cy="1698954"/>
          </a:xfrm>
          <a:prstGeom prst="rect">
            <a:avLst/>
          </a:prstGeom>
        </p:spPr>
      </p:pic>
      <p:pic>
        <p:nvPicPr>
          <p:cNvPr id="23" name="Picture 22" descr="33-3.png">
            <a:extLst>
              <a:ext uri="{FF2B5EF4-FFF2-40B4-BE49-F238E27FC236}">
                <a16:creationId xmlns:a16="http://schemas.microsoft.com/office/drawing/2014/main" id="{294B9124-03EC-DA23-B855-41E844AB6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0000">
            <a:off x="12067745" y="3344576"/>
            <a:ext cx="1940577" cy="1371242"/>
          </a:xfrm>
          <a:prstGeom prst="rect">
            <a:avLst/>
          </a:prstGeom>
        </p:spPr>
      </p:pic>
      <p:pic>
        <p:nvPicPr>
          <p:cNvPr id="24" name="Picture 23" descr="33-4.png">
            <a:extLst>
              <a:ext uri="{FF2B5EF4-FFF2-40B4-BE49-F238E27FC236}">
                <a16:creationId xmlns:a16="http://schemas.microsoft.com/office/drawing/2014/main" id="{30FBDFF7-CDFA-710A-2B1F-43CDB9D69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13305">
            <a:off x="12321736" y="6457158"/>
            <a:ext cx="1614572" cy="925839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70CDD97-81B5-1633-1AE9-13005166C1A4}"/>
              </a:ext>
            </a:extLst>
          </p:cNvPr>
          <p:cNvCxnSpPr>
            <a:cxnSpLocks/>
          </p:cNvCxnSpPr>
          <p:nvPr/>
        </p:nvCxnSpPr>
        <p:spPr>
          <a:xfrm>
            <a:off x="8438935" y="6201298"/>
            <a:ext cx="56428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949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F3D21-C968-7C98-AA18-03C2B3375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3746436" cy="614858"/>
          </a:xfrm>
        </p:spPr>
        <p:txBody>
          <a:bodyPr>
            <a:normAutofit/>
          </a:bodyPr>
          <a:lstStyle/>
          <a:p>
            <a:r>
              <a:rPr lang="en-US" sz="3200"/>
              <a:t>Thermostats</a:t>
            </a:r>
          </a:p>
        </p:txBody>
      </p:sp>
      <p:pic>
        <p:nvPicPr>
          <p:cNvPr id="5" name="Picture Placeholder 4" descr="A picture containing green, flower, leaf, plant&#10;&#10;Description automatically generated">
            <a:extLst>
              <a:ext uri="{FF2B5EF4-FFF2-40B4-BE49-F238E27FC236}">
                <a16:creationId xmlns:a16="http://schemas.microsoft.com/office/drawing/2014/main" id="{EE0DDCA7-1A38-DE2F-50F9-872B02B670D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736" y="0"/>
            <a:ext cx="3415664" cy="8229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098D65C-B24A-3484-82BC-3BEBA427F0D2}"/>
              </a:ext>
            </a:extLst>
          </p:cNvPr>
          <p:cNvSpPr txBox="1">
            <a:spLocks/>
          </p:cNvSpPr>
          <p:nvPr/>
        </p:nvSpPr>
        <p:spPr>
          <a:xfrm>
            <a:off x="763219" y="4586003"/>
            <a:ext cx="3393145" cy="148725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971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>
                <a:latin typeface="Avenir Book" panose="02000503020000020003" pitchFamily="2" charset="0"/>
              </a:rPr>
              <a:t>A trusted name offering reliable control and cutting-edge innovation</a:t>
            </a:r>
          </a:p>
        </p:txBody>
      </p:sp>
      <p:pic>
        <p:nvPicPr>
          <p:cNvPr id="6" name="Picture Placeholder 5" descr="34.jpg">
            <a:extLst>
              <a:ext uri="{FF2B5EF4-FFF2-40B4-BE49-F238E27FC236}">
                <a16:creationId xmlns:a16="http://schemas.microsoft.com/office/drawing/2014/main" id="{51150967-7C8F-1651-8207-9ED8380A6C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" r="14"/>
          <a:stretch/>
        </p:blipFill>
        <p:spPr>
          <a:xfrm>
            <a:off x="5631875" y="0"/>
            <a:ext cx="8998525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388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5"/>
            <a:ext cx="8472266" cy="955099"/>
          </a:xfrm>
        </p:spPr>
        <p:txBody>
          <a:bodyPr anchor="t"/>
          <a:lstStyle/>
          <a:p>
            <a:r>
              <a:rPr lang="en-US"/>
              <a:t>Thermostats to Meet All Your Customer’s Needs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BB39255-28F4-0399-C27A-680F99B9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" name="Picture 3" descr="35-1.jpg">
            <a:extLst>
              <a:ext uri="{FF2B5EF4-FFF2-40B4-BE49-F238E27FC236}">
                <a16:creationId xmlns:a16="http://schemas.microsoft.com/office/drawing/2014/main" id="{78E0F68A-6D87-EA53-889E-B061F2A35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145" y="1381424"/>
            <a:ext cx="4478727" cy="2751760"/>
          </a:xfrm>
          <a:prstGeom prst="rect">
            <a:avLst/>
          </a:prstGeom>
        </p:spPr>
      </p:pic>
      <p:pic>
        <p:nvPicPr>
          <p:cNvPr id="9" name="Picture 4" descr="35-2.jpg">
            <a:extLst>
              <a:ext uri="{FF2B5EF4-FFF2-40B4-BE49-F238E27FC236}">
                <a16:creationId xmlns:a16="http://schemas.microsoft.com/office/drawing/2014/main" id="{503DC520-E660-9299-2802-954E066A8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7585" y="1722216"/>
            <a:ext cx="2917865" cy="186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35-3.png">
            <a:extLst>
              <a:ext uri="{FF2B5EF4-FFF2-40B4-BE49-F238E27FC236}">
                <a16:creationId xmlns:a16="http://schemas.microsoft.com/office/drawing/2014/main" id="{815329BF-7FEF-402D-7FB2-95DBC0B0C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36288" y="1753630"/>
            <a:ext cx="3039934" cy="174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3">
            <a:extLst>
              <a:ext uri="{FF2B5EF4-FFF2-40B4-BE49-F238E27FC236}">
                <a16:creationId xmlns:a16="http://schemas.microsoft.com/office/drawing/2014/main" id="{8DF0B43B-CC6D-BA9A-DF84-67CBB2B164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250720"/>
              </p:ext>
            </p:extLst>
          </p:nvPr>
        </p:nvGraphicFramePr>
        <p:xfrm>
          <a:off x="740229" y="3954845"/>
          <a:ext cx="13088142" cy="2921577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880592">
                  <a:extLst>
                    <a:ext uri="{9D8B030D-6E8A-4147-A177-3AD203B41FA5}">
                      <a16:colId xmlns:a16="http://schemas.microsoft.com/office/drawing/2014/main" val="212186932"/>
                    </a:ext>
                  </a:extLst>
                </a:gridCol>
                <a:gridCol w="3085232">
                  <a:extLst>
                    <a:ext uri="{9D8B030D-6E8A-4147-A177-3AD203B41FA5}">
                      <a16:colId xmlns:a16="http://schemas.microsoft.com/office/drawing/2014/main" val="895707623"/>
                    </a:ext>
                  </a:extLst>
                </a:gridCol>
                <a:gridCol w="3559039">
                  <a:extLst>
                    <a:ext uri="{9D8B030D-6E8A-4147-A177-3AD203B41FA5}">
                      <a16:colId xmlns:a16="http://schemas.microsoft.com/office/drawing/2014/main" val="736439909"/>
                    </a:ext>
                  </a:extLst>
                </a:gridCol>
                <a:gridCol w="3563279">
                  <a:extLst>
                    <a:ext uri="{9D8B030D-6E8A-4147-A177-3AD203B41FA5}">
                      <a16:colId xmlns:a16="http://schemas.microsoft.com/office/drawing/2014/main" val="442141671"/>
                    </a:ext>
                  </a:extLst>
                </a:gridCol>
              </a:tblGrid>
              <a:tr h="490120">
                <a:tc>
                  <a:txBody>
                    <a:bodyPr/>
                    <a:lstStyle/>
                    <a:p>
                      <a:pPr algn="l"/>
                      <a:r>
                        <a:rPr lang="en-US" sz="1600" b="1" i="0">
                          <a:solidFill>
                            <a:srgbClr val="004B8D"/>
                          </a:solidFill>
                          <a:effectLst/>
                          <a:latin typeface="Arial" panose="020B0604020202020204" pitchFamily="34" charset="0"/>
                          <a:ea typeface="Noto Sans"/>
                          <a:cs typeface="Arial" panose="020B0604020202020204" pitchFamily="34" charset="0"/>
                        </a:rPr>
                        <a:t>  Model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>
                          <a:solidFill>
                            <a:srgbClr val="004B8D"/>
                          </a:solidFill>
                          <a:effectLst/>
                          <a:latin typeface="Arial" panose="020B0604020202020204" pitchFamily="34" charset="0"/>
                          <a:ea typeface="Noto Sans"/>
                          <a:cs typeface="Arial" panose="020B0604020202020204" pitchFamily="34" charset="0"/>
                        </a:rPr>
                        <a:t>70 Series™ Thermostats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>
                          <a:solidFill>
                            <a:srgbClr val="004B8D"/>
                          </a:solidFill>
                          <a:effectLst/>
                          <a:latin typeface="Arial" panose="020B0604020202020204" pitchFamily="34" charset="0"/>
                          <a:ea typeface="Noto Sans"/>
                          <a:cs typeface="Arial" panose="020B0604020202020204" pitchFamily="34" charset="0"/>
                        </a:rPr>
                        <a:t>80 Series™ Thermostats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>
                          <a:solidFill>
                            <a:srgbClr val="004B8D"/>
                          </a:solidFill>
                          <a:effectLst/>
                          <a:latin typeface="Arial" panose="020B0604020202020204" pitchFamily="34" charset="0"/>
                          <a:ea typeface="Noto Sans"/>
                          <a:cs typeface="Arial" panose="020B0604020202020204" pitchFamily="34" charset="0"/>
                        </a:rPr>
                        <a:t>Sensi™ Smart Thermostats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242169"/>
                  </a:ext>
                </a:extLst>
              </a:tr>
              <a:tr h="515493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300" b="0" i="0">
                          <a:solidFill>
                            <a:srgbClr val="004B8D"/>
                          </a:solidFill>
                          <a:effectLst/>
                          <a:latin typeface="Arial" panose="020B0604020202020204" pitchFamily="34" charset="0"/>
                          <a:ea typeface="Noto Sans"/>
                          <a:cs typeface="Arial" panose="020B0604020202020204" pitchFamily="34" charset="0"/>
                        </a:rPr>
                        <a:t>  Number of Models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0" i="0">
                          <a:solidFill>
                            <a:srgbClr val="00283F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0" i="0">
                          <a:solidFill>
                            <a:srgbClr val="00283F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0" i="0">
                          <a:solidFill>
                            <a:srgbClr val="00283F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522721"/>
                  </a:ext>
                </a:extLst>
              </a:tr>
              <a:tr h="528066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300" b="0" i="0">
                          <a:solidFill>
                            <a:srgbClr val="004B8D"/>
                          </a:solidFill>
                          <a:effectLst/>
                          <a:latin typeface="Arial" panose="020B0604020202020204" pitchFamily="34" charset="0"/>
                          <a:ea typeface="Noto Sans"/>
                          <a:cs typeface="Arial" panose="020B0604020202020204" pitchFamily="34" charset="0"/>
                        </a:rPr>
                        <a:t>  Program Options</a:t>
                      </a:r>
                      <a:endParaRPr lang="en-US" b="1"/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0" i="0">
                          <a:solidFill>
                            <a:srgbClr val="00283F"/>
                          </a:solidFill>
                          <a:effectLst/>
                          <a:latin typeface="Arial" panose="020B0604020202020204" pitchFamily="34" charset="0"/>
                        </a:rPr>
                        <a:t>Programmable/Non-Programmable</a:t>
                      </a:r>
                      <a:endParaRPr lang="en-US" b="0" i="0">
                        <a:latin typeface="Arial" panose="020B0604020202020204" pitchFamily="34" charset="0"/>
                      </a:endParaRP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0" i="0" u="none" strike="noStrike" noProof="0">
                          <a:solidFill>
                            <a:srgbClr val="00283F"/>
                          </a:solidFill>
                          <a:effectLst/>
                          <a:latin typeface="Arial" panose="020B0604020202020204" pitchFamily="34" charset="0"/>
                        </a:rPr>
                        <a:t>Programmable/Non-Programmable</a:t>
                      </a:r>
                      <a:endParaRPr lang="en-US" b="0" i="0">
                        <a:latin typeface="Arial" panose="020B0604020202020204" pitchFamily="34" charset="0"/>
                      </a:endParaRP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0" i="0">
                          <a:solidFill>
                            <a:srgbClr val="00283F"/>
                          </a:solidFill>
                          <a:effectLst/>
                          <a:latin typeface="Arial" panose="020B0604020202020204" pitchFamily="34" charset="0"/>
                        </a:rPr>
                        <a:t>Programmable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3522453"/>
                  </a:ext>
                </a:extLst>
              </a:tr>
              <a:tr h="465201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300" b="0" i="0">
                          <a:solidFill>
                            <a:srgbClr val="004B8D"/>
                          </a:solidFill>
                          <a:effectLst/>
                          <a:latin typeface="Arial" panose="020B0604020202020204" pitchFamily="34" charset="0"/>
                          <a:ea typeface="Noto Sans"/>
                          <a:cs typeface="Arial" panose="020B0604020202020204" pitchFamily="34" charset="0"/>
                        </a:rPr>
                        <a:t>  Single Stage/Heat Pump/PTAC</a:t>
                      </a:r>
                      <a:endParaRPr lang="en-US" b="1"/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>
                          <a:solidFill>
                            <a:srgbClr val="00283F"/>
                          </a:solidFill>
                          <a:effectLst/>
                          <a:latin typeface="Arial" panose="020B0604020202020204" pitchFamily="34" charset="0"/>
                        </a:rPr>
                        <a:t>Single Stage/Heat Pump/PTAC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>
                          <a:solidFill>
                            <a:srgbClr val="00283F"/>
                          </a:solidFill>
                          <a:effectLst/>
                          <a:latin typeface="Arial" panose="020B0604020202020204" pitchFamily="34" charset="0"/>
                        </a:rPr>
                        <a:t>Universal/Single Stage/Heat Pump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>
                          <a:effectLst/>
                          <a:latin typeface="Arial" panose="020B0604020202020204" pitchFamily="34" charset="0"/>
                        </a:rPr>
                        <a:t>Universal/Multi-Stage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307271"/>
                  </a:ext>
                </a:extLst>
              </a:tr>
              <a:tr h="477774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noProof="0">
                          <a:solidFill>
                            <a:srgbClr val="004B8D"/>
                          </a:solidFill>
                          <a:effectLst/>
                          <a:latin typeface="Arial" panose="020B0604020202020204" pitchFamily="34" charset="0"/>
                        </a:rPr>
                        <a:t>  Wi-Fi Connectivity</a:t>
                      </a:r>
                      <a:endParaRPr lang="en-US" sz="1300" b="0" i="0" u="none" strike="noStrike" noProof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 sz="1300" b="0" i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300" b="0" i="0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 sz="1300" b="0" i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300" b="0" i="0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>
                        <a:solidFill>
                          <a:srgbClr val="0028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0071247"/>
                  </a:ext>
                </a:extLst>
              </a:tr>
              <a:tr h="444923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300" b="0" i="0">
                          <a:solidFill>
                            <a:srgbClr val="004B8D"/>
                          </a:solidFill>
                          <a:effectLst/>
                          <a:latin typeface="Arial" panose="020B0604020202020204" pitchFamily="34" charset="0"/>
                          <a:ea typeface="Noto Sans"/>
                          <a:cs typeface="Arial" panose="020B0604020202020204" pitchFamily="34" charset="0"/>
                        </a:rPr>
                        <a:t>  Cost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noProof="0">
                          <a:solidFill>
                            <a:srgbClr val="00283F"/>
                          </a:solidFill>
                          <a:effectLst/>
                          <a:latin typeface="Arial" panose="020B0604020202020204" pitchFamily="34" charset="0"/>
                        </a:rPr>
                        <a:t>$</a:t>
                      </a:r>
                      <a:endParaRPr lang="en-US" b="0" i="0">
                        <a:latin typeface="Arial" panose="020B0604020202020204" pitchFamily="34" charset="0"/>
                      </a:endParaRP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0" i="0" u="none" strike="noStrike" noProof="0">
                          <a:solidFill>
                            <a:srgbClr val="00283F"/>
                          </a:solidFill>
                          <a:effectLst/>
                          <a:latin typeface="Arial" panose="020B0604020202020204" pitchFamily="34" charset="0"/>
                        </a:rPr>
                        <a:t>$$</a:t>
                      </a:r>
                      <a:endParaRPr lang="en-US" b="0" i="0">
                        <a:latin typeface="Arial" panose="020B0604020202020204" pitchFamily="34" charset="0"/>
                      </a:endParaRP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>
                          <a:solidFill>
                            <a:srgbClr val="00283F"/>
                          </a:solidFill>
                          <a:effectLst/>
                          <a:latin typeface="Arial" panose="020B0604020202020204" pitchFamily="34" charset="0"/>
                        </a:rPr>
                        <a:t>$$-$$$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455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15892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Single Corner Snipped 9">
            <a:extLst>
              <a:ext uri="{FF2B5EF4-FFF2-40B4-BE49-F238E27FC236}">
                <a16:creationId xmlns:a16="http://schemas.microsoft.com/office/drawing/2014/main" id="{849C802B-7AC8-E5CB-C499-D64E64AD6610}"/>
              </a:ext>
            </a:extLst>
          </p:cNvPr>
          <p:cNvSpPr/>
          <p:nvPr/>
        </p:nvSpPr>
        <p:spPr bwMode="auto">
          <a:xfrm>
            <a:off x="4794112" y="1559764"/>
            <a:ext cx="3721072" cy="1879091"/>
          </a:xfrm>
          <a:prstGeom prst="snip1Rect">
            <a:avLst/>
          </a:prstGeom>
          <a:solidFill>
            <a:srgbClr val="1594C7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: Single Corner Snipped 2">
            <a:extLst>
              <a:ext uri="{FF2B5EF4-FFF2-40B4-BE49-F238E27FC236}">
                <a16:creationId xmlns:a16="http://schemas.microsoft.com/office/drawing/2014/main" id="{15D0DB95-891D-A424-174C-006B5B8986E2}"/>
              </a:ext>
            </a:extLst>
          </p:cNvPr>
          <p:cNvSpPr/>
          <p:nvPr/>
        </p:nvSpPr>
        <p:spPr bwMode="auto">
          <a:xfrm>
            <a:off x="572596" y="1559765"/>
            <a:ext cx="3760470" cy="1879091"/>
          </a:xfrm>
          <a:prstGeom prst="snip1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36-1.png">
            <a:extLst>
              <a:ext uri="{FF2B5EF4-FFF2-40B4-BE49-F238E27FC236}">
                <a16:creationId xmlns:a16="http://schemas.microsoft.com/office/drawing/2014/main" id="{7399B7F9-4918-F312-89F5-40B489BF2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00" y="2341759"/>
            <a:ext cx="3502326" cy="3494567"/>
          </a:xfrm>
          <a:prstGeom prst="rect">
            <a:avLst/>
          </a:prstGeom>
          <a:effectLst>
            <a:outerShdw blurRad="270492" sx="102000" sy="102000" algn="ctr" rotWithShape="0">
              <a:prstClr val="black">
                <a:alpha val="26921"/>
              </a:prstClr>
            </a:outerShdw>
          </a:effectLst>
        </p:spPr>
      </p:pic>
      <p:pic>
        <p:nvPicPr>
          <p:cNvPr id="18" name="Picture 2" descr="36-2.png">
            <a:extLst>
              <a:ext uri="{FF2B5EF4-FFF2-40B4-BE49-F238E27FC236}">
                <a16:creationId xmlns:a16="http://schemas.microsoft.com/office/drawing/2014/main" id="{BF815B86-9A1D-C522-DC0B-669915CC6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8364" y="3231433"/>
            <a:ext cx="2966097" cy="171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5"/>
            <a:ext cx="8472266" cy="955099"/>
          </a:xfrm>
        </p:spPr>
        <p:txBody>
          <a:bodyPr anchor="t"/>
          <a:lstStyle/>
          <a:p>
            <a:r>
              <a:rPr lang="en-US"/>
              <a:t>Turn Jobs Quicker with Easy Installation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BB39255-28F4-0399-C27A-680F99B9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2A423A-3F8C-329B-DFA9-65EE6737058D}"/>
              </a:ext>
            </a:extLst>
          </p:cNvPr>
          <p:cNvSpPr txBox="1">
            <a:spLocks/>
          </p:cNvSpPr>
          <p:nvPr/>
        </p:nvSpPr>
        <p:spPr>
          <a:xfrm>
            <a:off x="654419" y="5297532"/>
            <a:ext cx="4319025" cy="27446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kern="1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 Hebrew" pitchFamily="2" charset="-79"/>
              </a:rPr>
              <a:t>Compatible with majority of </a:t>
            </a:r>
            <a:br>
              <a:rPr lang="en-US" kern="1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 Hebrew" pitchFamily="2" charset="-79"/>
              </a:rPr>
            </a:br>
            <a:r>
              <a:rPr lang="en-US" kern="1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 Hebrew" pitchFamily="2" charset="-79"/>
              </a:rPr>
              <a:t>residential HVAC systems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kern="10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 Hebrew" pitchFamily="2" charset="-79"/>
              </a:rPr>
              <a:t>Built in bubble level (on some models)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kern="1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 Hebrew" pitchFamily="2" charset="-79"/>
              </a:rPr>
              <a:t>Standard footprint eliminates the need for patching/painting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kern="10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 Hebrew" pitchFamily="2" charset="-79"/>
              </a:rPr>
              <a:t>No C-Wire requires with Sensi Lite</a:t>
            </a:r>
            <a:br>
              <a:rPr lang="en-US" sz="1800" kern="10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 Hebrew" pitchFamily="2" charset="-79"/>
              </a:rPr>
            </a:br>
            <a:r>
              <a:rPr lang="en-US" sz="1800" kern="10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 Hebrew" pitchFamily="2" charset="-79"/>
              </a:rPr>
              <a:t>and Sensi Smart Thermostat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C030807-979A-C303-D249-07E8387EA333}"/>
              </a:ext>
            </a:extLst>
          </p:cNvPr>
          <p:cNvSpPr txBox="1">
            <a:spLocks/>
          </p:cNvSpPr>
          <p:nvPr/>
        </p:nvSpPr>
        <p:spPr>
          <a:xfrm>
            <a:off x="907013" y="1890399"/>
            <a:ext cx="3316196" cy="13866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400" kern="10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 Hebrew" pitchFamily="2" charset="-79"/>
              </a:rPr>
              <a:t>Traditional thermostats install in as little as 5 minutes</a:t>
            </a:r>
            <a:endParaRPr lang="en-US" sz="2400" kern="10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Arial Hebrew" pitchFamily="2" charset="-79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88B2953-E07E-CEEB-9901-2225A50CDB85}"/>
              </a:ext>
            </a:extLst>
          </p:cNvPr>
          <p:cNvSpPr txBox="1">
            <a:spLocks/>
          </p:cNvSpPr>
          <p:nvPr/>
        </p:nvSpPr>
        <p:spPr>
          <a:xfrm>
            <a:off x="5195939" y="1863174"/>
            <a:ext cx="2908360" cy="13866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400" kern="10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 Hebrew" pitchFamily="2" charset="-79"/>
              </a:rPr>
              <a:t>Smart thermostats in stall in as little as 30 minutes</a:t>
            </a:r>
            <a:endParaRPr lang="en-US" sz="2400" kern="10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Arial Hebrew" pitchFamily="2" charset="-79"/>
            </a:endParaRPr>
          </a:p>
        </p:txBody>
      </p:sp>
      <p:pic>
        <p:nvPicPr>
          <p:cNvPr id="20" name="Picture 19" descr="A person in a white coat&#10;&#10;Description automatically generated with low confidence">
            <a:extLst>
              <a:ext uri="{FF2B5EF4-FFF2-40B4-BE49-F238E27FC236}">
                <a16:creationId xmlns:a16="http://schemas.microsoft.com/office/drawing/2014/main" id="{3BE6BEAD-F6E4-A396-C011-DECD9CE1BB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09" t="213" r="5723" b="221"/>
          <a:stretch/>
        </p:blipFill>
        <p:spPr>
          <a:xfrm>
            <a:off x="8831973" y="0"/>
            <a:ext cx="5807345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435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5"/>
            <a:ext cx="8472266" cy="955099"/>
          </a:xfrm>
        </p:spPr>
        <p:txBody>
          <a:bodyPr anchor="t"/>
          <a:lstStyle/>
          <a:p>
            <a:r>
              <a:rPr lang="en-US"/>
              <a:t>Top-Rated Thermostats Reduce Callbacks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BB39255-28F4-0399-C27A-680F99B9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2A423A-3F8C-329B-DFA9-65EE6737058D}"/>
              </a:ext>
            </a:extLst>
          </p:cNvPr>
          <p:cNvSpPr txBox="1">
            <a:spLocks/>
          </p:cNvSpPr>
          <p:nvPr/>
        </p:nvSpPr>
        <p:spPr>
          <a:xfrm>
            <a:off x="1115822" y="1837405"/>
            <a:ext cx="3521653" cy="27446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FF">
                  <a:lumMod val="50000"/>
                </a:srgbClr>
              </a:buClr>
              <a:buNone/>
            </a:pPr>
            <a:r>
              <a:rPr lang="en-US" b="1">
                <a:solidFill>
                  <a:schemeClr val="accent3"/>
                </a:solidFill>
              </a:rPr>
              <a:t>Traditional Thermostats</a:t>
            </a:r>
          </a:p>
          <a:p>
            <a:pPr marL="626745" lvl="1" indent="-287020">
              <a:buClr>
                <a:srgbClr val="FFFFFF">
                  <a:lumMod val="50000"/>
                </a:srgbClr>
              </a:buClr>
              <a:buFont typeface="Arial" panose="020B0604020202020204" pitchFamily="34" charset="0"/>
              <a:buChar char="•"/>
            </a:pPr>
            <a:r>
              <a:rPr lang="en-US" sz="1600"/>
              <a:t>Simple user experience</a:t>
            </a:r>
          </a:p>
          <a:p>
            <a:pPr marL="626745" lvl="1" indent="-287020">
              <a:buClr>
                <a:srgbClr val="FFFFFF">
                  <a:lumMod val="50000"/>
                </a:srgbClr>
              </a:buClr>
              <a:buFont typeface="Arial" panose="020B0604020202020204" pitchFamily="34" charset="0"/>
              <a:buChar char="•"/>
            </a:pPr>
            <a:r>
              <a:rPr lang="en-US" sz="1600">
                <a:ea typeface="Noto Sans"/>
              </a:rPr>
              <a:t>Large easy-to-read numbers</a:t>
            </a:r>
          </a:p>
          <a:p>
            <a:pPr marL="626745" lvl="1" indent="-287020">
              <a:buClr>
                <a:srgbClr val="FFFFFF">
                  <a:lumMod val="50000"/>
                </a:srgbClr>
              </a:buClr>
            </a:pPr>
            <a:endParaRPr lang="en-US" sz="1600"/>
          </a:p>
          <a:p>
            <a:pPr marL="0" indent="0">
              <a:buClr>
                <a:srgbClr val="808080"/>
              </a:buClr>
              <a:buNone/>
            </a:pPr>
            <a:r>
              <a:rPr lang="en-US" b="1">
                <a:solidFill>
                  <a:schemeClr val="accent3"/>
                </a:solidFill>
              </a:rPr>
              <a:t>Smart Thermostats </a:t>
            </a:r>
          </a:p>
          <a:p>
            <a:pPr marL="626745" lvl="1" indent="-287020"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1600"/>
              <a:t>Top-rated online </a:t>
            </a:r>
          </a:p>
          <a:p>
            <a:pPr marL="626745" lvl="1" indent="-287020"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1600"/>
              <a:t>#1 rated mobile app in both Android and Apple Stores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None/>
            </a:pPr>
            <a:endParaRPr lang="en-US" sz="1600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94F82-E656-1790-6EA2-B673D2A143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7"/>
          <a:stretch/>
        </p:blipFill>
        <p:spPr>
          <a:xfrm>
            <a:off x="9452388" y="0"/>
            <a:ext cx="5178012" cy="825876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4BB3E2F-A431-C1C5-8640-E3EF588B81A0}"/>
              </a:ext>
            </a:extLst>
          </p:cNvPr>
          <p:cNvGrpSpPr/>
          <p:nvPr/>
        </p:nvGrpSpPr>
        <p:grpSpPr>
          <a:xfrm>
            <a:off x="3351094" y="5550000"/>
            <a:ext cx="1897018" cy="1305604"/>
            <a:chOff x="6573507" y="6213879"/>
            <a:chExt cx="1458607" cy="1004980"/>
          </a:xfrm>
        </p:grpSpPr>
        <p:pic>
          <p:nvPicPr>
            <p:cNvPr id="8" name="Picture 33" descr="Picture 33">
              <a:extLst>
                <a:ext uri="{FF2B5EF4-FFF2-40B4-BE49-F238E27FC236}">
                  <a16:creationId xmlns:a16="http://schemas.microsoft.com/office/drawing/2014/main" id="{C2A7B53D-650C-95C6-670D-D27B91D67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3507" y="6213879"/>
              <a:ext cx="1458607" cy="4321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6" descr="Picture 6">
              <a:extLst>
                <a:ext uri="{FF2B5EF4-FFF2-40B4-BE49-F238E27FC236}">
                  <a16:creationId xmlns:a16="http://schemas.microsoft.com/office/drawing/2014/main" id="{2C2608EE-FD63-DC4F-3930-C8D6537E1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3885" y="6682137"/>
              <a:ext cx="1257851" cy="3118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TextBox 39">
              <a:extLst>
                <a:ext uri="{FF2B5EF4-FFF2-40B4-BE49-F238E27FC236}">
                  <a16:creationId xmlns:a16="http://schemas.microsoft.com/office/drawing/2014/main" id="{ABD30D28-E99F-5CAA-75FD-DD2DD453FDBD}"/>
                </a:ext>
              </a:extLst>
            </p:cNvPr>
            <p:cNvSpPr txBox="1"/>
            <p:nvPr/>
          </p:nvSpPr>
          <p:spPr>
            <a:xfrm>
              <a:off x="6692655" y="6991889"/>
              <a:ext cx="1220311" cy="2269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27432" tIns="27432" rIns="27432" bIns="27432" numCol="1" anchor="t">
              <a:noAutofit/>
            </a:bodyPr>
            <a:lstStyle>
              <a:lvl1pPr defTabSz="914400">
                <a:lnSpc>
                  <a:spcPct val="104999"/>
                </a:lnSpc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Fira Sans Bold"/>
                </a:defRPr>
              </a:lvl1pPr>
            </a:lstStyle>
            <a:p>
              <a:r>
                <a:rPr>
                  <a:latin typeface="Arial" panose="020B0604020202020204" pitchFamily="34" charset="0"/>
                  <a:ea typeface="Noto Sans"/>
                  <a:cs typeface="Arial" panose="020B0604020202020204" pitchFamily="34" charset="0"/>
                </a:rPr>
                <a:t>4.5 stars, 6k reviews</a:t>
              </a:r>
              <a:endParaRPr lang="en-US">
                <a:latin typeface="Arial" panose="020B0604020202020204" pitchFamily="34" charset="0"/>
                <a:ea typeface="Noto Sans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40">
            <a:extLst>
              <a:ext uri="{FF2B5EF4-FFF2-40B4-BE49-F238E27FC236}">
                <a16:creationId xmlns:a16="http://schemas.microsoft.com/office/drawing/2014/main" id="{705B81BF-185D-2E92-05A2-450B4262D92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892" y="1518016"/>
            <a:ext cx="2811265" cy="5682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34" descr="Picture 34">
            <a:extLst>
              <a:ext uri="{FF2B5EF4-FFF2-40B4-BE49-F238E27FC236}">
                <a16:creationId xmlns:a16="http://schemas.microsoft.com/office/drawing/2014/main" id="{E6D5DBD6-30FB-F489-8D1A-2634871218A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822" y="5538396"/>
            <a:ext cx="1895245" cy="56534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7" name="Picture 6" descr="Picture 6">
            <a:extLst>
              <a:ext uri="{FF2B5EF4-FFF2-40B4-BE49-F238E27FC236}">
                <a16:creationId xmlns:a16="http://schemas.microsoft.com/office/drawing/2014/main" id="{ED669DD2-A82E-8E2E-3E80-1DBC5A4A6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241" y="6161727"/>
            <a:ext cx="1638408" cy="40846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9" name="TextBox 37">
            <a:extLst>
              <a:ext uri="{FF2B5EF4-FFF2-40B4-BE49-F238E27FC236}">
                <a16:creationId xmlns:a16="http://schemas.microsoft.com/office/drawing/2014/main" id="{D7DC9C65-E362-BB76-B131-EBFCAB259E2A}"/>
              </a:ext>
            </a:extLst>
          </p:cNvPr>
          <p:cNvSpPr txBox="1"/>
          <p:nvPr/>
        </p:nvSpPr>
        <p:spPr>
          <a:xfrm>
            <a:off x="1186801" y="6569759"/>
            <a:ext cx="1741286" cy="298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7432" tIns="27432" rIns="27432" bIns="27432" numCol="1" anchor="t">
            <a:noAutofit/>
          </a:bodyPr>
          <a:lstStyle>
            <a:lvl1pPr defTabSz="914400">
              <a:lnSpc>
                <a:spcPct val="104999"/>
              </a:lnSpc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Fira Sans Bold"/>
              </a:defRPr>
            </a:lvl1pPr>
          </a:lstStyle>
          <a:p>
            <a:r>
              <a:rPr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4.6 stars, 66k reviews</a:t>
            </a:r>
            <a:endParaRPr lang="en-US">
              <a:latin typeface="Arial" panose="020B0604020202020204" pitchFamily="34" charset="0"/>
              <a:ea typeface="Noto San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7100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38-2.jpg">
            <a:extLst>
              <a:ext uri="{FF2B5EF4-FFF2-40B4-BE49-F238E27FC236}">
                <a16:creationId xmlns:a16="http://schemas.microsoft.com/office/drawing/2014/main" id="{B3045C5A-FFA5-01F1-4756-F5B4C7F9A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440" y="1342294"/>
            <a:ext cx="6745000" cy="36195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5"/>
            <a:ext cx="8472266" cy="955099"/>
          </a:xfrm>
        </p:spPr>
        <p:txBody>
          <a:bodyPr anchor="t"/>
          <a:lstStyle/>
          <a:p>
            <a:r>
              <a:rPr lang="en-US"/>
              <a:t>Stay Top of Mind with Free Contractor Branding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BB39255-28F4-0399-C27A-680F99B9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9" name="Picture 2" descr="38-1.png">
            <a:extLst>
              <a:ext uri="{FF2B5EF4-FFF2-40B4-BE49-F238E27FC236}">
                <a16:creationId xmlns:a16="http://schemas.microsoft.com/office/drawing/2014/main" id="{9B201DF7-517C-57BB-4BDA-84A2476DD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078" y="1687462"/>
            <a:ext cx="3336747" cy="2722332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257F350-1CE8-E961-1003-C6201F947F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51125" y="4692555"/>
            <a:ext cx="2397125" cy="473763"/>
          </a:xfrm>
        </p:spPr>
        <p:txBody>
          <a:bodyPr/>
          <a:lstStyle/>
          <a:p>
            <a:r>
              <a:rPr lang="en-US" sz="2000" b="1">
                <a:solidFill>
                  <a:schemeClr val="accent3"/>
                </a:solidFill>
              </a:rPr>
              <a:t>Printed Branding </a:t>
            </a:r>
            <a:endParaRPr lang="en-US" b="1">
              <a:solidFill>
                <a:schemeClr val="accent3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C446AAB-2C49-CCE6-49BF-188A1D3BB2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23859" y="4692555"/>
            <a:ext cx="2194098" cy="382753"/>
          </a:xfrm>
        </p:spPr>
        <p:txBody>
          <a:bodyPr/>
          <a:lstStyle/>
          <a:p>
            <a:r>
              <a:rPr lang="en-US" sz="2000" b="1">
                <a:solidFill>
                  <a:schemeClr val="accent3"/>
                </a:solidFill>
              </a:rPr>
              <a:t>Digital Branding </a:t>
            </a:r>
            <a:endParaRPr lang="en-US" b="1">
              <a:solidFill>
                <a:schemeClr val="accent3"/>
              </a:solidFill>
            </a:endParaRP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E77F7E06-8329-03C3-3A87-85E665A2DC6D}"/>
              </a:ext>
            </a:extLst>
          </p:cNvPr>
          <p:cNvSpPr txBox="1">
            <a:spLocks/>
          </p:cNvSpPr>
          <p:nvPr/>
        </p:nvSpPr>
        <p:spPr>
          <a:xfrm>
            <a:off x="1173196" y="5166318"/>
            <a:ext cx="4350116" cy="1643927"/>
          </a:xfrm>
          <a:prstGeom prst="rect">
            <a:avLst/>
          </a:prstGeom>
        </p:spPr>
        <p:txBody>
          <a:bodyPr vert="horz" lIns="91440" tIns="91440" rIns="91440" bIns="4572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Free printing on all thermostats with orders of 12+  (excluding Sensi Lite &amp; Touch 2)</a:t>
            </a:r>
          </a:p>
          <a:p>
            <a:r>
              <a:rPr lang="en-US">
                <a:ea typeface="Noto Sans"/>
              </a:rPr>
              <a:t>Add full-color logo or custom text</a:t>
            </a:r>
          </a:p>
          <a:p>
            <a:r>
              <a:rPr lang="en-US"/>
              <a:t>Free shipping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8" name="Content Placeholder 15">
            <a:extLst>
              <a:ext uri="{FF2B5EF4-FFF2-40B4-BE49-F238E27FC236}">
                <a16:creationId xmlns:a16="http://schemas.microsoft.com/office/drawing/2014/main" id="{F4187FCE-CC06-193E-BD5D-4E2D9FBD4F47}"/>
              </a:ext>
            </a:extLst>
          </p:cNvPr>
          <p:cNvSpPr txBox="1">
            <a:spLocks/>
          </p:cNvSpPr>
          <p:nvPr/>
        </p:nvSpPr>
        <p:spPr>
          <a:xfrm>
            <a:off x="7861693" y="5166318"/>
            <a:ext cx="5204068" cy="2114637"/>
          </a:xfrm>
          <a:prstGeom prst="rect">
            <a:avLst/>
          </a:prstGeom>
        </p:spPr>
        <p:txBody>
          <a:bodyPr vert="horz" lIns="91440" tIns="91440" rIns="91440" bIns="45720" rtlCol="0" anchor="t">
            <a:normAutofit/>
          </a:bodyPr>
          <a:lstStyle>
            <a:lvl1pPr marL="142865" indent="-142865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ea typeface="Noto Sans"/>
              </a:rPr>
              <a:t>With Sensi smart thermostats, add contractor’s information on the following locations: </a:t>
            </a:r>
            <a:endParaRPr lang="en-US"/>
          </a:p>
          <a:p>
            <a:pPr marL="626745" lvl="1" indent="-287020">
              <a:buFont typeface="Arial" panose="020B0604020202020204" pitchFamily="34" charset="0"/>
              <a:buChar char="•"/>
            </a:pPr>
            <a:r>
              <a:rPr lang="en-US" sz="1600"/>
              <a:t>Thermostat home screen</a:t>
            </a:r>
          </a:p>
          <a:p>
            <a:pPr marL="626745" lvl="1" indent="-287020">
              <a:buFont typeface="Arial" panose="020B0604020202020204" pitchFamily="34" charset="0"/>
              <a:buChar char="•"/>
            </a:pPr>
            <a:r>
              <a:rPr lang="en-US" sz="1600"/>
              <a:t>Mobile app</a:t>
            </a:r>
          </a:p>
          <a:p>
            <a:pPr marL="626745" lvl="1" indent="-287020">
              <a:buFont typeface="Arial" panose="020B0604020202020204" pitchFamily="34" charset="0"/>
              <a:buChar char="•"/>
            </a:pPr>
            <a:r>
              <a:rPr lang="en-US" sz="1600">
                <a:ea typeface="Noto Sans"/>
              </a:rPr>
              <a:t>Monthly usage report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7646007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5"/>
            <a:ext cx="3813808" cy="1814685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Meet Sensi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Thermostats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BB39255-28F4-0399-C27A-680F99B9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0" name="Picture 9" descr="39-2.png">
            <a:extLst>
              <a:ext uri="{FF2B5EF4-FFF2-40B4-BE49-F238E27FC236}">
                <a16:creationId xmlns:a16="http://schemas.microsoft.com/office/drawing/2014/main" id="{6F0BF1A1-1EC9-91C3-B4F4-76F917D51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428" y="745848"/>
            <a:ext cx="1699606" cy="1145591"/>
          </a:xfrm>
          <a:prstGeom prst="rect">
            <a:avLst/>
          </a:prstGeom>
        </p:spPr>
      </p:pic>
      <p:pic>
        <p:nvPicPr>
          <p:cNvPr id="11" name="Picture 10" descr="39=1.png">
            <a:extLst>
              <a:ext uri="{FF2B5EF4-FFF2-40B4-BE49-F238E27FC236}">
                <a16:creationId xmlns:a16="http://schemas.microsoft.com/office/drawing/2014/main" id="{0027CF6B-AC0A-4BBF-5B12-F03CEB129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181" y="774560"/>
            <a:ext cx="1763577" cy="1088165"/>
          </a:xfrm>
          <a:prstGeom prst="rect">
            <a:avLst/>
          </a:prstGeom>
        </p:spPr>
      </p:pic>
      <p:pic>
        <p:nvPicPr>
          <p:cNvPr id="13" name="Picture 2" descr="39-3.png">
            <a:extLst>
              <a:ext uri="{FF2B5EF4-FFF2-40B4-BE49-F238E27FC236}">
                <a16:creationId xmlns:a16="http://schemas.microsoft.com/office/drawing/2014/main" id="{EDCA2845-2D12-F026-0615-C617A5800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95832" y="745848"/>
            <a:ext cx="1876392" cy="108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3">
            <a:extLst>
              <a:ext uri="{FF2B5EF4-FFF2-40B4-BE49-F238E27FC236}">
                <a16:creationId xmlns:a16="http://schemas.microsoft.com/office/drawing/2014/main" id="{1EB4DD36-601B-7815-405D-1465AACEF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008272"/>
              </p:ext>
            </p:extLst>
          </p:nvPr>
        </p:nvGraphicFramePr>
        <p:xfrm>
          <a:off x="1371600" y="2103595"/>
          <a:ext cx="12115799" cy="4999643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72107">
                  <a:extLst>
                    <a:ext uri="{9D8B030D-6E8A-4147-A177-3AD203B41FA5}">
                      <a16:colId xmlns:a16="http://schemas.microsoft.com/office/drawing/2014/main" val="212186932"/>
                    </a:ext>
                  </a:extLst>
                </a:gridCol>
                <a:gridCol w="3047897">
                  <a:extLst>
                    <a:ext uri="{9D8B030D-6E8A-4147-A177-3AD203B41FA5}">
                      <a16:colId xmlns:a16="http://schemas.microsoft.com/office/drawing/2014/main" val="895707623"/>
                    </a:ext>
                  </a:extLst>
                </a:gridCol>
                <a:gridCol w="2894221">
                  <a:extLst>
                    <a:ext uri="{9D8B030D-6E8A-4147-A177-3AD203B41FA5}">
                      <a16:colId xmlns:a16="http://schemas.microsoft.com/office/drawing/2014/main" val="736439909"/>
                    </a:ext>
                  </a:extLst>
                </a:gridCol>
                <a:gridCol w="3201574">
                  <a:extLst>
                    <a:ext uri="{9D8B030D-6E8A-4147-A177-3AD203B41FA5}">
                      <a16:colId xmlns:a16="http://schemas.microsoft.com/office/drawing/2014/main" val="442141671"/>
                    </a:ext>
                  </a:extLst>
                </a:gridCol>
              </a:tblGrid>
              <a:tr h="742235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rgbClr val="004B8D"/>
                          </a:solidFill>
                          <a:effectLst/>
                          <a:latin typeface="Arial"/>
                          <a:ea typeface="Noto Sans"/>
                          <a:cs typeface="Arial"/>
                        </a:rPr>
                        <a:t>Model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rgbClr val="004B8D"/>
                          </a:solidFill>
                          <a:effectLst/>
                          <a:latin typeface="Arial"/>
                          <a:ea typeface="Noto Sans"/>
                          <a:cs typeface="Arial"/>
                        </a:rPr>
                        <a:t>Sensi Lite Smart Thermostat</a:t>
                      </a:r>
                      <a:br>
                        <a:rPr lang="en-US" sz="1400" b="1" i="0" dirty="0">
                          <a:solidFill>
                            <a:srgbClr val="004B8D"/>
                          </a:solidFill>
                          <a:effectLst/>
                          <a:latin typeface="Arial"/>
                          <a:ea typeface="Noto Sans"/>
                          <a:cs typeface="Arial"/>
                        </a:rPr>
                      </a:br>
                      <a:r>
                        <a:rPr lang="en-US" sz="1400" b="1" i="0" dirty="0">
                          <a:solidFill>
                            <a:srgbClr val="004B8D"/>
                          </a:solidFill>
                          <a:effectLst/>
                          <a:latin typeface="Arial"/>
                          <a:ea typeface="Noto Sans"/>
                          <a:cs typeface="Arial"/>
                        </a:rPr>
                        <a:t>1F76U-22WFB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rgbClr val="004B8D"/>
                          </a:solidFill>
                          <a:effectLst/>
                          <a:latin typeface="Arial"/>
                          <a:ea typeface="Noto Sans"/>
                          <a:cs typeface="Arial"/>
                        </a:rPr>
                        <a:t>Sensi Smart Thermostat</a:t>
                      </a:r>
                      <a:br>
                        <a:rPr lang="en-US" sz="1400" b="1" i="0" dirty="0">
                          <a:solidFill>
                            <a:srgbClr val="004B8D"/>
                          </a:solidFill>
                          <a:effectLst/>
                          <a:latin typeface="Arial"/>
                          <a:ea typeface="Noto Sans"/>
                          <a:cs typeface="Arial"/>
                        </a:rPr>
                      </a:br>
                      <a:r>
                        <a:rPr lang="en-US" sz="1400" b="1" i="0" dirty="0">
                          <a:solidFill>
                            <a:srgbClr val="004B8D"/>
                          </a:solidFill>
                          <a:effectLst/>
                          <a:latin typeface="Arial"/>
                          <a:ea typeface="Noto Sans"/>
                          <a:cs typeface="Arial"/>
                        </a:rPr>
                        <a:t>1F87U-42WF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rgbClr val="004B8D"/>
                          </a:solidFill>
                          <a:effectLst/>
                          <a:latin typeface="Arial"/>
                          <a:ea typeface="Noto Sans"/>
                          <a:cs typeface="Arial"/>
                        </a:rPr>
                        <a:t>Sensi Touch 2 Smart Thermostat</a:t>
                      </a:r>
                      <a:br>
                        <a:rPr lang="en-US" sz="1400" b="1" i="0" dirty="0">
                          <a:solidFill>
                            <a:srgbClr val="004B8D"/>
                          </a:solidFill>
                          <a:effectLst/>
                          <a:latin typeface="Arial"/>
                          <a:ea typeface="Noto Sans"/>
                          <a:cs typeface="Arial"/>
                        </a:rPr>
                      </a:br>
                      <a:r>
                        <a:rPr lang="en-US" sz="1400" b="1" i="0" dirty="0">
                          <a:solidFill>
                            <a:srgbClr val="004B8D"/>
                          </a:solidFill>
                          <a:effectLst/>
                          <a:latin typeface="Arial"/>
                          <a:ea typeface="Noto Sans"/>
                          <a:cs typeface="Arial"/>
                        </a:rPr>
                        <a:t>1F96U-42WFB (Black)</a:t>
                      </a:r>
                    </a:p>
                    <a:p>
                      <a:pPr algn="ctr"/>
                      <a:r>
                        <a:rPr lang="en-US" sz="1400" b="1" i="0" dirty="0">
                          <a:solidFill>
                            <a:srgbClr val="004B8D"/>
                          </a:solidFill>
                          <a:effectLst/>
                          <a:latin typeface="Arial"/>
                          <a:ea typeface="Noto Sans"/>
                          <a:cs typeface="Arial"/>
                        </a:rPr>
                        <a:t>1F96U-42WF (White)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242169"/>
                  </a:ext>
                </a:extLst>
              </a:tr>
              <a:tr h="372757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4B8D"/>
                          </a:solidFill>
                          <a:effectLst/>
                          <a:latin typeface="Arial"/>
                          <a:ea typeface="Noto Sans"/>
                          <a:cs typeface="Arial"/>
                        </a:rPr>
                        <a:t>Screen Type/Size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283F"/>
                          </a:solidFill>
                          <a:effectLst/>
                          <a:latin typeface="Arial"/>
                        </a:rPr>
                        <a:t> LCD/2.25"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283F"/>
                          </a:solidFill>
                          <a:effectLst/>
                          <a:latin typeface="Arial"/>
                        </a:rPr>
                        <a:t>LCD/3.4"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283F"/>
                          </a:solidFill>
                          <a:effectLst/>
                          <a:latin typeface="Arial"/>
                        </a:rPr>
                        <a:t>Color Touchscreen/4.3"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522721"/>
                  </a:ext>
                </a:extLst>
              </a:tr>
              <a:tr h="372757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4B8D"/>
                          </a:solidFill>
                          <a:effectLst/>
                          <a:latin typeface="Arial"/>
                          <a:ea typeface="Noto Sans"/>
                          <a:cs typeface="Arial"/>
                        </a:rPr>
                        <a:t>System Type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283F"/>
                          </a:solidFill>
                          <a:effectLst/>
                          <a:latin typeface="Arial"/>
                        </a:rPr>
                        <a:t>2H/1C or 1H/2C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283F"/>
                          </a:solidFill>
                          <a:effectLst/>
                          <a:latin typeface="Arial"/>
                        </a:rPr>
                        <a:t>4H/2C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283F"/>
                          </a:solidFill>
                          <a:effectLst/>
                          <a:latin typeface="Arial"/>
                        </a:rPr>
                        <a:t>4H/2C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3522453"/>
                  </a:ext>
                </a:extLst>
              </a:tr>
              <a:tr h="372757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4B8D"/>
                          </a:solidFill>
                          <a:effectLst/>
                          <a:latin typeface="Arial"/>
                          <a:ea typeface="Noto Sans"/>
                          <a:cs typeface="Arial"/>
                        </a:rPr>
                        <a:t>C-Wire Not Required</a:t>
                      </a:r>
                      <a:r>
                        <a:rPr lang="en-US" sz="1400" b="0" i="0" baseline="30000" dirty="0">
                          <a:solidFill>
                            <a:srgbClr val="004B8D"/>
                          </a:solidFill>
                          <a:effectLst/>
                          <a:latin typeface="Arial"/>
                          <a:ea typeface="Noto Sans"/>
                          <a:cs typeface="Arial"/>
                        </a:rPr>
                        <a:t>1</a:t>
                      </a:r>
                      <a:endParaRPr lang="en-US" sz="1400" b="0" i="0" dirty="0">
                        <a:solidFill>
                          <a:srgbClr val="004B8D"/>
                        </a:solidFill>
                        <a:effectLst/>
                        <a:latin typeface="Arial"/>
                        <a:ea typeface="Noto Sans"/>
                        <a:cs typeface="Arial"/>
                      </a:endParaRP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0">
                        <a:solidFill>
                          <a:srgbClr val="0028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0">
                        <a:solidFill>
                          <a:srgbClr val="0028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0" i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307271"/>
                  </a:ext>
                </a:extLst>
              </a:tr>
              <a:tr h="517196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4B8D"/>
                          </a:solidFill>
                          <a:effectLst/>
                          <a:latin typeface="Arial"/>
                          <a:ea typeface="Noto Sans"/>
                          <a:cs typeface="Arial"/>
                        </a:rPr>
                        <a:t>Works with Sensi Room Sensors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br>
                        <a:rPr lang="en-US" sz="1400" b="0" i="0" dirty="0">
                          <a:effectLst/>
                          <a:latin typeface="Arial"/>
                        </a:rPr>
                      </a:br>
                      <a:endParaRPr lang="en-US" sz="1400" b="0" i="0" dirty="0">
                        <a:effectLst/>
                        <a:latin typeface="Arial"/>
                      </a:endParaRP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br>
                        <a:rPr lang="en-US" sz="1400" b="0" i="0" dirty="0">
                          <a:effectLst/>
                          <a:latin typeface="Arial"/>
                        </a:rPr>
                      </a:br>
                      <a:endParaRPr lang="en-US" sz="1400" b="0" i="0" dirty="0">
                        <a:effectLst/>
                        <a:latin typeface="Arial"/>
                      </a:endParaRP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0">
                        <a:solidFill>
                          <a:srgbClr val="0028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0071247"/>
                  </a:ext>
                </a:extLst>
              </a:tr>
              <a:tr h="469278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4B8D"/>
                          </a:solidFill>
                          <a:effectLst/>
                          <a:latin typeface="Arial"/>
                          <a:ea typeface="Noto Sans"/>
                          <a:cs typeface="Arial"/>
                        </a:rPr>
                        <a:t>Dedicated Accessory Terminals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0" i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0" i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0">
                        <a:solidFill>
                          <a:srgbClr val="0028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455601"/>
                  </a:ext>
                </a:extLst>
              </a:tr>
              <a:tr h="372757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4B8D"/>
                          </a:solidFill>
                          <a:effectLst/>
                          <a:latin typeface="Arial"/>
                          <a:ea typeface="Noto Sans"/>
                          <a:cs typeface="Arial"/>
                        </a:rPr>
                        <a:t>Mobile App 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283F"/>
                          </a:solidFill>
                          <a:effectLst/>
                          <a:latin typeface="Arial"/>
                        </a:rPr>
                        <a:t>iOS, Android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283F"/>
                          </a:solidFill>
                          <a:effectLst/>
                          <a:latin typeface="Arial"/>
                        </a:rPr>
                        <a:t>iOS, Android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283F"/>
                          </a:solidFill>
                          <a:effectLst/>
                          <a:latin typeface="Arial"/>
                        </a:rPr>
                        <a:t>iOS, Android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3269563"/>
                  </a:ext>
                </a:extLst>
              </a:tr>
              <a:tr h="517196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4B8D"/>
                          </a:solidFill>
                          <a:effectLst/>
                          <a:latin typeface="Arial"/>
                          <a:ea typeface="Noto Sans"/>
                          <a:cs typeface="Arial"/>
                        </a:rPr>
                        <a:t>Smart Home Compatibility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283F"/>
                          </a:solidFill>
                          <a:effectLst/>
                          <a:latin typeface="Arial"/>
                        </a:rPr>
                        <a:t>Alexa, Google, SmartThings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283F"/>
                          </a:solidFill>
                          <a:effectLst/>
                          <a:latin typeface="Arial"/>
                        </a:rPr>
                        <a:t>Alexa, </a:t>
                      </a:r>
                      <a:r>
                        <a:rPr lang="en-US" sz="1400" b="0" i="0" dirty="0" err="1">
                          <a:solidFill>
                            <a:srgbClr val="00283F"/>
                          </a:solidFill>
                          <a:effectLst/>
                          <a:latin typeface="Arial"/>
                        </a:rPr>
                        <a:t>Homekit</a:t>
                      </a:r>
                      <a:r>
                        <a:rPr lang="en-US" sz="1400" b="0" i="0" dirty="0">
                          <a:solidFill>
                            <a:srgbClr val="00283F"/>
                          </a:solidFill>
                          <a:effectLst/>
                          <a:latin typeface="Arial"/>
                        </a:rPr>
                        <a:t>, Google, SmartThings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283F"/>
                          </a:solidFill>
                          <a:effectLst/>
                          <a:latin typeface="Arial"/>
                        </a:rPr>
                        <a:t>Alexa, Google, SmartThings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701568"/>
                  </a:ext>
                </a:extLst>
              </a:tr>
              <a:tr h="517196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4B8D"/>
                          </a:solidFill>
                          <a:effectLst/>
                          <a:latin typeface="Arial"/>
                          <a:ea typeface="Noto Sans"/>
                          <a:cs typeface="Arial"/>
                        </a:rPr>
                        <a:t>Wi-Fi Network Compatibility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283F"/>
                          </a:solidFill>
                          <a:effectLst/>
                          <a:latin typeface="Arial"/>
                        </a:rPr>
                        <a:t>2.4GHz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283F"/>
                          </a:solidFill>
                          <a:effectLst/>
                          <a:latin typeface="Arial"/>
                        </a:rPr>
                        <a:t>2.4GHz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283F"/>
                          </a:solidFill>
                          <a:effectLst/>
                          <a:latin typeface="Arial"/>
                        </a:rPr>
                        <a:t>2.4GHz</a:t>
                      </a:r>
                      <a:br>
                        <a:rPr lang="en-US" sz="1400" b="0" i="0" dirty="0">
                          <a:solidFill>
                            <a:srgbClr val="00283F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400" b="0" i="0" dirty="0">
                          <a:solidFill>
                            <a:srgbClr val="00283F"/>
                          </a:solidFill>
                          <a:effectLst/>
                          <a:latin typeface="Arial"/>
                        </a:rPr>
                        <a:t>5GHz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9500775"/>
                  </a:ext>
                </a:extLst>
              </a:tr>
              <a:tr h="372757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4B8D"/>
                          </a:solidFill>
                          <a:effectLst/>
                          <a:latin typeface="Arial"/>
                          <a:ea typeface="Noto Sans"/>
                          <a:cs typeface="Arial"/>
                        </a:rPr>
                        <a:t>Contractor Branding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283F"/>
                          </a:solidFill>
                          <a:effectLst/>
                          <a:latin typeface="Arial"/>
                        </a:rPr>
                        <a:t>Digital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283F"/>
                          </a:solidFill>
                          <a:effectLst/>
                          <a:latin typeface="Arial"/>
                        </a:rPr>
                        <a:t>Digital + Printed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283F"/>
                          </a:solidFill>
                          <a:effectLst/>
                          <a:latin typeface="Arial"/>
                        </a:rPr>
                        <a:t>Digital </a:t>
                      </a:r>
                      <a:endParaRPr lang="en-US" sz="1400" b="0" i="0">
                        <a:solidFill>
                          <a:srgbClr val="0028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010718"/>
                  </a:ext>
                </a:extLst>
              </a:tr>
              <a:tr h="372757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4B8D"/>
                          </a:solidFill>
                          <a:effectLst/>
                          <a:latin typeface="Arial"/>
                          <a:ea typeface="Noto Sans"/>
                          <a:cs typeface="Arial"/>
                        </a:rPr>
                        <a:t>PRO  Warranty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283F"/>
                          </a:solidFill>
                          <a:effectLst/>
                          <a:latin typeface="Arial"/>
                        </a:rPr>
                        <a:t>5 years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283F"/>
                          </a:solidFill>
                          <a:effectLst/>
                          <a:latin typeface="Arial"/>
                        </a:rPr>
                        <a:t>5 years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00283F"/>
                          </a:solidFill>
                          <a:effectLst/>
                          <a:latin typeface="Arial"/>
                        </a:rPr>
                        <a:t>5 years</a:t>
                      </a:r>
                    </a:p>
                  </a:txBody>
                  <a:tcPr marL="31817" marR="31817" marT="31817" marB="318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552082"/>
                  </a:ext>
                </a:extLst>
              </a:tr>
            </a:tbl>
          </a:graphicData>
        </a:graphic>
      </p:graphicFrame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9DCEFFA6-FCBB-86B7-CF27-1B33F3BF7EC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03935" y="3631218"/>
            <a:ext cx="308610" cy="308610"/>
          </a:xfrm>
          <a:prstGeom prst="rect">
            <a:avLst/>
          </a:prstGeom>
        </p:spPr>
      </p:pic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71A2D507-51F9-AF76-4093-EDE3CD60DC0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7515" y="3631218"/>
            <a:ext cx="308610" cy="308610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EC608AC6-E522-639B-0640-C563F710324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39947" y="4042698"/>
            <a:ext cx="308610" cy="308610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1D30136B-B5E7-F58B-4AAE-B51D79C61DD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39946" y="4511328"/>
            <a:ext cx="308610" cy="30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39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Placeholder 4" descr="A group of people playing football in front of a city skyline&#10;&#10;Description automatically generated with low confidence">
            <a:extLst>
              <a:ext uri="{FF2B5EF4-FFF2-40B4-BE49-F238E27FC236}">
                <a16:creationId xmlns:a16="http://schemas.microsoft.com/office/drawing/2014/main" id="{8AEA8C09-5B9D-C74D-4101-722D730D40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25" t="128" r="34663" b="-78"/>
          <a:stretch/>
        </p:blipFill>
        <p:spPr>
          <a:xfrm>
            <a:off x="10796563" y="74352"/>
            <a:ext cx="3833837" cy="815854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399A9EB9-2F09-98DF-62A8-36C07A611651}"/>
              </a:ext>
            </a:extLst>
          </p:cNvPr>
          <p:cNvGrpSpPr/>
          <p:nvPr/>
        </p:nvGrpSpPr>
        <p:grpSpPr>
          <a:xfrm>
            <a:off x="5020539" y="2754333"/>
            <a:ext cx="2080747" cy="1070110"/>
            <a:chOff x="5020539" y="2689017"/>
            <a:chExt cx="2080747" cy="1070110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4ED60CE6-7343-FB82-BC1F-5253C1E33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5524" y="2689017"/>
              <a:ext cx="1473999" cy="926646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8C305EA-6165-4D11-591B-16D2A07DE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90" b="7961"/>
            <a:stretch/>
          </p:blipFill>
          <p:spPr>
            <a:xfrm>
              <a:off x="6731556" y="2987427"/>
              <a:ext cx="369730" cy="6196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1" name="Picture 60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44EFC338-DE0F-18D5-DF1B-8DEBBFF47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8295" y="3112143"/>
              <a:ext cx="625349" cy="646984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FA98B72-778A-E8EE-A96B-50C2E2C64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667" t="10343" r="7412" b="19894"/>
            <a:stretch/>
          </p:blipFill>
          <p:spPr>
            <a:xfrm>
              <a:off x="5020539" y="3041878"/>
              <a:ext cx="625349" cy="68450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561287C-532B-50B8-0061-02E417F36146}"/>
              </a:ext>
            </a:extLst>
          </p:cNvPr>
          <p:cNvGrpSpPr/>
          <p:nvPr/>
        </p:nvGrpSpPr>
        <p:grpSpPr>
          <a:xfrm>
            <a:off x="2231273" y="2609374"/>
            <a:ext cx="2531264" cy="1207546"/>
            <a:chOff x="1928881" y="2761514"/>
            <a:chExt cx="2531264" cy="120754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D0DA768-5317-5D72-F33B-3D0AE0405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63510" y="2831759"/>
              <a:ext cx="1096635" cy="103798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6EAB54C-D484-F86B-5FF0-23B59C3EB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8881" y="3209120"/>
              <a:ext cx="627254" cy="75994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A1DF34B-E45E-DA78-2D42-E9CEF3E147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5699"/>
            <a:stretch/>
          </p:blipFill>
          <p:spPr>
            <a:xfrm>
              <a:off x="2467084" y="2761514"/>
              <a:ext cx="794778" cy="1151872"/>
            </a:xfrm>
            <a:prstGeom prst="rect">
              <a:avLst/>
            </a:prstGeom>
          </p:spPr>
        </p:pic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2825DB-8153-39CA-7350-20844F695F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5063" y="4057841"/>
            <a:ext cx="1291587" cy="739650"/>
          </a:xfrm>
        </p:spPr>
        <p:txBody>
          <a:bodyPr anchor="t"/>
          <a:lstStyle/>
          <a:p>
            <a:r>
              <a:rPr lang="en-US" sz="1200"/>
              <a:t>Compression Technologies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F1C9D3-A387-BBD6-C1B2-49B3AB04CA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23138" y="4057841"/>
            <a:ext cx="2265947" cy="865304"/>
          </a:xfrm>
        </p:spPr>
        <p:txBody>
          <a:bodyPr anchor="t"/>
          <a:lstStyle/>
          <a:p>
            <a:r>
              <a:rPr lang="en-US" sz="1200"/>
              <a:t>Energy Management &amp; Monitoring Solutions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3BAE47-D5BC-23EB-37A1-24A299FB5E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45899" y="4057841"/>
            <a:ext cx="2057400" cy="739650"/>
          </a:xfrm>
        </p:spPr>
        <p:txBody>
          <a:bodyPr anchor="t"/>
          <a:lstStyle/>
          <a:p>
            <a:r>
              <a:rPr lang="en-US" sz="1200"/>
              <a:t>Controls &amp; Monitoring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0DB5011-31B3-8545-8194-B084DADD50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92685" y="1051852"/>
            <a:ext cx="2324101" cy="684107"/>
          </a:xfrm>
        </p:spPr>
        <p:txBody>
          <a:bodyPr/>
          <a:lstStyle/>
          <a:p>
            <a:r>
              <a:rPr lang="en-US" sz="1400" b="1"/>
              <a:t>HVACR Technologies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89D374-1317-2614-A4D9-B5FE5464A8F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206728" y="6825080"/>
            <a:ext cx="2704968" cy="776630"/>
          </a:xfrm>
        </p:spPr>
        <p:txBody>
          <a:bodyPr/>
          <a:lstStyle/>
          <a:p>
            <a:r>
              <a:rPr lang="en-US" sz="1400" b="1">
                <a:solidFill>
                  <a:schemeClr val="bg1"/>
                </a:solidFill>
              </a:rPr>
              <a:t>We provide sustainable HVACR solutions and software to meet our customers’ unique needs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91F3CBA-2A30-BFBF-6C9E-EAA7334FDB3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41148" y="1051852"/>
            <a:ext cx="2057400" cy="684107"/>
          </a:xfrm>
        </p:spPr>
        <p:txBody>
          <a:bodyPr/>
          <a:lstStyle/>
          <a:p>
            <a:r>
              <a:rPr lang="en-US" sz="1400" b="1"/>
              <a:t>Cold Chain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B918FB-3FAC-8092-59C3-4B025A16498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623138" y="1051852"/>
            <a:ext cx="2019300" cy="684107"/>
          </a:xfrm>
        </p:spPr>
        <p:txBody>
          <a:bodyPr/>
          <a:lstStyle/>
          <a:p>
            <a:r>
              <a:rPr lang="en-US" sz="1400" b="1"/>
              <a:t>Comfort Control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A7262C-D07B-D8A5-44CB-B5BEE77E6A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/>
              <a:t>Our Portfolio Of Products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FE9ED-BFAA-7789-6000-74B53217D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4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95E28D-AF2A-6964-2074-9EB5F5A4ADDD}"/>
              </a:ext>
            </a:extLst>
          </p:cNvPr>
          <p:cNvCxnSpPr>
            <a:cxnSpLocks/>
          </p:cNvCxnSpPr>
          <p:nvPr/>
        </p:nvCxnSpPr>
        <p:spPr>
          <a:xfrm>
            <a:off x="2392685" y="3942265"/>
            <a:ext cx="2316479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62EB40-8FCC-A3C7-08B0-890DB9F932F7}"/>
              </a:ext>
            </a:extLst>
          </p:cNvPr>
          <p:cNvCxnSpPr>
            <a:cxnSpLocks/>
          </p:cNvCxnSpPr>
          <p:nvPr/>
        </p:nvCxnSpPr>
        <p:spPr>
          <a:xfrm>
            <a:off x="5045898" y="3942265"/>
            <a:ext cx="205740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9DE5577-AFFE-485B-9522-5DA44F8D19CA}"/>
              </a:ext>
            </a:extLst>
          </p:cNvPr>
          <p:cNvCxnSpPr>
            <a:cxnSpLocks/>
          </p:cNvCxnSpPr>
          <p:nvPr/>
        </p:nvCxnSpPr>
        <p:spPr>
          <a:xfrm>
            <a:off x="7476177" y="3942265"/>
            <a:ext cx="201930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A20B401-E822-425F-4402-FDE224E25E2D}"/>
              </a:ext>
            </a:extLst>
          </p:cNvPr>
          <p:cNvSpPr txBox="1">
            <a:spLocks/>
          </p:cNvSpPr>
          <p:nvPr/>
        </p:nvSpPr>
        <p:spPr>
          <a:xfrm>
            <a:off x="548640" y="2005194"/>
            <a:ext cx="1156336" cy="4885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/>
              <a:t>OUR BRANDS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328160FD-27B0-503E-B694-E265E9BCAE2F}"/>
              </a:ext>
            </a:extLst>
          </p:cNvPr>
          <p:cNvSpPr txBox="1">
            <a:spLocks/>
          </p:cNvSpPr>
          <p:nvPr/>
        </p:nvSpPr>
        <p:spPr>
          <a:xfrm>
            <a:off x="548640" y="4057842"/>
            <a:ext cx="1476378" cy="4602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/>
              <a:t>OUR PRODUCTS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BB3C357-89FF-AEF7-F9DC-CD0C75718CAC}"/>
              </a:ext>
            </a:extLst>
          </p:cNvPr>
          <p:cNvCxnSpPr>
            <a:cxnSpLocks/>
          </p:cNvCxnSpPr>
          <p:nvPr/>
        </p:nvCxnSpPr>
        <p:spPr>
          <a:xfrm>
            <a:off x="506735" y="4675536"/>
            <a:ext cx="9393552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2912AA8B-70B6-044D-9BAF-1300E38FA38C}"/>
              </a:ext>
            </a:extLst>
          </p:cNvPr>
          <p:cNvSpPr txBox="1">
            <a:spLocks/>
          </p:cNvSpPr>
          <p:nvPr/>
        </p:nvSpPr>
        <p:spPr>
          <a:xfrm>
            <a:off x="548640" y="4819486"/>
            <a:ext cx="1476378" cy="4318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/>
              <a:t>INDUSTRIES SERVED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39B83B27-8BA2-1317-3B80-1490420D815E}"/>
              </a:ext>
            </a:extLst>
          </p:cNvPr>
          <p:cNvSpPr txBox="1">
            <a:spLocks/>
          </p:cNvSpPr>
          <p:nvPr/>
        </p:nvSpPr>
        <p:spPr>
          <a:xfrm>
            <a:off x="2385063" y="4819486"/>
            <a:ext cx="2324101" cy="739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Residential, Commercial, Industrial, Transport, Refrigeration &amp; Heating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57DDEED5-3B0F-BB7F-8FCD-3AE17B5BABC8}"/>
              </a:ext>
            </a:extLst>
          </p:cNvPr>
          <p:cNvSpPr txBox="1">
            <a:spLocks/>
          </p:cNvSpPr>
          <p:nvPr/>
        </p:nvSpPr>
        <p:spPr>
          <a:xfrm>
            <a:off x="7623138" y="4819486"/>
            <a:ext cx="2265947" cy="8653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Residential, Commercial, Hospitality and Multi-Dwelling Units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C9259DDE-AAEA-D6D5-96A3-F44542A97D06}"/>
              </a:ext>
            </a:extLst>
          </p:cNvPr>
          <p:cNvSpPr txBox="1">
            <a:spLocks/>
          </p:cNvSpPr>
          <p:nvPr/>
        </p:nvSpPr>
        <p:spPr>
          <a:xfrm>
            <a:off x="5045899" y="4819486"/>
            <a:ext cx="2057400" cy="739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Food Retail, Food Service, Cargo, Marine and Healthcare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78E9EFD-5CF6-30A2-E0A1-E83E159B6C33}"/>
              </a:ext>
            </a:extLst>
          </p:cNvPr>
          <p:cNvCxnSpPr>
            <a:cxnSpLocks/>
          </p:cNvCxnSpPr>
          <p:nvPr/>
        </p:nvCxnSpPr>
        <p:spPr>
          <a:xfrm>
            <a:off x="506735" y="5595374"/>
            <a:ext cx="9393552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4AE29409-0212-8A4E-6511-4399256F5ADA}"/>
              </a:ext>
            </a:extLst>
          </p:cNvPr>
          <p:cNvSpPr txBox="1">
            <a:spLocks/>
          </p:cNvSpPr>
          <p:nvPr/>
        </p:nvSpPr>
        <p:spPr>
          <a:xfrm>
            <a:off x="548640" y="5711075"/>
            <a:ext cx="1476378" cy="50186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/>
              <a:t>MARKETS</a:t>
            </a:r>
          </a:p>
          <a:p>
            <a:r>
              <a:rPr lang="en-US" sz="1200" b="1"/>
              <a:t>SERVED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EBCE11A4-3522-B4C0-F804-71B4F9CB4305}"/>
              </a:ext>
            </a:extLst>
          </p:cNvPr>
          <p:cNvSpPr txBox="1">
            <a:spLocks/>
          </p:cNvSpPr>
          <p:nvPr/>
        </p:nvSpPr>
        <p:spPr>
          <a:xfrm>
            <a:off x="2385063" y="5711075"/>
            <a:ext cx="2367919" cy="739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Heating &amp; Air Conditioning Technology, RNG &amp;</a:t>
            </a:r>
            <a:br>
              <a:rPr lang="en-US" sz="1200"/>
            </a:br>
            <a:r>
              <a:rPr lang="en-US" sz="1200"/>
              <a:t>Carbon Capture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4BDC3DB6-AA21-1A41-90A7-767D2E1630BA}"/>
              </a:ext>
            </a:extLst>
          </p:cNvPr>
          <p:cNvSpPr txBox="1">
            <a:spLocks/>
          </p:cNvSpPr>
          <p:nvPr/>
        </p:nvSpPr>
        <p:spPr>
          <a:xfrm>
            <a:off x="7623138" y="5711075"/>
            <a:ext cx="2908933" cy="10164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Heating &amp; Air Conditioning Technology, Smart Thermostats, Energy &amp; Facility Management Solutions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DC2A2F70-A496-AD65-8688-7B341296F556}"/>
              </a:ext>
            </a:extLst>
          </p:cNvPr>
          <p:cNvSpPr txBox="1">
            <a:spLocks/>
          </p:cNvSpPr>
          <p:nvPr/>
        </p:nvSpPr>
        <p:spPr>
          <a:xfrm>
            <a:off x="5045899" y="5711075"/>
            <a:ext cx="2057400" cy="739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Cold Chain Software </a:t>
            </a:r>
            <a:br>
              <a:rPr lang="en-US" sz="1200"/>
            </a:br>
            <a:r>
              <a:rPr lang="en-US" sz="1200"/>
              <a:t>&amp; Technology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3B82072D-9600-8F89-DFDB-6B7FD208BF55}"/>
              </a:ext>
            </a:extLst>
          </p:cNvPr>
          <p:cNvSpPr txBox="1">
            <a:spLocks/>
          </p:cNvSpPr>
          <p:nvPr/>
        </p:nvSpPr>
        <p:spPr>
          <a:xfrm>
            <a:off x="3870963" y="4057841"/>
            <a:ext cx="882019" cy="7396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Industrial Soltuions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295D9906-0BB2-C56B-7C45-C641AAB8E695}"/>
              </a:ext>
            </a:extLst>
          </p:cNvPr>
          <p:cNvSpPr txBox="1">
            <a:spLocks/>
          </p:cNvSpPr>
          <p:nvPr/>
        </p:nvSpPr>
        <p:spPr>
          <a:xfrm>
            <a:off x="548640" y="6802448"/>
            <a:ext cx="1476378" cy="4878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/>
              <a:t>OUR CUSTOMERS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92194C82-1826-0251-A4E4-69A939A3258F}"/>
              </a:ext>
            </a:extLst>
          </p:cNvPr>
          <p:cNvSpPr txBox="1">
            <a:spLocks/>
          </p:cNvSpPr>
          <p:nvPr/>
        </p:nvSpPr>
        <p:spPr>
          <a:xfrm>
            <a:off x="2385063" y="6802447"/>
            <a:ext cx="2367919" cy="739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Carrier Global Corporation, Lennox, Trane Technologies, United Refrigeration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F8C4B4EA-3A5E-8AEF-5619-2171128F8490}"/>
              </a:ext>
            </a:extLst>
          </p:cNvPr>
          <p:cNvSpPr txBox="1">
            <a:spLocks/>
          </p:cNvSpPr>
          <p:nvPr/>
        </p:nvSpPr>
        <p:spPr>
          <a:xfrm>
            <a:off x="7623138" y="6802447"/>
            <a:ext cx="2748913" cy="6915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Daikin, Hilton Hotels, Marriott International, Rheem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C2DB3102-CEC3-9CEB-DB65-DAE73DD10B6B}"/>
              </a:ext>
            </a:extLst>
          </p:cNvPr>
          <p:cNvSpPr txBox="1">
            <a:spLocks/>
          </p:cNvSpPr>
          <p:nvPr/>
        </p:nvSpPr>
        <p:spPr>
          <a:xfrm>
            <a:off x="5045899" y="6802447"/>
            <a:ext cx="2265946" cy="739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Amazon, Heatcraft Refrigeration Products, Hussmann, Walmart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42C007A-2A01-46C1-A2E5-AC154AE70F56}"/>
              </a:ext>
            </a:extLst>
          </p:cNvPr>
          <p:cNvCxnSpPr>
            <a:cxnSpLocks/>
          </p:cNvCxnSpPr>
          <p:nvPr/>
        </p:nvCxnSpPr>
        <p:spPr>
          <a:xfrm>
            <a:off x="506735" y="6672684"/>
            <a:ext cx="9393552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A6FAF1F3-52DE-AB3E-8AD1-C5F4445CBC4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386626" y="2246085"/>
            <a:ext cx="767537" cy="1529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7439E63-A8AD-8A62-7452-668CF4BE5E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86281" y="2009026"/>
            <a:ext cx="1535445" cy="138224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0B4CEBE1-FB5A-05B0-49A1-4434C4BAA60D}"/>
              </a:ext>
            </a:extLst>
          </p:cNvPr>
          <p:cNvGrpSpPr/>
          <p:nvPr/>
        </p:nvGrpSpPr>
        <p:grpSpPr>
          <a:xfrm>
            <a:off x="5084799" y="1999446"/>
            <a:ext cx="937498" cy="399539"/>
            <a:chOff x="5084798" y="1999446"/>
            <a:chExt cx="1159749" cy="494257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06AC84E-FD97-DAFA-DC3F-C73F59F4B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084798" y="2302009"/>
              <a:ext cx="1159749" cy="19169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DEC9BFD-E638-8D6E-85FF-D2330478A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084798" y="1999446"/>
              <a:ext cx="935759" cy="185299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36B3A003-D2BF-929F-481F-D05C84C37A78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632727" y="2266605"/>
            <a:ext cx="1661548" cy="13373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D748F06-F254-C575-2C30-25AB11C591F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7655788" y="2006912"/>
            <a:ext cx="999034" cy="14368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0C1A294-18DA-F0D5-B30D-966F0FB3FBFA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9575294" y="2012064"/>
            <a:ext cx="622898" cy="14750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896F807-FA3C-2170-8260-1721655C63D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87214" y="2260043"/>
            <a:ext cx="569479" cy="141189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53D6C6AD-6D83-0211-36D0-B912D072D25A}"/>
              </a:ext>
            </a:extLst>
          </p:cNvPr>
          <p:cNvGrpSpPr/>
          <p:nvPr/>
        </p:nvGrpSpPr>
        <p:grpSpPr>
          <a:xfrm>
            <a:off x="7623138" y="2621371"/>
            <a:ext cx="2575054" cy="1237415"/>
            <a:chOff x="7674599" y="2530958"/>
            <a:chExt cx="2575054" cy="1237415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C3CAE70-869F-C4BC-B5F1-2202066B4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496741" y="2530958"/>
              <a:ext cx="752912" cy="816199"/>
            </a:xfrm>
            <a:prstGeom prst="rect">
              <a:avLst/>
            </a:prstGeom>
          </p:spPr>
        </p:pic>
        <p:pic>
          <p:nvPicPr>
            <p:cNvPr id="65" name="Picture 2" descr="Verdant EI Dashboard">
              <a:extLst>
                <a:ext uri="{FF2B5EF4-FFF2-40B4-BE49-F238E27FC236}">
                  <a16:creationId xmlns:a16="http://schemas.microsoft.com/office/drawing/2014/main" id="{4321BA66-06FD-2C6B-E087-E66BE8C08D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4599" y="2617813"/>
              <a:ext cx="1513804" cy="115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4">
              <a:extLst>
                <a:ext uri="{FF2B5EF4-FFF2-40B4-BE49-F238E27FC236}">
                  <a16:creationId xmlns:a16="http://schemas.microsoft.com/office/drawing/2014/main" id="{EF6EE4B3-AC8E-2C4C-E210-0C5FD04096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6614" y="2747573"/>
              <a:ext cx="469136" cy="379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13590F81-1709-7EAC-AA91-8E2F44A35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0435" y="3210892"/>
              <a:ext cx="752912" cy="424593"/>
            </a:xfrm>
            <a:prstGeom prst="rect">
              <a:avLst/>
            </a:prstGeom>
            <a:effectLst>
              <a:reflection stA="18000" endPos="27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1547483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5"/>
            <a:ext cx="3813808" cy="1814685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Save Energy with Smart Thermostats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BB39255-28F4-0399-C27A-680F99B9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4" name="Picture 2" descr="Energy Star - Wikipedia">
            <a:extLst>
              <a:ext uri="{FF2B5EF4-FFF2-40B4-BE49-F238E27FC236}">
                <a16:creationId xmlns:a16="http://schemas.microsoft.com/office/drawing/2014/main" id="{4BEE9C1F-05E7-E3C6-C336-971829642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8498" y="2306404"/>
            <a:ext cx="4032703" cy="413735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2454B8B-521F-7F06-B797-0D08139E2E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202" y="2440298"/>
            <a:ext cx="7536712" cy="392460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C3B0624-E345-DC72-C925-F92DEB6671F2}"/>
              </a:ext>
            </a:extLst>
          </p:cNvPr>
          <p:cNvSpPr txBox="1">
            <a:spLocks/>
          </p:cNvSpPr>
          <p:nvPr/>
        </p:nvSpPr>
        <p:spPr>
          <a:xfrm>
            <a:off x="2498498" y="6577657"/>
            <a:ext cx="11735660" cy="580423"/>
          </a:xfrm>
          <a:prstGeom prst="rect">
            <a:avLst/>
          </a:prstGeom>
        </p:spPr>
        <p:txBody>
          <a:bodyPr/>
          <a:lstStyle>
            <a:lvl1pPr marL="142865" indent="-142865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1 Energy savings calculated by comparing operation time for a nationwide sample of Sensi users with temperature adjustments averaging 4° vs. users with no adjustments. Savings vary based on equipment type/condition, insulation, climate &amp; temperature adjustment size/frequency.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DD4389-6F31-0008-EE18-3768E0745847}"/>
              </a:ext>
            </a:extLst>
          </p:cNvPr>
          <p:cNvSpPr txBox="1"/>
          <p:nvPr/>
        </p:nvSpPr>
        <p:spPr>
          <a:xfrm>
            <a:off x="6214108" y="747846"/>
            <a:ext cx="26289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1600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All Sensi smart thermostats are ENERGY STAR</a:t>
            </a:r>
            <a:r>
              <a:rPr lang="en-US" sz="1600" baseline="30000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®</a:t>
            </a:r>
            <a:r>
              <a:rPr lang="en-US" sz="1600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 certified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DD99B8-7EE9-CC78-FC9E-83CE008BE7B3}"/>
              </a:ext>
            </a:extLst>
          </p:cNvPr>
          <p:cNvSpPr txBox="1"/>
          <p:nvPr/>
        </p:nvSpPr>
        <p:spPr>
          <a:xfrm>
            <a:off x="9119235" y="711868"/>
            <a:ext cx="26765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1600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Save about 23% on HVAC energy by adjusting the temperature, using flexible scheduling, remote access and geofencing</a:t>
            </a:r>
            <a:r>
              <a:rPr lang="en-US" sz="1600" baseline="30000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1</a:t>
            </a:r>
            <a:r>
              <a:rPr lang="en-US" sz="1600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  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2E0F89-BD96-D3BE-5D65-6EE9246982E1}"/>
              </a:ext>
            </a:extLst>
          </p:cNvPr>
          <p:cNvSpPr txBox="1"/>
          <p:nvPr/>
        </p:nvSpPr>
        <p:spPr>
          <a:xfrm>
            <a:off x="12071985" y="728561"/>
            <a:ext cx="20097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</a:pPr>
            <a:r>
              <a:rPr lang="en-US" sz="1600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First smart thermostat to win the ENERGY STAR Partner of the Year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1609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1.jpg">
            <a:extLst>
              <a:ext uri="{FF2B5EF4-FFF2-40B4-BE49-F238E27FC236}">
                <a16:creationId xmlns:a16="http://schemas.microsoft.com/office/drawing/2014/main" id="{14A7157F-6789-337A-A87A-88512CE3C6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" b="60"/>
          <a:stretch/>
        </p:blipFill>
        <p:spPr>
          <a:xfrm>
            <a:off x="6610642" y="1339235"/>
            <a:ext cx="8019758" cy="636440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6"/>
            <a:ext cx="7893900" cy="990622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Sensi Multiple Thermostat Manager – </a:t>
            </a:r>
            <a:br>
              <a:rPr lang="en-US"/>
            </a:br>
            <a:r>
              <a:rPr lang="en-US"/>
              <a:t>A Lightweight Building Management System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BB39255-28F4-0399-C27A-680F99B9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41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7BAE5EA-ED09-8BC0-DC14-54DB9D65EF5E}"/>
              </a:ext>
            </a:extLst>
          </p:cNvPr>
          <p:cNvGrpSpPr/>
          <p:nvPr/>
        </p:nvGrpSpPr>
        <p:grpSpPr>
          <a:xfrm>
            <a:off x="853108" y="1960660"/>
            <a:ext cx="7071230" cy="4963666"/>
            <a:chOff x="868606" y="1905959"/>
            <a:chExt cx="7071230" cy="4963666"/>
          </a:xfrm>
        </p:grpSpPr>
        <p:sp>
          <p:nvSpPr>
            <p:cNvPr id="6" name="Line">
              <a:extLst>
                <a:ext uri="{FF2B5EF4-FFF2-40B4-BE49-F238E27FC236}">
                  <a16:creationId xmlns:a16="http://schemas.microsoft.com/office/drawing/2014/main" id="{D6EEA5E0-9050-B6CB-956F-129518C47D79}"/>
                </a:ext>
              </a:extLst>
            </p:cNvPr>
            <p:cNvSpPr/>
            <p:nvPr/>
          </p:nvSpPr>
          <p:spPr>
            <a:xfrm>
              <a:off x="868606" y="2806327"/>
              <a:ext cx="6149216" cy="0"/>
            </a:xfrm>
            <a:prstGeom prst="line">
              <a:avLst/>
            </a:prstGeom>
            <a:ln w="12700">
              <a:solidFill>
                <a:srgbClr val="1F6998"/>
              </a:solidFill>
              <a:miter lim="400000"/>
            </a:ln>
          </p:spPr>
          <p:txBody>
            <a:bodyPr lIns="30480" tIns="30480" rIns="30480" bIns="30480" anchor="ctr"/>
            <a:lstStyle/>
            <a:p>
              <a:pPr algn="ctr" defTabSz="1463003" hangingPunct="0"/>
              <a:endParaRPr sz="1440" kern="0">
                <a:solidFill>
                  <a:srgbClr val="5E5E5E"/>
                </a:solidFill>
                <a:latin typeface="Arial" panose="020B0604020202020204" pitchFamily="34" charset="0"/>
                <a:sym typeface="Fira Sans Regular"/>
              </a:endParaRPr>
            </a:p>
          </p:txBody>
        </p:sp>
        <p:pic>
          <p:nvPicPr>
            <p:cNvPr id="7" name="Asset 1.png" descr="Asset 1.png">
              <a:extLst>
                <a:ext uri="{FF2B5EF4-FFF2-40B4-BE49-F238E27FC236}">
                  <a16:creationId xmlns:a16="http://schemas.microsoft.com/office/drawing/2014/main" id="{A46ECE16-56AC-300A-31B7-85BA69581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527" y="5160765"/>
              <a:ext cx="492748" cy="49274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Asset 2.png" descr="Asset 2.png">
              <a:extLst>
                <a:ext uri="{FF2B5EF4-FFF2-40B4-BE49-F238E27FC236}">
                  <a16:creationId xmlns:a16="http://schemas.microsoft.com/office/drawing/2014/main" id="{8EB0AA25-492D-9F8E-83E6-D6E5C001A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5859" y="6379967"/>
              <a:ext cx="440064" cy="38486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Asset 4.png" descr="Asset 4.png">
              <a:extLst>
                <a:ext uri="{FF2B5EF4-FFF2-40B4-BE49-F238E27FC236}">
                  <a16:creationId xmlns:a16="http://schemas.microsoft.com/office/drawing/2014/main" id="{CA833253-8E71-5779-FBA7-68501A591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0393" y="4096563"/>
              <a:ext cx="693306" cy="46948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Asset 6.png" descr="Asset 6.png">
              <a:extLst>
                <a:ext uri="{FF2B5EF4-FFF2-40B4-BE49-F238E27FC236}">
                  <a16:creationId xmlns:a16="http://schemas.microsoft.com/office/drawing/2014/main" id="{2D571B15-E59C-6DFF-5E0F-160562FF1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380" y="2069708"/>
              <a:ext cx="426928" cy="42692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Asset 7.png" descr="Asset 7.png">
              <a:extLst>
                <a:ext uri="{FF2B5EF4-FFF2-40B4-BE49-F238E27FC236}">
                  <a16:creationId xmlns:a16="http://schemas.microsoft.com/office/drawing/2014/main" id="{F3054B9A-7878-CCEE-B268-C9082E3F4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890" y="3092754"/>
              <a:ext cx="497186" cy="49718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" name="Simple &amp; Affordable…">
              <a:extLst>
                <a:ext uri="{FF2B5EF4-FFF2-40B4-BE49-F238E27FC236}">
                  <a16:creationId xmlns:a16="http://schemas.microsoft.com/office/drawing/2014/main" id="{507A1263-CBB6-2AF6-E760-A20E427BB6A6}"/>
                </a:ext>
              </a:extLst>
            </p:cNvPr>
            <p:cNvSpPr txBox="1"/>
            <p:nvPr/>
          </p:nvSpPr>
          <p:spPr>
            <a:xfrm>
              <a:off x="1790620" y="1905959"/>
              <a:ext cx="6149216" cy="7010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7432" rIns="27432">
              <a:noAutofit/>
            </a:bodyPr>
            <a:lstStyle/>
            <a:p>
              <a:pPr defTabSz="548640" hangingPunct="0">
                <a:lnSpc>
                  <a:spcPct val="80000"/>
                </a:lnSpc>
                <a:spcBef>
                  <a:spcPts val="600"/>
                </a:spcBef>
                <a:defRPr sz="3000">
                  <a:solidFill>
                    <a:srgbClr val="006998"/>
                  </a:solidFill>
                  <a:latin typeface="FiraSans-Book"/>
                  <a:ea typeface="FiraSans-Book"/>
                  <a:cs typeface="FiraSans-Book"/>
                  <a:sym typeface="FiraSans-Book"/>
                </a:defRPr>
              </a:pPr>
              <a:r>
                <a:rPr sz="1400" kern="0">
                  <a:solidFill>
                    <a:srgbClr val="006998"/>
                  </a:solidFill>
                  <a:latin typeface="Arial" panose="020B0604020202020204" pitchFamily="34" charset="0"/>
                  <a:ea typeface="FiraSans-Book"/>
                  <a:cs typeface="Arial" panose="020B0604020202020204" pitchFamily="34" charset="0"/>
                  <a:sym typeface="FiraSans-Book"/>
                </a:rPr>
                <a:t>Simple &amp; Affordable</a:t>
              </a:r>
            </a:p>
            <a:p>
              <a:pPr defTabSz="548640" hangingPunct="0">
                <a:lnSpc>
                  <a:spcPct val="80000"/>
                </a:lnSpc>
                <a:spcBef>
                  <a:spcPts val="600"/>
                </a:spcBef>
                <a:defRPr sz="2000">
                  <a:solidFill>
                    <a:srgbClr val="006998"/>
                  </a:solidFill>
                  <a:latin typeface="FiraSans-Book"/>
                  <a:ea typeface="FiraSans-Book"/>
                  <a:cs typeface="FiraSans-Book"/>
                  <a:sym typeface="FiraSans-Book"/>
                </a:defRPr>
              </a:pPr>
              <a:r>
                <a:rPr sz="1400" kern="0">
                  <a:solidFill>
                    <a:srgbClr val="5B6770"/>
                  </a:solidFill>
                  <a:latin typeface="Arial" panose="020B0604020202020204" pitchFamily="34" charset="0"/>
                  <a:ea typeface="Noto Sans Light" panose="020B0402040504020204" pitchFamily="34" charset="0"/>
                  <a:cs typeface="Arial" panose="020B0604020202020204" pitchFamily="34" charset="0"/>
                  <a:sym typeface="Fira Sans Light"/>
                </a:rPr>
                <a:t>Easy setup process to manage comfort at a much </a:t>
              </a:r>
              <a:endParaRPr lang="en-US" sz="1400" kern="0">
                <a:solidFill>
                  <a:srgbClr val="5B6770"/>
                </a:solidFill>
                <a:latin typeface="Arial" panose="020B0604020202020204" pitchFamily="34" charset="0"/>
                <a:ea typeface="Noto Sans Light" panose="020B0402040504020204" pitchFamily="34" charset="0"/>
                <a:cs typeface="Arial" panose="020B0604020202020204" pitchFamily="34" charset="0"/>
                <a:sym typeface="Fira Sans Light"/>
              </a:endParaRPr>
            </a:p>
            <a:p>
              <a:pPr defTabSz="548640" hangingPunct="0">
                <a:lnSpc>
                  <a:spcPct val="80000"/>
                </a:lnSpc>
                <a:spcBef>
                  <a:spcPts val="600"/>
                </a:spcBef>
                <a:defRPr sz="2000">
                  <a:solidFill>
                    <a:srgbClr val="006998"/>
                  </a:solidFill>
                  <a:latin typeface="FiraSans-Book"/>
                  <a:ea typeface="FiraSans-Book"/>
                  <a:cs typeface="FiraSans-Book"/>
                  <a:sym typeface="FiraSans-Book"/>
                </a:defRPr>
              </a:pPr>
              <a:r>
                <a:rPr sz="1400" kern="0">
                  <a:solidFill>
                    <a:srgbClr val="5B6770"/>
                  </a:solidFill>
                  <a:latin typeface="Arial" panose="020B0604020202020204" pitchFamily="34" charset="0"/>
                  <a:ea typeface="Noto Sans Light" panose="020B0402040504020204" pitchFamily="34" charset="0"/>
                  <a:cs typeface="Arial" panose="020B0604020202020204" pitchFamily="34" charset="0"/>
                  <a:sym typeface="Fira Sans Light"/>
                </a:rPr>
                <a:t>lower cost than traditional building management systems</a:t>
              </a:r>
            </a:p>
          </p:txBody>
        </p:sp>
        <p:sp>
          <p:nvSpPr>
            <p:cNvPr id="15" name="Extensive Compatibility…">
              <a:extLst>
                <a:ext uri="{FF2B5EF4-FFF2-40B4-BE49-F238E27FC236}">
                  <a16:creationId xmlns:a16="http://schemas.microsoft.com/office/drawing/2014/main" id="{9E42E0EA-AD05-2A1A-D3A2-5EAD06B1EF6B}"/>
                </a:ext>
              </a:extLst>
            </p:cNvPr>
            <p:cNvSpPr txBox="1"/>
            <p:nvPr/>
          </p:nvSpPr>
          <p:spPr>
            <a:xfrm>
              <a:off x="1802361" y="3022586"/>
              <a:ext cx="4459025" cy="4971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7432" tIns="45720" rIns="27432" bIns="45720" anchor="t">
              <a:normAutofit lnSpcReduction="10000"/>
            </a:bodyPr>
            <a:lstStyle/>
            <a:p>
              <a:pPr defTabSz="548640" hangingPunct="0">
                <a:lnSpc>
                  <a:spcPct val="80000"/>
                </a:lnSpc>
                <a:spcBef>
                  <a:spcPts val="600"/>
                </a:spcBef>
                <a:defRPr sz="3000">
                  <a:solidFill>
                    <a:srgbClr val="006998"/>
                  </a:solidFill>
                  <a:latin typeface="FiraSans-Book"/>
                  <a:ea typeface="FiraSans-Book"/>
                  <a:cs typeface="FiraSans-Book"/>
                  <a:sym typeface="FiraSans-Book"/>
                </a:defRPr>
              </a:pPr>
              <a:r>
                <a:rPr sz="1400" kern="0">
                  <a:solidFill>
                    <a:srgbClr val="006998"/>
                  </a:solidFill>
                  <a:latin typeface="Arial" panose="020B0604020202020204" pitchFamily="34" charset="0"/>
                  <a:ea typeface="FiraSans-Book"/>
                  <a:cs typeface="Arial" panose="020B0604020202020204" pitchFamily="34" charset="0"/>
                  <a:sym typeface="FiraSans-Book"/>
                </a:rPr>
                <a:t>Extensive Compatibility</a:t>
              </a:r>
              <a:endParaRPr lang="en-US" sz="1400" kern="0">
                <a:solidFill>
                  <a:srgbClr val="006998"/>
                </a:solidFill>
                <a:latin typeface="Arial" panose="020B0604020202020204" pitchFamily="34" charset="0"/>
                <a:ea typeface="FiraSans-Book"/>
                <a:cs typeface="Arial" panose="020B0604020202020204" pitchFamily="34" charset="0"/>
                <a:sym typeface="FiraSans-Book"/>
              </a:endParaRPr>
            </a:p>
            <a:p>
              <a:pPr defTabSz="548640" hangingPunct="0">
                <a:lnSpc>
                  <a:spcPct val="80000"/>
                </a:lnSpc>
                <a:spcBef>
                  <a:spcPts val="600"/>
                </a:spcBef>
                <a:defRPr sz="2000">
                  <a:solidFill>
                    <a:srgbClr val="006998"/>
                  </a:solidFill>
                  <a:latin typeface="FiraSans-Book"/>
                  <a:ea typeface="FiraSans-Book"/>
                  <a:cs typeface="FiraSans-Book"/>
                  <a:sym typeface="FiraSans-Book"/>
                </a:defRPr>
              </a:pPr>
              <a:r>
                <a:rPr lang="en-US" sz="1400" kern="0">
                  <a:solidFill>
                    <a:srgbClr val="5B6770"/>
                  </a:solidFill>
                  <a:latin typeface="Arial" panose="020B0604020202020204" pitchFamily="34" charset="0"/>
                  <a:ea typeface="Noto Sans Light" panose="020B0402040504020204" pitchFamily="34" charset="0"/>
                  <a:cs typeface="Arial" panose="020B0604020202020204" pitchFamily="34" charset="0"/>
                  <a:sym typeface="Fira Sans Light"/>
                </a:rPr>
                <a:t>Works with HVAC systems in most facilities </a:t>
              </a:r>
              <a:endParaRPr lang="en-US" sz="1400" kern="0">
                <a:solidFill>
                  <a:srgbClr val="5B6770"/>
                </a:solidFill>
                <a:latin typeface="Arial" panose="020B0604020202020204" pitchFamily="34" charset="0"/>
                <a:ea typeface="Noto Sans Light" panose="020B040204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Easy-To-Use Portal…">
              <a:extLst>
                <a:ext uri="{FF2B5EF4-FFF2-40B4-BE49-F238E27FC236}">
                  <a16:creationId xmlns:a16="http://schemas.microsoft.com/office/drawing/2014/main" id="{40D38547-A2D6-9F3F-859B-590631EAD184}"/>
                </a:ext>
              </a:extLst>
            </p:cNvPr>
            <p:cNvSpPr txBox="1"/>
            <p:nvPr/>
          </p:nvSpPr>
          <p:spPr>
            <a:xfrm>
              <a:off x="1842428" y="3901461"/>
              <a:ext cx="4418958" cy="7010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7432" rIns="27432">
              <a:noAutofit/>
            </a:bodyPr>
            <a:lstStyle/>
            <a:p>
              <a:pPr defTabSz="548640" hangingPunct="0">
                <a:spcBef>
                  <a:spcPts val="600"/>
                </a:spcBef>
                <a:defRPr sz="3000">
                  <a:solidFill>
                    <a:srgbClr val="006998"/>
                  </a:solidFill>
                  <a:latin typeface="FiraSans-Book"/>
                  <a:ea typeface="FiraSans-Book"/>
                  <a:cs typeface="FiraSans-Book"/>
                  <a:sym typeface="FiraSans-Book"/>
                </a:defRPr>
              </a:pPr>
              <a:r>
                <a:rPr sz="1400" kern="0">
                  <a:solidFill>
                    <a:srgbClr val="006998"/>
                  </a:solidFill>
                  <a:latin typeface="Arial" panose="020B0604020202020204" pitchFamily="34" charset="0"/>
                  <a:ea typeface="FiraSans-Book"/>
                  <a:cs typeface="Arial" panose="020B0604020202020204" pitchFamily="34" charset="0"/>
                  <a:sym typeface="FiraSans-Book"/>
                </a:rPr>
                <a:t>Easy-To-Use Portal</a:t>
              </a:r>
              <a:endParaRPr lang="en-US" sz="1400" kern="0">
                <a:solidFill>
                  <a:srgbClr val="006998"/>
                </a:solidFill>
                <a:latin typeface="Arial" panose="020B0604020202020204" pitchFamily="34" charset="0"/>
                <a:ea typeface="FiraSans-Book"/>
                <a:cs typeface="Arial" panose="020B0604020202020204" pitchFamily="34" charset="0"/>
                <a:sym typeface="FiraSans-Book"/>
              </a:endParaRPr>
            </a:p>
            <a:p>
              <a:pPr defTabSz="548640" hangingPunct="0">
                <a:spcBef>
                  <a:spcPts val="600"/>
                </a:spcBef>
                <a:defRPr sz="2000">
                  <a:solidFill>
                    <a:srgbClr val="006998"/>
                  </a:solidFill>
                  <a:latin typeface="FiraSans-Book"/>
                  <a:ea typeface="FiraSans-Book"/>
                  <a:cs typeface="FiraSans-Book"/>
                  <a:sym typeface="FiraSans-Book"/>
                </a:defRPr>
              </a:pPr>
              <a:r>
                <a:rPr lang="en-US" sz="1400" kern="0">
                  <a:solidFill>
                    <a:srgbClr val="5B6770"/>
                  </a:solidFill>
                  <a:latin typeface="Arial" panose="020B0604020202020204" pitchFamily="34" charset="0"/>
                  <a:ea typeface="Noto Sans Light" panose="020B0402040504020204" pitchFamily="34" charset="0"/>
                  <a:cs typeface="Arial" panose="020B0604020202020204" pitchFamily="34" charset="0"/>
                  <a:sym typeface="Fira Sans Light"/>
                </a:rPr>
                <a:t>Access thermostat control from anywhere through the intuitive portal featuring drag-and-drop functionality</a:t>
              </a:r>
            </a:p>
          </p:txBody>
        </p:sp>
        <p:sp>
          <p:nvSpPr>
            <p:cNvPr id="17" name="Smart Alerts…">
              <a:extLst>
                <a:ext uri="{FF2B5EF4-FFF2-40B4-BE49-F238E27FC236}">
                  <a16:creationId xmlns:a16="http://schemas.microsoft.com/office/drawing/2014/main" id="{EC7C17C7-C14D-0496-656C-34A17C2EC0B8}"/>
                </a:ext>
              </a:extLst>
            </p:cNvPr>
            <p:cNvSpPr txBox="1"/>
            <p:nvPr/>
          </p:nvSpPr>
          <p:spPr>
            <a:xfrm>
              <a:off x="1792616" y="6168584"/>
              <a:ext cx="5067204" cy="7010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7432" rIns="27432">
              <a:noAutofit/>
            </a:bodyPr>
            <a:lstStyle/>
            <a:p>
              <a:pPr defTabSz="548640" hangingPunct="0">
                <a:spcBef>
                  <a:spcPts val="600"/>
                </a:spcBef>
                <a:defRPr sz="3000">
                  <a:solidFill>
                    <a:srgbClr val="006998"/>
                  </a:solidFill>
                  <a:latin typeface="FiraSans-Book"/>
                  <a:ea typeface="FiraSans-Book"/>
                  <a:cs typeface="FiraSans-Book"/>
                  <a:sym typeface="FiraSans-Book"/>
                </a:defRPr>
              </a:pPr>
              <a:r>
                <a:rPr sz="1400" kern="0">
                  <a:solidFill>
                    <a:srgbClr val="006998"/>
                  </a:solidFill>
                  <a:latin typeface="Arial" panose="020B0604020202020204" pitchFamily="34" charset="0"/>
                  <a:ea typeface="FiraSans-Book"/>
                  <a:cs typeface="Arial" panose="020B0604020202020204" pitchFamily="34" charset="0"/>
                  <a:sym typeface="FiraSans-Book"/>
                </a:rPr>
                <a:t>Smart Alerts</a:t>
              </a:r>
            </a:p>
            <a:p>
              <a:pPr defTabSz="548640" hangingPunct="0">
                <a:spcBef>
                  <a:spcPts val="600"/>
                </a:spcBef>
                <a:defRPr sz="2000">
                  <a:solidFill>
                    <a:srgbClr val="006998"/>
                  </a:solidFill>
                  <a:latin typeface="FiraSans-Book"/>
                  <a:ea typeface="FiraSans-Book"/>
                  <a:cs typeface="FiraSans-Book"/>
                  <a:sym typeface="FiraSans-Book"/>
                </a:defRPr>
              </a:pPr>
              <a:r>
                <a:rPr sz="1400" kern="0">
                  <a:solidFill>
                    <a:srgbClr val="5B6770"/>
                  </a:solidFill>
                  <a:latin typeface="Arial" panose="020B0604020202020204" pitchFamily="34" charset="0"/>
                  <a:ea typeface="Noto Sans Light" panose="020B0402040504020204" pitchFamily="34" charset="0"/>
                  <a:cs typeface="Arial" panose="020B0604020202020204" pitchFamily="34" charset="0"/>
                  <a:sym typeface="Fira Sans Light"/>
                </a:rPr>
                <a:t>Enable optional notifications that let you know when and where extreme temperature or humidity changes are detected</a:t>
              </a:r>
            </a:p>
          </p:txBody>
        </p:sp>
        <p:sp>
          <p:nvSpPr>
            <p:cNvPr id="18" name="Energy Saving Feature…">
              <a:extLst>
                <a:ext uri="{FF2B5EF4-FFF2-40B4-BE49-F238E27FC236}">
                  <a16:creationId xmlns:a16="http://schemas.microsoft.com/office/drawing/2014/main" id="{5B49A1C3-455A-B2FB-98DC-DA198B92FB63}"/>
                </a:ext>
              </a:extLst>
            </p:cNvPr>
            <p:cNvSpPr txBox="1"/>
            <p:nvPr/>
          </p:nvSpPr>
          <p:spPr>
            <a:xfrm>
              <a:off x="1802361" y="5035021"/>
              <a:ext cx="3947510" cy="7010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7432" rIns="27432">
              <a:noAutofit/>
            </a:bodyPr>
            <a:lstStyle/>
            <a:p>
              <a:pPr defTabSz="548640" hangingPunct="0">
                <a:spcBef>
                  <a:spcPts val="600"/>
                </a:spcBef>
                <a:defRPr sz="3000">
                  <a:solidFill>
                    <a:srgbClr val="006998"/>
                  </a:solidFill>
                  <a:latin typeface="FiraSans-Book"/>
                  <a:ea typeface="FiraSans-Book"/>
                  <a:cs typeface="FiraSans-Book"/>
                  <a:sym typeface="FiraSans-Book"/>
                </a:defRPr>
              </a:pPr>
              <a:r>
                <a:rPr lang="en-US" sz="1400" kern="0">
                  <a:solidFill>
                    <a:srgbClr val="006998"/>
                  </a:solidFill>
                  <a:latin typeface="Arial" panose="020B0604020202020204" pitchFamily="34" charset="0"/>
                  <a:ea typeface="FiraSans-Book"/>
                  <a:cs typeface="Arial" panose="020B0604020202020204" pitchFamily="34" charset="0"/>
                  <a:sym typeface="FiraSans-Book"/>
                </a:rPr>
                <a:t>Energy Saving Feature</a:t>
              </a:r>
              <a:endParaRPr sz="1400" kern="0">
                <a:solidFill>
                  <a:srgbClr val="006998"/>
                </a:solidFill>
                <a:latin typeface="Arial" panose="020B0604020202020204" pitchFamily="34" charset="0"/>
                <a:ea typeface="FiraSans-Book"/>
                <a:cs typeface="Arial" panose="020B0604020202020204" pitchFamily="34" charset="0"/>
                <a:sym typeface="FiraSans-Book"/>
              </a:endParaRPr>
            </a:p>
            <a:p>
              <a:pPr defTabSz="548640" hangingPunct="0">
                <a:spcBef>
                  <a:spcPts val="600"/>
                </a:spcBef>
                <a:defRPr sz="2000">
                  <a:solidFill>
                    <a:srgbClr val="006998"/>
                  </a:solidFill>
                  <a:latin typeface="FiraSans-Book"/>
                  <a:ea typeface="FiraSans-Book"/>
                  <a:cs typeface="FiraSans-Book"/>
                  <a:sym typeface="FiraSans-Book"/>
                </a:defRPr>
              </a:pPr>
              <a:r>
                <a:rPr lang="en-US" sz="1400" kern="0">
                  <a:solidFill>
                    <a:srgbClr val="5B6770"/>
                  </a:solidFill>
                  <a:latin typeface="Arial" panose="020B0604020202020204" pitchFamily="34" charset="0"/>
                  <a:ea typeface="Noto Sans Light" panose="020B0402040504020204" pitchFamily="34" charset="0"/>
                  <a:cs typeface="Arial" panose="020B0604020202020204" pitchFamily="34" charset="0"/>
                  <a:sym typeface="Fira Sans Light"/>
                </a:rPr>
                <a:t>F</a:t>
              </a:r>
              <a:r>
                <a:rPr sz="1400" kern="0">
                  <a:solidFill>
                    <a:srgbClr val="5B6770"/>
                  </a:solidFill>
                  <a:latin typeface="Arial" panose="020B0604020202020204" pitchFamily="34" charset="0"/>
                  <a:ea typeface="Noto Sans Light" panose="020B0402040504020204" pitchFamily="34" charset="0"/>
                  <a:cs typeface="Arial" panose="020B0604020202020204" pitchFamily="34" charset="0"/>
                  <a:sym typeface="Fira Sans Light"/>
                </a:rPr>
                <a:t>lexible batch scheduling can minimize energy waste and hep you save money</a:t>
              </a:r>
            </a:p>
          </p:txBody>
        </p:sp>
        <p:sp>
          <p:nvSpPr>
            <p:cNvPr id="19" name="Line">
              <a:extLst>
                <a:ext uri="{FF2B5EF4-FFF2-40B4-BE49-F238E27FC236}">
                  <a16:creationId xmlns:a16="http://schemas.microsoft.com/office/drawing/2014/main" id="{AF10D2EA-15CB-C1ED-A7AB-56967B9FCDFD}"/>
                </a:ext>
              </a:extLst>
            </p:cNvPr>
            <p:cNvSpPr/>
            <p:nvPr/>
          </p:nvSpPr>
          <p:spPr>
            <a:xfrm flipV="1">
              <a:off x="868606" y="3696901"/>
              <a:ext cx="6239754" cy="5234"/>
            </a:xfrm>
            <a:prstGeom prst="line">
              <a:avLst/>
            </a:prstGeom>
            <a:ln w="12700">
              <a:solidFill>
                <a:srgbClr val="1F6998"/>
              </a:solidFill>
              <a:miter lim="400000"/>
            </a:ln>
          </p:spPr>
          <p:txBody>
            <a:bodyPr lIns="30480" tIns="30480" rIns="30480" bIns="30480" anchor="ctr"/>
            <a:lstStyle/>
            <a:p>
              <a:pPr algn="ctr" defTabSz="1463003" hangingPunct="0"/>
              <a:endParaRPr sz="1440" kern="0">
                <a:solidFill>
                  <a:srgbClr val="5E5E5E"/>
                </a:solidFill>
                <a:latin typeface="Arial" panose="020B0604020202020204" pitchFamily="34" charset="0"/>
                <a:sym typeface="Fira Sans Regular"/>
              </a:endParaRPr>
            </a:p>
          </p:txBody>
        </p:sp>
        <p:sp>
          <p:nvSpPr>
            <p:cNvPr id="20" name="Line">
              <a:extLst>
                <a:ext uri="{FF2B5EF4-FFF2-40B4-BE49-F238E27FC236}">
                  <a16:creationId xmlns:a16="http://schemas.microsoft.com/office/drawing/2014/main" id="{5CB83016-903D-BDB8-0477-7A2A508D2D46}"/>
                </a:ext>
              </a:extLst>
            </p:cNvPr>
            <p:cNvSpPr/>
            <p:nvPr/>
          </p:nvSpPr>
          <p:spPr>
            <a:xfrm>
              <a:off x="868606" y="4886494"/>
              <a:ext cx="6149216" cy="0"/>
            </a:xfrm>
            <a:prstGeom prst="line">
              <a:avLst/>
            </a:prstGeom>
            <a:ln w="12700">
              <a:solidFill>
                <a:srgbClr val="1F6998"/>
              </a:solidFill>
              <a:miter lim="400000"/>
            </a:ln>
          </p:spPr>
          <p:txBody>
            <a:bodyPr lIns="30480" tIns="30480" rIns="30480" bIns="30480" anchor="ctr"/>
            <a:lstStyle/>
            <a:p>
              <a:pPr algn="ctr" defTabSz="1463003" hangingPunct="0"/>
              <a:endParaRPr sz="1440" kern="0">
                <a:solidFill>
                  <a:srgbClr val="5E5E5E"/>
                </a:solidFill>
                <a:latin typeface="Arial" panose="020B0604020202020204" pitchFamily="34" charset="0"/>
                <a:sym typeface="Fira Sans Regular"/>
              </a:endParaRPr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B0932646-4B6B-35CA-5529-C1F5D8FC55FB}"/>
                </a:ext>
              </a:extLst>
            </p:cNvPr>
            <p:cNvSpPr/>
            <p:nvPr/>
          </p:nvSpPr>
          <p:spPr>
            <a:xfrm>
              <a:off x="868606" y="6006023"/>
              <a:ext cx="6149216" cy="0"/>
            </a:xfrm>
            <a:prstGeom prst="line">
              <a:avLst/>
            </a:prstGeom>
            <a:ln w="12700">
              <a:solidFill>
                <a:srgbClr val="1F6998"/>
              </a:solidFill>
              <a:miter lim="400000"/>
            </a:ln>
          </p:spPr>
          <p:txBody>
            <a:bodyPr lIns="30480" tIns="30480" rIns="30480" bIns="30480" anchor="ctr"/>
            <a:lstStyle/>
            <a:p>
              <a:pPr algn="ctr" defTabSz="1463003" hangingPunct="0"/>
              <a:endParaRPr sz="1440" kern="0">
                <a:solidFill>
                  <a:srgbClr val="5E5E5E"/>
                </a:solidFill>
                <a:latin typeface="Arial" panose="020B0604020202020204" pitchFamily="34" charset="0"/>
                <a:sym typeface="Fira Sans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2214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5"/>
            <a:ext cx="5471158" cy="1814685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Eliminating Consumer Data Privacy Concerns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BB39255-28F4-0399-C27A-680F99B9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DD4389-6F31-0008-EE18-3768E0745847}"/>
              </a:ext>
            </a:extLst>
          </p:cNvPr>
          <p:cNvSpPr txBox="1"/>
          <p:nvPr/>
        </p:nvSpPr>
        <p:spPr>
          <a:xfrm>
            <a:off x="8722995" y="2627642"/>
            <a:ext cx="4133850" cy="3524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1600" b="1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Sensi’s privacy promised</a:t>
            </a:r>
            <a:br>
              <a:rPr lang="en-US" sz="1600" b="1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</a:br>
            <a:r>
              <a:rPr lang="en-US" sz="1600" b="1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to our customers: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endParaRPr lang="en-US" sz="1600" b="1">
              <a:latin typeface="Arial" panose="020B0604020202020204" pitchFamily="34" charset="0"/>
              <a:ea typeface="Noto Sans"/>
              <a:cs typeface="Arial" panose="020B0604020202020204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Sensi DOES NOT SELL your personal information</a:t>
            </a: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>
              <a:latin typeface="Arial" panose="020B0604020202020204" pitchFamily="34" charset="0"/>
              <a:ea typeface="Noto Sans"/>
              <a:cs typeface="Arial" panose="020B0604020202020204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Sensi DOES NOT UTILIZE your thermostat activity data for other targeting/advertising purposes</a:t>
            </a: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>
              <a:latin typeface="Arial" panose="020B0604020202020204" pitchFamily="34" charset="0"/>
              <a:ea typeface="Noto Sans"/>
              <a:cs typeface="Arial" panose="020B0604020202020204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Sensi DOES NOT MAKE CHANGES to your thermostat based on assuptions about your priorities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9ECE0-88E3-56D0-B85B-160CD094B9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33" y="2475804"/>
            <a:ext cx="7601626" cy="3827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26620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F3D21-C968-7C98-AA18-03C2B3375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3746436" cy="614858"/>
          </a:xfrm>
        </p:spPr>
        <p:txBody>
          <a:bodyPr>
            <a:normAutofit/>
          </a:bodyPr>
          <a:lstStyle/>
          <a:p>
            <a:r>
              <a:rPr lang="en-US" sz="3200"/>
              <a:t>Additional Support</a:t>
            </a:r>
          </a:p>
        </p:txBody>
      </p:sp>
      <p:pic>
        <p:nvPicPr>
          <p:cNvPr id="5" name="Picture Placeholder 4" descr="A picture containing green, flower, leaf, plant&#10;&#10;Description automatically generated">
            <a:extLst>
              <a:ext uri="{FF2B5EF4-FFF2-40B4-BE49-F238E27FC236}">
                <a16:creationId xmlns:a16="http://schemas.microsoft.com/office/drawing/2014/main" id="{EE0DDCA7-1A38-DE2F-50F9-872B02B670D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736" y="0"/>
            <a:ext cx="3415664" cy="822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524482-426D-5A6E-E720-29E0B82B7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23" t="9193" r="29616" b="26648"/>
          <a:stretch/>
        </p:blipFill>
        <p:spPr>
          <a:xfrm>
            <a:off x="5631874" y="0"/>
            <a:ext cx="8977745" cy="8229600"/>
          </a:xfrm>
          <a:prstGeom prst="rect">
            <a:avLst/>
          </a:prstGeom>
        </p:spPr>
      </p:pic>
      <p:pic>
        <p:nvPicPr>
          <p:cNvPr id="6" name="Picture Placeholder 5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3354A941-0306-BACD-46EC-A4A2A4F529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636"/>
          <a:stretch/>
        </p:blipFill>
        <p:spPr>
          <a:xfrm>
            <a:off x="5652654" y="0"/>
            <a:ext cx="8977745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753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A6804A6-2CC5-80DA-FA9B-5F1A64D2E2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Additional Support to Help Drive Sales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6FA8DE-0D83-86B5-B561-3B2A35BF5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44</a:t>
            </a:fld>
            <a:endParaRPr lang="en-US"/>
          </a:p>
        </p:txBody>
      </p:sp>
      <p:graphicFrame>
        <p:nvGraphicFramePr>
          <p:cNvPr id="3" name="Table 33">
            <a:extLst>
              <a:ext uri="{FF2B5EF4-FFF2-40B4-BE49-F238E27FC236}">
                <a16:creationId xmlns:a16="http://schemas.microsoft.com/office/drawing/2014/main" id="{7D194B1A-C6F3-3187-896D-F5F4AE0F7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780764"/>
              </p:ext>
            </p:extLst>
          </p:nvPr>
        </p:nvGraphicFramePr>
        <p:xfrm>
          <a:off x="861463" y="1932736"/>
          <a:ext cx="9555481" cy="5035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2157">
                  <a:extLst>
                    <a:ext uri="{9D8B030D-6E8A-4147-A177-3AD203B41FA5}">
                      <a16:colId xmlns:a16="http://schemas.microsoft.com/office/drawing/2014/main" val="1192023047"/>
                    </a:ext>
                  </a:extLst>
                </a:gridCol>
                <a:gridCol w="6143324">
                  <a:extLst>
                    <a:ext uri="{9D8B030D-6E8A-4147-A177-3AD203B41FA5}">
                      <a16:colId xmlns:a16="http://schemas.microsoft.com/office/drawing/2014/main" val="567254718"/>
                    </a:ext>
                  </a:extLst>
                </a:gridCol>
              </a:tblGrid>
              <a:tr h="73094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109728" marR="109728" marT="54864" marB="5486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NATE-Certified Product Training</a:t>
                      </a:r>
                    </a:p>
                  </a:txBody>
                  <a:tcPr marL="219457" marR="109728" marT="54864" marB="54864" anchor="ctr">
                    <a:lnL w="571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2593916"/>
                  </a:ext>
                </a:extLst>
              </a:tr>
              <a:tr h="73094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219457" marT="54864" marB="5486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Comprehensive Cross Reference</a:t>
                      </a:r>
                    </a:p>
                  </a:txBody>
                  <a:tcPr marL="219457" marR="109728" marT="54864" marB="54864" anchor="ctr">
                    <a:lnL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652100"/>
                  </a:ext>
                </a:extLst>
              </a:tr>
              <a:tr h="74462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109728" marR="219457" marT="54864" marB="5486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Product Information Management (PIM)</a:t>
                      </a:r>
                    </a:p>
                  </a:txBody>
                  <a:tcPr marL="219457" marR="109728" marT="54864" marB="54864" anchor="ctr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0520680"/>
                  </a:ext>
                </a:extLst>
              </a:tr>
              <a:tr h="71703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109728" marR="219457" marT="54864" marB="5486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Printed Merchandise</a:t>
                      </a:r>
                    </a:p>
                  </a:txBody>
                  <a:tcPr marL="219457" marR="109728" marT="54864" marB="54864" anchor="ctr">
                    <a:lnL w="571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5293127"/>
                  </a:ext>
                </a:extLst>
              </a:tr>
              <a:tr h="70584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109728" marR="219457" marT="54864" marB="5486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Contractor Rewards</a:t>
                      </a:r>
                    </a:p>
                  </a:txBody>
                  <a:tcPr marL="219457" marR="109728" marT="54864" marB="54864" anchor="ctr">
                    <a:lnL w="5715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6747184"/>
                  </a:ext>
                </a:extLst>
              </a:tr>
              <a:tr h="73094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109728" marR="109728" marT="54864" marB="5486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Technical Product Support</a:t>
                      </a:r>
                    </a:p>
                  </a:txBody>
                  <a:tcPr marL="219457" marR="109728" marT="54864" marB="54864" anchor="ctr">
                    <a:lnL w="571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5053708"/>
                  </a:ext>
                </a:extLst>
              </a:tr>
              <a:tr h="67560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219457" marR="109728" marT="54864" marB="54864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3313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64086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6"/>
            <a:ext cx="5471158" cy="540644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Free NATE-Certified Training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BB39255-28F4-0399-C27A-680F99B9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DD4389-6F31-0008-EE18-3768E0745847}"/>
              </a:ext>
            </a:extLst>
          </p:cNvPr>
          <p:cNvSpPr txBox="1"/>
          <p:nvPr/>
        </p:nvSpPr>
        <p:spPr>
          <a:xfrm>
            <a:off x="548642" y="1773891"/>
            <a:ext cx="413385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</a:rPr>
              <a:t>NATE-certified courses for ongoing education credits</a:t>
            </a:r>
            <a:br>
              <a:rPr lang="en-US" sz="1600">
                <a:latin typeface="Arial" panose="020B0604020202020204" pitchFamily="34" charset="0"/>
              </a:rPr>
            </a:br>
            <a:endParaRPr lang="en-US" sz="160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Noto Sans"/>
              </a:rPr>
              <a:t>Online, webinar and in-person training options </a:t>
            </a:r>
            <a:br>
              <a:rPr lang="en-US" sz="1600">
                <a:latin typeface="Arial" panose="020B0604020202020204" pitchFamily="34" charset="0"/>
                <a:ea typeface="Noto Sans"/>
              </a:rPr>
            </a:br>
            <a:endParaRPr lang="en-US" sz="1600">
              <a:latin typeface="Arial" panose="020B0604020202020204" pitchFamily="34" charset="0"/>
              <a:ea typeface="Noto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</a:rPr>
              <a:t>Gain expertise on the latest products from Emerson</a:t>
            </a:r>
            <a:br>
              <a:rPr lang="en-US" sz="1600">
                <a:latin typeface="Arial" panose="020B0604020202020204" pitchFamily="34" charset="0"/>
              </a:rPr>
            </a:br>
            <a:endParaRPr lang="en-US" sz="160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</a:rPr>
              <a:t>View installation, technical and product modules for Thermostats, Heating, AC, Heat Pump &amp; Refrigeration</a:t>
            </a:r>
            <a:br>
              <a:rPr lang="en-US" sz="1600">
                <a:latin typeface="Arial" panose="020B0604020202020204" pitchFamily="34" charset="0"/>
              </a:rPr>
            </a:br>
            <a:endParaRPr lang="en-US" sz="160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</a:rPr>
              <a:t>Benefits for all departments including sales, installation and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</a:endParaRPr>
          </a:p>
          <a:p>
            <a:pPr marL="0" indent="0">
              <a:buNone/>
            </a:pPr>
            <a:r>
              <a:rPr lang="en-US" sz="1600">
                <a:latin typeface="Arial" panose="020B0604020202020204" pitchFamily="34" charset="0"/>
              </a:rPr>
              <a:t>Access Training Modules </a:t>
            </a:r>
            <a:r>
              <a:rPr lang="en-US" sz="1600">
                <a:latin typeface="Arial" panose="020B0604020202020204" pitchFamily="34" charset="0"/>
                <a:hlinkClick r:id="rId3"/>
              </a:rPr>
              <a:t>HERE</a:t>
            </a:r>
            <a:endParaRPr lang="en-US" sz="1600">
              <a:latin typeface="Arial" panose="020B0604020202020204" pitchFamily="34" charset="0"/>
            </a:endParaRPr>
          </a:p>
          <a:p>
            <a:pPr marL="171450" indent="-171450" defTabSz="914418">
              <a:buFont typeface="Arial" panose="020B0604020202020204" pitchFamily="34" charset="0"/>
              <a:buChar char="•"/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</a:endParaRPr>
          </a:p>
          <a:p>
            <a:endParaRPr lang="en-US" sz="1600">
              <a:latin typeface="Arial" panose="020B0604020202020204" pitchFamily="34" charset="0"/>
            </a:endParaRPr>
          </a:p>
        </p:txBody>
      </p:sp>
      <p:pic>
        <p:nvPicPr>
          <p:cNvPr id="4" name="Picture 3" descr="45.png">
            <a:extLst>
              <a:ext uri="{FF2B5EF4-FFF2-40B4-BE49-F238E27FC236}">
                <a16:creationId xmlns:a16="http://schemas.microsoft.com/office/drawing/2014/main" id="{F22512CD-36DA-5ADC-C1A5-8936E5F86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084" y="1228259"/>
            <a:ext cx="5502647" cy="2473211"/>
          </a:xfrm>
          <a:prstGeom prst="rect">
            <a:avLst/>
          </a:prstGeom>
        </p:spPr>
      </p:pic>
      <p:pic>
        <p:nvPicPr>
          <p:cNvPr id="5" name="Picture 2" descr="What it Means to be NATE Certified - A.J. Perri">
            <a:extLst>
              <a:ext uri="{FF2B5EF4-FFF2-40B4-BE49-F238E27FC236}">
                <a16:creationId xmlns:a16="http://schemas.microsoft.com/office/drawing/2014/main" id="{F6260963-951D-BA7A-27D4-4A3F3972C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7125" y="4572000"/>
            <a:ext cx="2616192" cy="2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F4954A19-BE95-9DE4-5DDC-CA2DA5D61B6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3976" y="4173766"/>
            <a:ext cx="3500031" cy="296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356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1" y="604666"/>
            <a:ext cx="9796629" cy="540644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Comprehensive Cross Reference &amp; Product Information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BB39255-28F4-0399-C27A-680F99B9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DD4389-6F31-0008-EE18-3768E0745847}"/>
              </a:ext>
            </a:extLst>
          </p:cNvPr>
          <p:cNvSpPr txBox="1"/>
          <p:nvPr/>
        </p:nvSpPr>
        <p:spPr>
          <a:xfrm>
            <a:off x="6348246" y="2455209"/>
            <a:ext cx="4133850" cy="4562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Your resource for:</a:t>
            </a:r>
            <a:endParaRPr lang="en-US" sz="1400" b="1">
              <a:latin typeface="Arial" panose="020B0604020202020204" pitchFamily="34" charset="0"/>
              <a:ea typeface="Noto Sans Light" panose="020B0402040504020204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Noto Sans Light" panose="020B0402040504020204" pitchFamily="34" charset="0"/>
              </a:rPr>
              <a:t>Complete cross reference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Noto Sans Light" panose="020B0402040504020204" pitchFamily="34" charset="0"/>
              </a:rPr>
              <a:t>Product information and spec sheets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Noto Sans Light" panose="020B0402040504020204" pitchFamily="34" charset="0"/>
              </a:rPr>
              <a:t>Installation information and videos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Noto Sans Light" panose="020B0402040504020204" pitchFamily="34" charset="0"/>
              </a:rPr>
              <a:t>Wiring diagrams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Noto Sans Light" panose="020B0402040504020204" pitchFamily="34" charset="0"/>
              </a:rPr>
              <a:t>Select product by features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Noto Sans Light" panose="020B0402040504020204" pitchFamily="34" charset="0"/>
              </a:rPr>
              <a:t>Priority technical support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1400">
              <a:latin typeface="Arial" panose="020B0604020202020204" pitchFamily="34" charset="0"/>
              <a:ea typeface="Noto Sans Light" panose="020B040204050402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1400">
              <a:latin typeface="Arial" panose="020B0604020202020204" pitchFamily="34" charset="0"/>
              <a:ea typeface="Noto Sans Light" panose="020B040204050402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latin typeface="Arial" panose="020B0604020202020204" pitchFamily="34" charset="0"/>
                <a:ea typeface="Noto Sans Med" panose="020B0502040504020204" pitchFamily="34" charset="0"/>
                <a:cs typeface="Arial" panose="020B0604020202020204" pitchFamily="34" charset="0"/>
              </a:rPr>
              <a:t>WR Mobile App</a:t>
            </a:r>
          </a:p>
          <a:p>
            <a:r>
              <a:rPr lang="en-US" sz="1400">
                <a:latin typeface="Arial" panose="020B0604020202020204" pitchFamily="34" charset="0"/>
                <a:ea typeface="Noto Sans Light" panose="020B0402040504020204" pitchFamily="34" charset="0"/>
              </a:rPr>
              <a:t>Search for “WR Mobile” </a:t>
            </a:r>
          </a:p>
          <a:p>
            <a:r>
              <a:rPr lang="en-US" sz="1400">
                <a:latin typeface="Arial" panose="020B0604020202020204" pitchFamily="34" charset="0"/>
                <a:ea typeface="Noto Sans Light" panose="020B0402040504020204" pitchFamily="34" charset="0"/>
              </a:rPr>
              <a:t>in both Apple and </a:t>
            </a:r>
          </a:p>
          <a:p>
            <a:r>
              <a:rPr lang="en-US" sz="1400">
                <a:latin typeface="Arial" panose="020B0604020202020204" pitchFamily="34" charset="0"/>
                <a:ea typeface="Noto Sans Light" panose="020B0402040504020204" pitchFamily="34" charset="0"/>
              </a:rPr>
              <a:t>Google Play Stores</a:t>
            </a:r>
          </a:p>
          <a:p>
            <a:endParaRPr lang="en-US" sz="1400">
              <a:latin typeface="Arial" panose="020B0604020202020204" pitchFamily="34" charset="0"/>
              <a:ea typeface="Noto Sans Light" panose="020B040204050402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latin typeface="Arial" panose="020B0604020202020204" pitchFamily="34" charset="0"/>
                <a:ea typeface="Noto Sans Med" panose="020B0502040504020204" pitchFamily="34" charset="0"/>
                <a:cs typeface="Arial" panose="020B0604020202020204" pitchFamily="34" charset="0"/>
              </a:rPr>
              <a:t>Desktop Version</a:t>
            </a:r>
          </a:p>
          <a:p>
            <a:r>
              <a:rPr lang="en-US" sz="1400">
                <a:latin typeface="Arial" panose="020B0604020202020204" pitchFamily="34" charset="0"/>
                <a:ea typeface="Noto Sans Light" panose="020B0402040504020204" pitchFamily="34" charset="0"/>
              </a:rPr>
              <a:t>Access the online version </a:t>
            </a:r>
            <a:r>
              <a:rPr lang="en-US" sz="1400">
                <a:latin typeface="Arial" panose="020B0604020202020204" pitchFamily="34" charset="0"/>
                <a:ea typeface="Noto Sans Light" panose="020B040204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en-US" sz="1400">
              <a:latin typeface="Arial" panose="020B0604020202020204" pitchFamily="34" charset="0"/>
              <a:ea typeface="Noto Sans Light" panose="020B0402040504020204" pitchFamily="34" charset="0"/>
            </a:endParaRPr>
          </a:p>
          <a:p>
            <a:endParaRPr lang="en-US" sz="1400">
              <a:latin typeface="Arial" panose="020B0604020202020204" pitchFamily="34" charset="0"/>
              <a:ea typeface="Noto Sans Light" panose="020B0402040504020204" pitchFamily="34" charset="0"/>
            </a:endParaRPr>
          </a:p>
        </p:txBody>
      </p:sp>
      <p:pic>
        <p:nvPicPr>
          <p:cNvPr id="7" name="Picture 2" descr="Download on the App Store">
            <a:extLst>
              <a:ext uri="{FF2B5EF4-FFF2-40B4-BE49-F238E27FC236}">
                <a16:creationId xmlns:a16="http://schemas.microsoft.com/office/drawing/2014/main" id="{679725A6-5B95-2C9A-CCC7-57640683F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8878" y="5179394"/>
            <a:ext cx="123825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ownload from Google Play">
            <a:extLst>
              <a:ext uri="{FF2B5EF4-FFF2-40B4-BE49-F238E27FC236}">
                <a16:creationId xmlns:a16="http://schemas.microsoft.com/office/drawing/2014/main" id="{ACBF6E4D-DE2E-BC09-CF73-FB65CC24E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2215" y="5762065"/>
            <a:ext cx="1171575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3FD63C-2304-206C-7E70-F7235341A39E}"/>
              </a:ext>
            </a:extLst>
          </p:cNvPr>
          <p:cNvSpPr/>
          <p:nvPr/>
        </p:nvSpPr>
        <p:spPr bwMode="auto">
          <a:xfrm rot="16200000">
            <a:off x="-746203" y="2875036"/>
            <a:ext cx="6154058" cy="4661648"/>
          </a:xfrm>
          <a:prstGeom prst="rect">
            <a:avLst/>
          </a:prstGeom>
          <a:solidFill>
            <a:srgbClr val="475866">
              <a:alpha val="1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2"/>
              </a:solidFill>
              <a:latin typeface="Arial" panose="020B0604020202020204" pitchFamily="34" charset="0"/>
              <a:ea typeface="Noto Sans Light" panose="020B0402040504020204" pitchFamily="34" charset="0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DC662C7E-FE58-E086-F48F-6DECF50E9776}"/>
              </a:ext>
            </a:extLst>
          </p:cNvPr>
          <p:cNvSpPr txBox="1">
            <a:spLocks/>
          </p:cNvSpPr>
          <p:nvPr/>
        </p:nvSpPr>
        <p:spPr>
          <a:xfrm>
            <a:off x="391935" y="2504228"/>
            <a:ext cx="1658628" cy="1421243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225425" indent="-225425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400" b="1">
                <a:latin typeface="Arial" panose="020B0604020202020204" pitchFamily="34" charset="0"/>
                <a:ea typeface="Noto Sans Light" panose="020B0402040504020204" pitchFamily="34" charset="0"/>
              </a:rPr>
              <a:t>Search by OEM, Competitor and White-Rodgers part numbers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DA26658D-2778-435C-518C-4B948D11ECC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2783"/>
            <a:ext cx="5665694" cy="68101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F9B5CB-7880-F919-6F42-79FC3FE6A848}"/>
              </a:ext>
            </a:extLst>
          </p:cNvPr>
          <p:cNvSpPr/>
          <p:nvPr/>
        </p:nvSpPr>
        <p:spPr>
          <a:xfrm>
            <a:off x="3367668" y="1843668"/>
            <a:ext cx="1144859" cy="3568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067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6"/>
            <a:ext cx="6244530" cy="973122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Quickly Set Up New Products Through Our Online Digital Catalog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BB39255-28F4-0399-C27A-680F99B9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DD4389-6F31-0008-EE18-3768E0745847}"/>
              </a:ext>
            </a:extLst>
          </p:cNvPr>
          <p:cNvSpPr txBox="1"/>
          <p:nvPr/>
        </p:nvSpPr>
        <p:spPr>
          <a:xfrm>
            <a:off x="1013590" y="2167688"/>
            <a:ext cx="4133850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b="1">
                <a:latin typeface="Arial" panose="020B0604020202020204" pitchFamily="34" charset="0"/>
                <a:ea typeface="Noto Sans"/>
              </a:rPr>
              <a:t>Access the most up-to-date product information and digital assets through our PIM (product information system).</a:t>
            </a:r>
            <a:br>
              <a:rPr lang="en-US" sz="1600">
                <a:latin typeface="Arial" panose="020B0604020202020204" pitchFamily="34" charset="0"/>
                <a:ea typeface="Noto Sans"/>
              </a:rPr>
            </a:br>
            <a:endParaRPr lang="en-US" sz="1600">
              <a:latin typeface="Arial" panose="020B0604020202020204" pitchFamily="34" charset="0"/>
              <a:ea typeface="Noto Sans"/>
            </a:endParaRPr>
          </a:p>
          <a:p>
            <a:pPr marL="0" indent="0">
              <a:buNone/>
            </a:pPr>
            <a:r>
              <a:rPr lang="en-US" sz="1600">
                <a:latin typeface="Arial" panose="020B0604020202020204" pitchFamily="34" charset="0"/>
              </a:rPr>
              <a:t> Includes all wholesale part numbers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Arial" panose="020B0604020202020204" pitchFamily="34" charset="0"/>
              </a:rPr>
              <a:t>Search by part number or filter by product category or family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Arial" panose="020B0604020202020204" pitchFamily="34" charset="0"/>
              </a:rPr>
              <a:t>Product information includes descriptions, spec, features, weights, UPC and more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Arial" panose="020B0604020202020204" pitchFamily="34" charset="0"/>
              </a:rPr>
              <a:t>View online, export digital assets or export data via spreadsheets</a:t>
            </a:r>
          </a:p>
          <a:p>
            <a:pPr marL="0" indent="0" fontAlgn="base">
              <a:spcAft>
                <a:spcPts val="600"/>
              </a:spcAft>
              <a:buNone/>
              <a:defRPr/>
            </a:pPr>
            <a:endParaRPr lang="en-US" sz="1600">
              <a:latin typeface="Arial" panose="020B0604020202020204" pitchFamily="34" charset="0"/>
            </a:endParaRPr>
          </a:p>
          <a:p>
            <a:pPr marL="0" indent="0" fontAlgn="base">
              <a:spcAft>
                <a:spcPts val="600"/>
              </a:spcAft>
              <a:buNone/>
              <a:defRPr/>
            </a:pPr>
            <a:r>
              <a:rPr lang="en-US" sz="1600">
                <a:latin typeface="Arial" panose="020B0604020202020204" pitchFamily="34" charset="0"/>
              </a:rPr>
              <a:t>Access Digital Catalog </a:t>
            </a:r>
            <a:r>
              <a:rPr lang="en-US" sz="1600">
                <a:latin typeface="Arial" panose="020B0604020202020204" pitchFamily="34" charset="0"/>
                <a:hlinkClick r:id="rId4"/>
              </a:rPr>
              <a:t>HERE</a:t>
            </a:r>
            <a:endParaRPr lang="en-US" sz="1600">
              <a:latin typeface="Arial" panose="020B0604020202020204" pitchFamily="34" charset="0"/>
            </a:endParaRPr>
          </a:p>
          <a:p>
            <a:pPr marL="0" indent="0" fontAlgn="base">
              <a:spcAft>
                <a:spcPts val="600"/>
              </a:spcAft>
              <a:buNone/>
              <a:defRPr/>
            </a:pPr>
            <a:r>
              <a:rPr lang="en-US" sz="1600">
                <a:latin typeface="Arial" panose="020B0604020202020204" pitchFamily="34" charset="0"/>
              </a:rPr>
              <a:t>Password: WR-Confidential </a:t>
            </a:r>
          </a:p>
          <a:p>
            <a:pPr marL="0" indent="0">
              <a:buNone/>
            </a:pPr>
            <a:endParaRPr lang="en-US" sz="1600">
              <a:latin typeface="Arial" panose="020B0604020202020204" pitchFamily="34" charset="0"/>
            </a:endParaRPr>
          </a:p>
        </p:txBody>
      </p:sp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BEB44E6-0E3A-DFD5-6F45-5B96A2A6B2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7230" y="746821"/>
            <a:ext cx="5168348" cy="2050520"/>
          </a:xfrm>
          <a:prstGeom prst="rect">
            <a:avLst/>
          </a:prstGeom>
          <a:ln>
            <a:solidFill>
              <a:schemeClr val="bg2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382DA49-1E83-E06E-C914-50C15E419B87}"/>
              </a:ext>
            </a:extLst>
          </p:cNvPr>
          <p:cNvGrpSpPr/>
          <p:nvPr/>
        </p:nvGrpSpPr>
        <p:grpSpPr>
          <a:xfrm>
            <a:off x="5745991" y="2167688"/>
            <a:ext cx="9401168" cy="6266395"/>
            <a:chOff x="4050195" y="1272144"/>
            <a:chExt cx="7151203" cy="476667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D465615-39FB-87F3-C54E-9895A77B8A46}"/>
                </a:ext>
              </a:extLst>
            </p:cNvPr>
            <p:cNvSpPr/>
            <p:nvPr/>
          </p:nvSpPr>
          <p:spPr bwMode="auto">
            <a:xfrm>
              <a:off x="10068199" y="1272144"/>
              <a:ext cx="209005" cy="209005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48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6" name="Picture 5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D828FA9B-434D-1F42-D4BB-0346EECBBE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50195" y="1716100"/>
              <a:ext cx="7151203" cy="43227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757826-5997-0195-E152-71FD7F8C413E}"/>
                </a:ext>
              </a:extLst>
            </p:cNvPr>
            <p:cNvSpPr/>
            <p:nvPr/>
          </p:nvSpPr>
          <p:spPr bwMode="auto">
            <a:xfrm>
              <a:off x="4995333" y="1945870"/>
              <a:ext cx="4902200" cy="29034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4" name="Picture 1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B66B41DA-CC7E-43E5-E6C5-DF7B7FAF0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3934" y="1945870"/>
              <a:ext cx="4436533" cy="290344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097CF99-1922-50A3-410F-DBAB199D6B7A}"/>
              </a:ext>
            </a:extLst>
          </p:cNvPr>
          <p:cNvSpPr/>
          <p:nvPr/>
        </p:nvSpPr>
        <p:spPr>
          <a:xfrm>
            <a:off x="7373923" y="3120705"/>
            <a:ext cx="872455" cy="4530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5319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6"/>
            <a:ext cx="6244530" cy="973122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Free Point-of-Sale Merchandise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BB39255-28F4-0399-C27A-680F99B9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DD4389-6F31-0008-EE18-3768E0745847}"/>
              </a:ext>
            </a:extLst>
          </p:cNvPr>
          <p:cNvSpPr txBox="1"/>
          <p:nvPr/>
        </p:nvSpPr>
        <p:spPr>
          <a:xfrm>
            <a:off x="1013590" y="1382858"/>
            <a:ext cx="4133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Take advantage of our free printed marketing materials to help you drive sales.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Customizable fliers available for counter and training days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537F432-C1BD-4AB3-155F-B90FFD34BEB8}"/>
              </a:ext>
            </a:extLst>
          </p:cNvPr>
          <p:cNvGrpSpPr/>
          <p:nvPr/>
        </p:nvGrpSpPr>
        <p:grpSpPr>
          <a:xfrm>
            <a:off x="6664434" y="899801"/>
            <a:ext cx="6969887" cy="6403301"/>
            <a:chOff x="7955835" y="2082418"/>
            <a:chExt cx="5678486" cy="5216878"/>
          </a:xfrm>
        </p:grpSpPr>
        <p:pic>
          <p:nvPicPr>
            <p:cNvPr id="10" name="Picture 6" descr="48-1.png">
              <a:extLst>
                <a:ext uri="{FF2B5EF4-FFF2-40B4-BE49-F238E27FC236}">
                  <a16:creationId xmlns:a16="http://schemas.microsoft.com/office/drawing/2014/main" id="{FD70ECE1-954C-8607-AC80-9DFF855AA4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955835" y="2170316"/>
              <a:ext cx="2080737" cy="2003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EFB53E-94E5-366E-B91D-3A02CA96C0AD}"/>
                </a:ext>
              </a:extLst>
            </p:cNvPr>
            <p:cNvSpPr txBox="1"/>
            <p:nvPr/>
          </p:nvSpPr>
          <p:spPr>
            <a:xfrm>
              <a:off x="8230608" y="4295976"/>
              <a:ext cx="1531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462981"/>
              <a:r>
                <a:rPr lang="en-US" sz="1200">
                  <a:solidFill>
                    <a:srgbClr val="3F4040"/>
                  </a:solidFill>
                  <a:latin typeface="Arial" panose="020B0604020202020204" pitchFamily="34" charset="0"/>
                </a:rPr>
                <a:t>Laminated Counter </a:t>
              </a:r>
            </a:p>
            <a:p>
              <a:pPr algn="ctr" defTabSz="1462981"/>
              <a:r>
                <a:rPr lang="en-US" sz="1200">
                  <a:solidFill>
                    <a:srgbClr val="3F4040"/>
                  </a:solidFill>
                  <a:latin typeface="Arial" panose="020B0604020202020204" pitchFamily="34" charset="0"/>
                </a:rPr>
                <a:t>Reference Cards</a:t>
              </a:r>
            </a:p>
          </p:txBody>
        </p:sp>
        <p:pic>
          <p:nvPicPr>
            <p:cNvPr id="12" name="Picture 4" descr="48-2.png">
              <a:extLst>
                <a:ext uri="{FF2B5EF4-FFF2-40B4-BE49-F238E27FC236}">
                  <a16:creationId xmlns:a16="http://schemas.microsoft.com/office/drawing/2014/main" id="{F0B067E9-059B-A9E4-BFCD-A5840C730C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203651" y="2113508"/>
              <a:ext cx="1703555" cy="2158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5C1DF3B-6D56-6BF7-47C2-E44A03292A0F}"/>
                </a:ext>
              </a:extLst>
            </p:cNvPr>
            <p:cNvSpPr txBox="1"/>
            <p:nvPr/>
          </p:nvSpPr>
          <p:spPr>
            <a:xfrm>
              <a:off x="10351366" y="4296443"/>
              <a:ext cx="1408123" cy="2256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462981"/>
              <a:r>
                <a:rPr lang="en-US" sz="1200">
                  <a:solidFill>
                    <a:srgbClr val="3F4040"/>
                  </a:solidFill>
                  <a:latin typeface="Arial" panose="020B0604020202020204" pitchFamily="34" charset="0"/>
                </a:rPr>
                <a:t>Cross Reference Book</a:t>
              </a:r>
            </a:p>
          </p:txBody>
        </p:sp>
        <p:pic>
          <p:nvPicPr>
            <p:cNvPr id="17" name="Picture 16" descr="48-3.png">
              <a:extLst>
                <a:ext uri="{FF2B5EF4-FFF2-40B4-BE49-F238E27FC236}">
                  <a16:creationId xmlns:a16="http://schemas.microsoft.com/office/drawing/2014/main" id="{C341C57D-BC32-E0F5-B601-4406F3943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91954" y="2082418"/>
              <a:ext cx="1442367" cy="21788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2E4E52E-AE85-8EBB-318F-B4DCE77CC8A0}"/>
                </a:ext>
              </a:extLst>
            </p:cNvPr>
            <p:cNvSpPr txBox="1"/>
            <p:nvPr/>
          </p:nvSpPr>
          <p:spPr>
            <a:xfrm>
              <a:off x="12625687" y="4364424"/>
              <a:ext cx="574899" cy="2256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462981"/>
              <a:r>
                <a:rPr lang="en-US" sz="1200">
                  <a:solidFill>
                    <a:srgbClr val="3F4040"/>
                  </a:solidFill>
                  <a:latin typeface="Arial" panose="020B0604020202020204" pitchFamily="34" charset="0"/>
                </a:rPr>
                <a:t>Posters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07902F-D701-5C0A-BCA3-4D99A3318E56}"/>
                </a:ext>
              </a:extLst>
            </p:cNvPr>
            <p:cNvSpPr txBox="1"/>
            <p:nvPr/>
          </p:nvSpPr>
          <p:spPr>
            <a:xfrm>
              <a:off x="11887057" y="7073620"/>
              <a:ext cx="864359" cy="2256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462981"/>
              <a:r>
                <a:rPr lang="en-US" sz="1200">
                  <a:solidFill>
                    <a:srgbClr val="3F4040"/>
                  </a:solidFill>
                  <a:latin typeface="Arial" panose="020B0604020202020204" pitchFamily="34" charset="0"/>
                </a:rPr>
                <a:t>Shelf Talkers</a:t>
              </a:r>
            </a:p>
          </p:txBody>
        </p:sp>
      </p:grpSp>
      <p:pic>
        <p:nvPicPr>
          <p:cNvPr id="23" name="Picture 22" descr="48-4.png">
            <a:extLst>
              <a:ext uri="{FF2B5EF4-FFF2-40B4-BE49-F238E27FC236}">
                <a16:creationId xmlns:a16="http://schemas.microsoft.com/office/drawing/2014/main" id="{F61F0484-BB2B-1478-8E25-7E2118689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7749" y="4555416"/>
            <a:ext cx="2160592" cy="235959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53ABBCD-1FF3-9209-FE80-E51ADC89AA68}"/>
              </a:ext>
            </a:extLst>
          </p:cNvPr>
          <p:cNvSpPr txBox="1"/>
          <p:nvPr/>
        </p:nvSpPr>
        <p:spPr>
          <a:xfrm>
            <a:off x="5726524" y="7047008"/>
            <a:ext cx="1566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462981"/>
            <a:r>
              <a:rPr lang="en-US" sz="1200">
                <a:solidFill>
                  <a:srgbClr val="3F4040"/>
                </a:solidFill>
                <a:latin typeface="Arial" panose="020B0604020202020204" pitchFamily="34" charset="0"/>
              </a:rPr>
              <a:t>Product Display Box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D75A96-1F90-5F96-4A0F-31B1121132E8}"/>
              </a:ext>
            </a:extLst>
          </p:cNvPr>
          <p:cNvSpPr txBox="1"/>
          <p:nvPr/>
        </p:nvSpPr>
        <p:spPr>
          <a:xfrm>
            <a:off x="8783250" y="7120383"/>
            <a:ext cx="829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462981"/>
            <a:r>
              <a:rPr lang="en-US" sz="1200">
                <a:solidFill>
                  <a:srgbClr val="3F4040"/>
                </a:solidFill>
                <a:latin typeface="Arial" panose="020B0604020202020204" pitchFamily="34" charset="0"/>
              </a:rPr>
              <a:t>Wobblers</a:t>
            </a:r>
          </a:p>
        </p:txBody>
      </p:sp>
      <p:pic>
        <p:nvPicPr>
          <p:cNvPr id="26" name="Picture 12" descr="48-5.png">
            <a:extLst>
              <a:ext uri="{FF2B5EF4-FFF2-40B4-BE49-F238E27FC236}">
                <a16:creationId xmlns:a16="http://schemas.microsoft.com/office/drawing/2014/main" id="{4C7490A5-8F72-EE4E-8425-D96A80AC4B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6871" y="4269093"/>
            <a:ext cx="2092682" cy="2710974"/>
          </a:xfrm>
          <a:prstGeom prst="rect">
            <a:avLst/>
          </a:prstGeom>
        </p:spPr>
      </p:pic>
      <p:pic>
        <p:nvPicPr>
          <p:cNvPr id="20" name="Picture 19" descr="48-6.png">
            <a:extLst>
              <a:ext uri="{FF2B5EF4-FFF2-40B4-BE49-F238E27FC236}">
                <a16:creationId xmlns:a16="http://schemas.microsoft.com/office/drawing/2014/main" id="{C9A9D418-3E06-C94A-6B27-42C11A9103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1785" y="5050836"/>
            <a:ext cx="3274676" cy="1864174"/>
          </a:xfrm>
          <a:prstGeom prst="rect">
            <a:avLst/>
          </a:prstGeom>
        </p:spPr>
      </p:pic>
      <p:pic>
        <p:nvPicPr>
          <p:cNvPr id="4" name="Picture 3" descr="A display of grey cubes on shelves&#10;&#10;Description automatically generated">
            <a:extLst>
              <a:ext uri="{FF2B5EF4-FFF2-40B4-BE49-F238E27FC236}">
                <a16:creationId xmlns:a16="http://schemas.microsoft.com/office/drawing/2014/main" id="{8044B4AC-3E17-0B43-D0C5-7FC30307E6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077" y="3780779"/>
            <a:ext cx="2186361" cy="2995606"/>
          </a:xfrm>
          <a:prstGeom prst="rect">
            <a:avLst/>
          </a:prstGeom>
        </p:spPr>
      </p:pic>
      <p:pic>
        <p:nvPicPr>
          <p:cNvPr id="5" name="Picture 4" descr="A display of grey cubes&#10;&#10;Description automatically generated">
            <a:extLst>
              <a:ext uri="{FF2B5EF4-FFF2-40B4-BE49-F238E27FC236}">
                <a16:creationId xmlns:a16="http://schemas.microsoft.com/office/drawing/2014/main" id="{A49B429A-5A1E-3AE3-A522-4F5F0FB207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2044" y="3780780"/>
            <a:ext cx="2186361" cy="30182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8551F9-E68B-F1A7-B1E6-5D0804650058}"/>
              </a:ext>
            </a:extLst>
          </p:cNvPr>
          <p:cNvSpPr txBox="1"/>
          <p:nvPr/>
        </p:nvSpPr>
        <p:spPr>
          <a:xfrm>
            <a:off x="2090223" y="6956323"/>
            <a:ext cx="1803470" cy="2845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1462981"/>
            <a:r>
              <a:rPr lang="en-US" sz="1200" dirty="0">
                <a:solidFill>
                  <a:srgbClr val="3F4040"/>
                </a:solidFill>
                <a:latin typeface="Arial"/>
                <a:cs typeface="Arial"/>
              </a:rPr>
              <a:t>End Cap Displays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0439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6"/>
            <a:ext cx="5613620" cy="1244910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Contractor Rewards – Build Loyalty With Your Customers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BB39255-28F4-0399-C27A-680F99B9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DD4389-6F31-0008-EE18-3768E0745847}"/>
              </a:ext>
            </a:extLst>
          </p:cNvPr>
          <p:cNvSpPr txBox="1"/>
          <p:nvPr/>
        </p:nvSpPr>
        <p:spPr>
          <a:xfrm>
            <a:off x="972152" y="2314307"/>
            <a:ext cx="488518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Easy. Rewarding. Free.</a:t>
            </a:r>
          </a:p>
          <a:p>
            <a:pPr marL="0" indent="0">
              <a:buNone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Contractors can sign up to participate</a:t>
            </a:r>
            <a:br>
              <a:rPr lang="en-US" sz="1600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</a:br>
            <a:r>
              <a:rPr lang="en-US" sz="1600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in this free rewards program </a:t>
            </a:r>
            <a:br>
              <a:rPr lang="en-US" sz="1600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</a:br>
            <a:endParaRPr lang="en-US" sz="1600">
              <a:latin typeface="Arial" panose="020B0604020202020204" pitchFamily="34" charset="0"/>
              <a:ea typeface="Noto Sans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Contractors upload invoices of participating programs for points </a:t>
            </a:r>
            <a:br>
              <a:rPr lang="en-US" sz="1600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</a:b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Contractors redeem points for products or gifts </a:t>
            </a:r>
            <a:br>
              <a:rPr lang="en-US" sz="1600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</a:b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Build contractor loyalty by bulk uploading purchases for contractors (speak to your sales rep about participating)</a:t>
            </a:r>
          </a:p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485B43D2-60D6-385F-66DE-9A01409A4E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648" y="1577788"/>
            <a:ext cx="8106752" cy="54505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6BB0ED-54F6-3155-1A46-BECFC865CC28}"/>
              </a:ext>
            </a:extLst>
          </p:cNvPr>
          <p:cNvSpPr txBox="1"/>
          <p:nvPr/>
        </p:nvSpPr>
        <p:spPr>
          <a:xfrm>
            <a:off x="972152" y="6072247"/>
            <a:ext cx="4506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463040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algn="l" defTabSz="1463040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3040" algn="l" defTabSz="1463040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4560" algn="l" defTabSz="1463040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80" algn="l" defTabSz="1463040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600" algn="l" defTabSz="1463040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89120" algn="l" defTabSz="1463040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20640" algn="l" defTabSz="1463040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52160" algn="l" defTabSz="1463040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latin typeface="Arial" panose="020B0604020202020204" pitchFamily="34" charset="0"/>
                <a:hlinkClick r:id="rId4"/>
              </a:rPr>
              <a:t>Learn more about Contractor Rewards and join now</a:t>
            </a:r>
            <a:endParaRPr lang="en-US" sz="1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46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E1FDBF1-1C37-FB6C-38E3-AC253E364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90" y="1516710"/>
            <a:ext cx="4049369" cy="553380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41A0E83-28E3-DB67-C0E7-7C89BD441B0E}"/>
              </a:ext>
            </a:extLst>
          </p:cNvPr>
          <p:cNvGrpSpPr>
            <a:grpSpLocks noChangeAspect="1"/>
          </p:cNvGrpSpPr>
          <p:nvPr/>
        </p:nvGrpSpPr>
        <p:grpSpPr>
          <a:xfrm>
            <a:off x="5112328" y="1604367"/>
            <a:ext cx="10254400" cy="5872179"/>
            <a:chOff x="2082800" y="1626231"/>
            <a:chExt cx="10464800" cy="5992664"/>
          </a:xfrm>
          <a:solidFill>
            <a:srgbClr val="E0E2E2">
              <a:alpha val="48000"/>
            </a:srgbClr>
          </a:solidFill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B5E4D9D-1261-41B8-1FBF-813F1D824D04}"/>
                </a:ext>
              </a:extLst>
            </p:cNvPr>
            <p:cNvGrpSpPr/>
            <p:nvPr userDrawn="1"/>
          </p:nvGrpSpPr>
          <p:grpSpPr>
            <a:xfrm>
              <a:off x="2082800" y="1626231"/>
              <a:ext cx="10464800" cy="5992664"/>
              <a:chOff x="457200" y="1462990"/>
              <a:chExt cx="8153400" cy="4669042"/>
            </a:xfrm>
            <a:grpFill/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B3D276D-4E6D-C9A4-6A0F-12668C546E04}"/>
                  </a:ext>
                </a:extLst>
              </p:cNvPr>
              <p:cNvGrpSpPr/>
              <p:nvPr userDrawn="1"/>
            </p:nvGrpSpPr>
            <p:grpSpPr>
              <a:xfrm>
                <a:off x="2615918" y="1462990"/>
                <a:ext cx="1382614" cy="1198220"/>
                <a:chOff x="2615918" y="1462990"/>
                <a:chExt cx="1382614" cy="1198220"/>
              </a:xfrm>
              <a:grpFill/>
            </p:grpSpPr>
            <p:sp>
              <p:nvSpPr>
                <p:cNvPr id="309" name="Freeform 292">
                  <a:extLst>
                    <a:ext uri="{FF2B5EF4-FFF2-40B4-BE49-F238E27FC236}">
                      <a16:creationId xmlns:a16="http://schemas.microsoft.com/office/drawing/2014/main" id="{7234A477-7035-C94E-DC8C-3DEED11807D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725459" y="2386757"/>
                  <a:ext cx="238580" cy="137226"/>
                </a:xfrm>
                <a:custGeom>
                  <a:avLst/>
                  <a:gdLst/>
                  <a:ahLst/>
                  <a:cxnLst>
                    <a:cxn ang="0">
                      <a:pos x="14" y="28"/>
                    </a:cxn>
                    <a:cxn ang="0">
                      <a:pos x="0" y="28"/>
                    </a:cxn>
                    <a:cxn ang="0">
                      <a:pos x="6" y="18"/>
                    </a:cxn>
                    <a:cxn ang="0">
                      <a:pos x="10" y="10"/>
                    </a:cxn>
                    <a:cxn ang="0">
                      <a:pos x="20" y="2"/>
                    </a:cxn>
                    <a:cxn ang="0">
                      <a:pos x="30" y="6"/>
                    </a:cxn>
                    <a:cxn ang="0">
                      <a:pos x="42" y="14"/>
                    </a:cxn>
                    <a:cxn ang="0">
                      <a:pos x="44" y="24"/>
                    </a:cxn>
                    <a:cxn ang="0">
                      <a:pos x="48" y="28"/>
                    </a:cxn>
                    <a:cxn ang="0">
                      <a:pos x="54" y="24"/>
                    </a:cxn>
                    <a:cxn ang="0">
                      <a:pos x="58" y="18"/>
                    </a:cxn>
                    <a:cxn ang="0">
                      <a:pos x="64" y="12"/>
                    </a:cxn>
                    <a:cxn ang="0">
                      <a:pos x="68" y="16"/>
                    </a:cxn>
                    <a:cxn ang="0">
                      <a:pos x="72" y="22"/>
                    </a:cxn>
                    <a:cxn ang="0">
                      <a:pos x="80" y="14"/>
                    </a:cxn>
                    <a:cxn ang="0">
                      <a:pos x="86" y="8"/>
                    </a:cxn>
                    <a:cxn ang="0">
                      <a:pos x="92" y="12"/>
                    </a:cxn>
                    <a:cxn ang="0">
                      <a:pos x="104" y="14"/>
                    </a:cxn>
                    <a:cxn ang="0">
                      <a:pos x="118" y="8"/>
                    </a:cxn>
                    <a:cxn ang="0">
                      <a:pos x="128" y="0"/>
                    </a:cxn>
                    <a:cxn ang="0">
                      <a:pos x="140" y="12"/>
                    </a:cxn>
                    <a:cxn ang="0">
                      <a:pos x="150" y="16"/>
                    </a:cxn>
                    <a:cxn ang="0">
                      <a:pos x="158" y="24"/>
                    </a:cxn>
                    <a:cxn ang="0">
                      <a:pos x="166" y="34"/>
                    </a:cxn>
                    <a:cxn ang="0">
                      <a:pos x="166" y="42"/>
                    </a:cxn>
                    <a:cxn ang="0">
                      <a:pos x="156" y="50"/>
                    </a:cxn>
                    <a:cxn ang="0">
                      <a:pos x="140" y="60"/>
                    </a:cxn>
                    <a:cxn ang="0">
                      <a:pos x="120" y="68"/>
                    </a:cxn>
                    <a:cxn ang="0">
                      <a:pos x="102" y="74"/>
                    </a:cxn>
                    <a:cxn ang="0">
                      <a:pos x="88" y="82"/>
                    </a:cxn>
                    <a:cxn ang="0">
                      <a:pos x="74" y="82"/>
                    </a:cxn>
                    <a:cxn ang="0">
                      <a:pos x="58" y="76"/>
                    </a:cxn>
                    <a:cxn ang="0">
                      <a:pos x="48" y="70"/>
                    </a:cxn>
                    <a:cxn ang="0">
                      <a:pos x="18" y="70"/>
                    </a:cxn>
                    <a:cxn ang="0">
                      <a:pos x="32" y="62"/>
                    </a:cxn>
                    <a:cxn ang="0">
                      <a:pos x="34" y="52"/>
                    </a:cxn>
                    <a:cxn ang="0">
                      <a:pos x="26" y="48"/>
                    </a:cxn>
                    <a:cxn ang="0">
                      <a:pos x="14" y="46"/>
                    </a:cxn>
                    <a:cxn ang="0">
                      <a:pos x="2" y="44"/>
                    </a:cxn>
                    <a:cxn ang="0">
                      <a:pos x="18" y="38"/>
                    </a:cxn>
                    <a:cxn ang="0">
                      <a:pos x="30" y="32"/>
                    </a:cxn>
                    <a:cxn ang="0">
                      <a:pos x="24" y="28"/>
                    </a:cxn>
                    <a:cxn ang="0">
                      <a:pos x="14" y="28"/>
                    </a:cxn>
                  </a:cxnLst>
                  <a:rect l="0" t="0" r="r" b="b"/>
                  <a:pathLst>
                    <a:path w="166" h="82">
                      <a:moveTo>
                        <a:pt x="14" y="28"/>
                      </a:moveTo>
                      <a:lnTo>
                        <a:pt x="0" y="28"/>
                      </a:lnTo>
                      <a:lnTo>
                        <a:pt x="6" y="18"/>
                      </a:lnTo>
                      <a:lnTo>
                        <a:pt x="10" y="10"/>
                      </a:lnTo>
                      <a:lnTo>
                        <a:pt x="20" y="2"/>
                      </a:lnTo>
                      <a:lnTo>
                        <a:pt x="30" y="6"/>
                      </a:lnTo>
                      <a:lnTo>
                        <a:pt x="42" y="14"/>
                      </a:lnTo>
                      <a:lnTo>
                        <a:pt x="44" y="24"/>
                      </a:lnTo>
                      <a:lnTo>
                        <a:pt x="48" y="28"/>
                      </a:lnTo>
                      <a:lnTo>
                        <a:pt x="54" y="24"/>
                      </a:lnTo>
                      <a:lnTo>
                        <a:pt x="58" y="18"/>
                      </a:lnTo>
                      <a:lnTo>
                        <a:pt x="64" y="12"/>
                      </a:lnTo>
                      <a:lnTo>
                        <a:pt x="68" y="16"/>
                      </a:lnTo>
                      <a:lnTo>
                        <a:pt x="72" y="22"/>
                      </a:lnTo>
                      <a:lnTo>
                        <a:pt x="80" y="14"/>
                      </a:lnTo>
                      <a:lnTo>
                        <a:pt x="86" y="8"/>
                      </a:lnTo>
                      <a:lnTo>
                        <a:pt x="92" y="12"/>
                      </a:lnTo>
                      <a:lnTo>
                        <a:pt x="104" y="14"/>
                      </a:lnTo>
                      <a:lnTo>
                        <a:pt x="118" y="8"/>
                      </a:lnTo>
                      <a:lnTo>
                        <a:pt x="128" y="0"/>
                      </a:lnTo>
                      <a:lnTo>
                        <a:pt x="140" y="12"/>
                      </a:lnTo>
                      <a:lnTo>
                        <a:pt x="150" y="16"/>
                      </a:lnTo>
                      <a:lnTo>
                        <a:pt x="158" y="24"/>
                      </a:lnTo>
                      <a:lnTo>
                        <a:pt x="166" y="34"/>
                      </a:lnTo>
                      <a:lnTo>
                        <a:pt x="166" y="42"/>
                      </a:lnTo>
                      <a:lnTo>
                        <a:pt x="156" y="50"/>
                      </a:lnTo>
                      <a:lnTo>
                        <a:pt x="140" y="60"/>
                      </a:lnTo>
                      <a:lnTo>
                        <a:pt x="120" y="68"/>
                      </a:lnTo>
                      <a:lnTo>
                        <a:pt x="102" y="74"/>
                      </a:lnTo>
                      <a:lnTo>
                        <a:pt x="88" y="82"/>
                      </a:lnTo>
                      <a:lnTo>
                        <a:pt x="74" y="82"/>
                      </a:lnTo>
                      <a:lnTo>
                        <a:pt x="58" y="76"/>
                      </a:lnTo>
                      <a:lnTo>
                        <a:pt x="48" y="70"/>
                      </a:lnTo>
                      <a:lnTo>
                        <a:pt x="18" y="70"/>
                      </a:lnTo>
                      <a:lnTo>
                        <a:pt x="32" y="62"/>
                      </a:lnTo>
                      <a:lnTo>
                        <a:pt x="34" y="52"/>
                      </a:lnTo>
                      <a:lnTo>
                        <a:pt x="26" y="48"/>
                      </a:lnTo>
                      <a:lnTo>
                        <a:pt x="14" y="46"/>
                      </a:lnTo>
                      <a:lnTo>
                        <a:pt x="2" y="44"/>
                      </a:lnTo>
                      <a:lnTo>
                        <a:pt x="18" y="38"/>
                      </a:lnTo>
                      <a:lnTo>
                        <a:pt x="30" y="32"/>
                      </a:lnTo>
                      <a:lnTo>
                        <a:pt x="24" y="28"/>
                      </a:lnTo>
                      <a:lnTo>
                        <a:pt x="14" y="2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310" name="Freeform 293">
                  <a:extLst>
                    <a:ext uri="{FF2B5EF4-FFF2-40B4-BE49-F238E27FC236}">
                      <a16:creationId xmlns:a16="http://schemas.microsoft.com/office/drawing/2014/main" id="{091ABFB1-A572-D81B-997E-E64FB54C018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15918" y="1462990"/>
                  <a:ext cx="1382614" cy="1198220"/>
                </a:xfrm>
                <a:custGeom>
                  <a:avLst/>
                  <a:gdLst/>
                  <a:ahLst/>
                  <a:cxnLst>
                    <a:cxn ang="0">
                      <a:pos x="676" y="508"/>
                    </a:cxn>
                    <a:cxn ang="0">
                      <a:pos x="628" y="526"/>
                    </a:cxn>
                    <a:cxn ang="0">
                      <a:pos x="546" y="572"/>
                    </a:cxn>
                    <a:cxn ang="0">
                      <a:pos x="510" y="592"/>
                    </a:cxn>
                    <a:cxn ang="0">
                      <a:pos x="502" y="636"/>
                    </a:cxn>
                    <a:cxn ang="0">
                      <a:pos x="482" y="664"/>
                    </a:cxn>
                    <a:cxn ang="0">
                      <a:pos x="428" y="702"/>
                    </a:cxn>
                    <a:cxn ang="0">
                      <a:pos x="390" y="700"/>
                    </a:cxn>
                    <a:cxn ang="0">
                      <a:pos x="348" y="634"/>
                    </a:cxn>
                    <a:cxn ang="0">
                      <a:pos x="340" y="600"/>
                    </a:cxn>
                    <a:cxn ang="0">
                      <a:pos x="312" y="546"/>
                    </a:cxn>
                    <a:cxn ang="0">
                      <a:pos x="312" y="516"/>
                    </a:cxn>
                    <a:cxn ang="0">
                      <a:pos x="346" y="522"/>
                    </a:cxn>
                    <a:cxn ang="0">
                      <a:pos x="356" y="466"/>
                    </a:cxn>
                    <a:cxn ang="0">
                      <a:pos x="296" y="436"/>
                    </a:cxn>
                    <a:cxn ang="0">
                      <a:pos x="330" y="414"/>
                    </a:cxn>
                    <a:cxn ang="0">
                      <a:pos x="274" y="414"/>
                    </a:cxn>
                    <a:cxn ang="0">
                      <a:pos x="238" y="306"/>
                    </a:cxn>
                    <a:cxn ang="0">
                      <a:pos x="148" y="262"/>
                    </a:cxn>
                    <a:cxn ang="0">
                      <a:pos x="100" y="272"/>
                    </a:cxn>
                    <a:cxn ang="0">
                      <a:pos x="68" y="256"/>
                    </a:cxn>
                    <a:cxn ang="0">
                      <a:pos x="24" y="240"/>
                    </a:cxn>
                    <a:cxn ang="0">
                      <a:pos x="102" y="222"/>
                    </a:cxn>
                    <a:cxn ang="0">
                      <a:pos x="8" y="206"/>
                    </a:cxn>
                    <a:cxn ang="0">
                      <a:pos x="58" y="180"/>
                    </a:cxn>
                    <a:cxn ang="0">
                      <a:pos x="124" y="134"/>
                    </a:cxn>
                    <a:cxn ang="0">
                      <a:pos x="128" y="102"/>
                    </a:cxn>
                    <a:cxn ang="0">
                      <a:pos x="182" y="70"/>
                    </a:cxn>
                    <a:cxn ang="0">
                      <a:pos x="230" y="68"/>
                    </a:cxn>
                    <a:cxn ang="0">
                      <a:pos x="296" y="50"/>
                    </a:cxn>
                    <a:cxn ang="0">
                      <a:pos x="344" y="66"/>
                    </a:cxn>
                    <a:cxn ang="0">
                      <a:pos x="374" y="44"/>
                    </a:cxn>
                    <a:cxn ang="0">
                      <a:pos x="400" y="40"/>
                    </a:cxn>
                    <a:cxn ang="0">
                      <a:pos x="478" y="14"/>
                    </a:cxn>
                    <a:cxn ang="0">
                      <a:pos x="618" y="0"/>
                    </a:cxn>
                    <a:cxn ang="0">
                      <a:pos x="756" y="18"/>
                    </a:cxn>
                    <a:cxn ang="0">
                      <a:pos x="738" y="56"/>
                    </a:cxn>
                    <a:cxn ang="0">
                      <a:pos x="754" y="66"/>
                    </a:cxn>
                    <a:cxn ang="0">
                      <a:pos x="760" y="76"/>
                    </a:cxn>
                    <a:cxn ang="0">
                      <a:pos x="806" y="66"/>
                    </a:cxn>
                    <a:cxn ang="0">
                      <a:pos x="792" y="102"/>
                    </a:cxn>
                    <a:cxn ang="0">
                      <a:pos x="884" y="68"/>
                    </a:cxn>
                    <a:cxn ang="0">
                      <a:pos x="948" y="90"/>
                    </a:cxn>
                    <a:cxn ang="0">
                      <a:pos x="872" y="110"/>
                    </a:cxn>
                    <a:cxn ang="0">
                      <a:pos x="888" y="130"/>
                    </a:cxn>
                    <a:cxn ang="0">
                      <a:pos x="866" y="138"/>
                    </a:cxn>
                    <a:cxn ang="0">
                      <a:pos x="842" y="170"/>
                    </a:cxn>
                    <a:cxn ang="0">
                      <a:pos x="848" y="212"/>
                    </a:cxn>
                    <a:cxn ang="0">
                      <a:pos x="840" y="228"/>
                    </a:cxn>
                    <a:cxn ang="0">
                      <a:pos x="860" y="258"/>
                    </a:cxn>
                    <a:cxn ang="0">
                      <a:pos x="814" y="248"/>
                    </a:cxn>
                    <a:cxn ang="0">
                      <a:pos x="848" y="296"/>
                    </a:cxn>
                    <a:cxn ang="0">
                      <a:pos x="850" y="324"/>
                    </a:cxn>
                    <a:cxn ang="0">
                      <a:pos x="830" y="350"/>
                    </a:cxn>
                    <a:cxn ang="0">
                      <a:pos x="756" y="360"/>
                    </a:cxn>
                    <a:cxn ang="0">
                      <a:pos x="800" y="400"/>
                    </a:cxn>
                    <a:cxn ang="0">
                      <a:pos x="804" y="410"/>
                    </a:cxn>
                    <a:cxn ang="0">
                      <a:pos x="756" y="416"/>
                    </a:cxn>
                    <a:cxn ang="0">
                      <a:pos x="778" y="452"/>
                    </a:cxn>
                  </a:cxnLst>
                  <a:rect l="0" t="0" r="r" b="b"/>
                  <a:pathLst>
                    <a:path w="962" h="716">
                      <a:moveTo>
                        <a:pt x="790" y="462"/>
                      </a:moveTo>
                      <a:lnTo>
                        <a:pt x="752" y="484"/>
                      </a:lnTo>
                      <a:lnTo>
                        <a:pt x="736" y="496"/>
                      </a:lnTo>
                      <a:lnTo>
                        <a:pt x="676" y="508"/>
                      </a:lnTo>
                      <a:lnTo>
                        <a:pt x="658" y="512"/>
                      </a:lnTo>
                      <a:lnTo>
                        <a:pt x="646" y="506"/>
                      </a:lnTo>
                      <a:lnTo>
                        <a:pt x="642" y="514"/>
                      </a:lnTo>
                      <a:lnTo>
                        <a:pt x="628" y="526"/>
                      </a:lnTo>
                      <a:lnTo>
                        <a:pt x="608" y="552"/>
                      </a:lnTo>
                      <a:lnTo>
                        <a:pt x="582" y="564"/>
                      </a:lnTo>
                      <a:lnTo>
                        <a:pt x="560" y="572"/>
                      </a:lnTo>
                      <a:lnTo>
                        <a:pt x="546" y="572"/>
                      </a:lnTo>
                      <a:lnTo>
                        <a:pt x="524" y="576"/>
                      </a:lnTo>
                      <a:lnTo>
                        <a:pt x="518" y="582"/>
                      </a:lnTo>
                      <a:lnTo>
                        <a:pt x="518" y="588"/>
                      </a:lnTo>
                      <a:lnTo>
                        <a:pt x="510" y="592"/>
                      </a:lnTo>
                      <a:lnTo>
                        <a:pt x="512" y="606"/>
                      </a:lnTo>
                      <a:lnTo>
                        <a:pt x="504" y="612"/>
                      </a:lnTo>
                      <a:lnTo>
                        <a:pt x="508" y="620"/>
                      </a:lnTo>
                      <a:lnTo>
                        <a:pt x="502" y="636"/>
                      </a:lnTo>
                      <a:lnTo>
                        <a:pt x="486" y="648"/>
                      </a:lnTo>
                      <a:lnTo>
                        <a:pt x="474" y="650"/>
                      </a:lnTo>
                      <a:lnTo>
                        <a:pt x="480" y="658"/>
                      </a:lnTo>
                      <a:lnTo>
                        <a:pt x="482" y="664"/>
                      </a:lnTo>
                      <a:lnTo>
                        <a:pt x="476" y="686"/>
                      </a:lnTo>
                      <a:lnTo>
                        <a:pt x="462" y="716"/>
                      </a:lnTo>
                      <a:lnTo>
                        <a:pt x="444" y="714"/>
                      </a:lnTo>
                      <a:lnTo>
                        <a:pt x="428" y="702"/>
                      </a:lnTo>
                      <a:lnTo>
                        <a:pt x="426" y="690"/>
                      </a:lnTo>
                      <a:lnTo>
                        <a:pt x="416" y="694"/>
                      </a:lnTo>
                      <a:lnTo>
                        <a:pt x="406" y="694"/>
                      </a:lnTo>
                      <a:lnTo>
                        <a:pt x="390" y="700"/>
                      </a:lnTo>
                      <a:lnTo>
                        <a:pt x="374" y="672"/>
                      </a:lnTo>
                      <a:lnTo>
                        <a:pt x="356" y="654"/>
                      </a:lnTo>
                      <a:lnTo>
                        <a:pt x="362" y="644"/>
                      </a:lnTo>
                      <a:lnTo>
                        <a:pt x="348" y="634"/>
                      </a:lnTo>
                      <a:lnTo>
                        <a:pt x="348" y="618"/>
                      </a:lnTo>
                      <a:lnTo>
                        <a:pt x="360" y="604"/>
                      </a:lnTo>
                      <a:lnTo>
                        <a:pt x="354" y="594"/>
                      </a:lnTo>
                      <a:lnTo>
                        <a:pt x="340" y="600"/>
                      </a:lnTo>
                      <a:lnTo>
                        <a:pt x="324" y="588"/>
                      </a:lnTo>
                      <a:lnTo>
                        <a:pt x="312" y="572"/>
                      </a:lnTo>
                      <a:lnTo>
                        <a:pt x="304" y="560"/>
                      </a:lnTo>
                      <a:lnTo>
                        <a:pt x="312" y="546"/>
                      </a:lnTo>
                      <a:lnTo>
                        <a:pt x="316" y="540"/>
                      </a:lnTo>
                      <a:lnTo>
                        <a:pt x="304" y="540"/>
                      </a:lnTo>
                      <a:lnTo>
                        <a:pt x="302" y="528"/>
                      </a:lnTo>
                      <a:lnTo>
                        <a:pt x="312" y="516"/>
                      </a:lnTo>
                      <a:lnTo>
                        <a:pt x="318" y="516"/>
                      </a:lnTo>
                      <a:lnTo>
                        <a:pt x="336" y="520"/>
                      </a:lnTo>
                      <a:lnTo>
                        <a:pt x="342" y="522"/>
                      </a:lnTo>
                      <a:lnTo>
                        <a:pt x="346" y="522"/>
                      </a:lnTo>
                      <a:lnTo>
                        <a:pt x="348" y="520"/>
                      </a:lnTo>
                      <a:lnTo>
                        <a:pt x="344" y="500"/>
                      </a:lnTo>
                      <a:lnTo>
                        <a:pt x="344" y="478"/>
                      </a:lnTo>
                      <a:lnTo>
                        <a:pt x="356" y="466"/>
                      </a:lnTo>
                      <a:lnTo>
                        <a:pt x="352" y="456"/>
                      </a:lnTo>
                      <a:lnTo>
                        <a:pt x="330" y="456"/>
                      </a:lnTo>
                      <a:lnTo>
                        <a:pt x="310" y="444"/>
                      </a:lnTo>
                      <a:lnTo>
                        <a:pt x="296" y="436"/>
                      </a:lnTo>
                      <a:lnTo>
                        <a:pt x="318" y="434"/>
                      </a:lnTo>
                      <a:lnTo>
                        <a:pt x="342" y="442"/>
                      </a:lnTo>
                      <a:lnTo>
                        <a:pt x="344" y="430"/>
                      </a:lnTo>
                      <a:lnTo>
                        <a:pt x="330" y="414"/>
                      </a:lnTo>
                      <a:lnTo>
                        <a:pt x="320" y="410"/>
                      </a:lnTo>
                      <a:lnTo>
                        <a:pt x="304" y="400"/>
                      </a:lnTo>
                      <a:lnTo>
                        <a:pt x="296" y="412"/>
                      </a:lnTo>
                      <a:lnTo>
                        <a:pt x="274" y="414"/>
                      </a:lnTo>
                      <a:lnTo>
                        <a:pt x="274" y="398"/>
                      </a:lnTo>
                      <a:lnTo>
                        <a:pt x="288" y="378"/>
                      </a:lnTo>
                      <a:lnTo>
                        <a:pt x="264" y="332"/>
                      </a:lnTo>
                      <a:lnTo>
                        <a:pt x="238" y="306"/>
                      </a:lnTo>
                      <a:lnTo>
                        <a:pt x="228" y="294"/>
                      </a:lnTo>
                      <a:lnTo>
                        <a:pt x="226" y="284"/>
                      </a:lnTo>
                      <a:lnTo>
                        <a:pt x="196" y="274"/>
                      </a:lnTo>
                      <a:lnTo>
                        <a:pt x="148" y="262"/>
                      </a:lnTo>
                      <a:lnTo>
                        <a:pt x="138" y="266"/>
                      </a:lnTo>
                      <a:lnTo>
                        <a:pt x="118" y="274"/>
                      </a:lnTo>
                      <a:lnTo>
                        <a:pt x="106" y="264"/>
                      </a:lnTo>
                      <a:lnTo>
                        <a:pt x="100" y="272"/>
                      </a:lnTo>
                      <a:lnTo>
                        <a:pt x="94" y="276"/>
                      </a:lnTo>
                      <a:lnTo>
                        <a:pt x="76" y="272"/>
                      </a:lnTo>
                      <a:lnTo>
                        <a:pt x="52" y="262"/>
                      </a:lnTo>
                      <a:lnTo>
                        <a:pt x="68" y="256"/>
                      </a:lnTo>
                      <a:lnTo>
                        <a:pt x="76" y="252"/>
                      </a:lnTo>
                      <a:lnTo>
                        <a:pt x="62" y="250"/>
                      </a:lnTo>
                      <a:lnTo>
                        <a:pt x="42" y="250"/>
                      </a:lnTo>
                      <a:lnTo>
                        <a:pt x="24" y="240"/>
                      </a:lnTo>
                      <a:lnTo>
                        <a:pt x="30" y="234"/>
                      </a:lnTo>
                      <a:lnTo>
                        <a:pt x="60" y="234"/>
                      </a:lnTo>
                      <a:lnTo>
                        <a:pt x="100" y="230"/>
                      </a:lnTo>
                      <a:lnTo>
                        <a:pt x="102" y="222"/>
                      </a:lnTo>
                      <a:lnTo>
                        <a:pt x="84" y="222"/>
                      </a:lnTo>
                      <a:lnTo>
                        <a:pt x="62" y="224"/>
                      </a:lnTo>
                      <a:lnTo>
                        <a:pt x="40" y="220"/>
                      </a:lnTo>
                      <a:lnTo>
                        <a:pt x="8" y="206"/>
                      </a:lnTo>
                      <a:lnTo>
                        <a:pt x="0" y="196"/>
                      </a:lnTo>
                      <a:lnTo>
                        <a:pt x="8" y="188"/>
                      </a:lnTo>
                      <a:lnTo>
                        <a:pt x="32" y="184"/>
                      </a:lnTo>
                      <a:lnTo>
                        <a:pt x="58" y="180"/>
                      </a:lnTo>
                      <a:lnTo>
                        <a:pt x="76" y="170"/>
                      </a:lnTo>
                      <a:lnTo>
                        <a:pt x="106" y="170"/>
                      </a:lnTo>
                      <a:lnTo>
                        <a:pt x="122" y="156"/>
                      </a:lnTo>
                      <a:lnTo>
                        <a:pt x="124" y="134"/>
                      </a:lnTo>
                      <a:lnTo>
                        <a:pt x="112" y="140"/>
                      </a:lnTo>
                      <a:lnTo>
                        <a:pt x="82" y="128"/>
                      </a:lnTo>
                      <a:lnTo>
                        <a:pt x="102" y="114"/>
                      </a:lnTo>
                      <a:lnTo>
                        <a:pt x="128" y="102"/>
                      </a:lnTo>
                      <a:lnTo>
                        <a:pt x="160" y="92"/>
                      </a:lnTo>
                      <a:lnTo>
                        <a:pt x="184" y="100"/>
                      </a:lnTo>
                      <a:lnTo>
                        <a:pt x="190" y="80"/>
                      </a:lnTo>
                      <a:lnTo>
                        <a:pt x="182" y="70"/>
                      </a:lnTo>
                      <a:lnTo>
                        <a:pt x="212" y="66"/>
                      </a:lnTo>
                      <a:lnTo>
                        <a:pt x="222" y="76"/>
                      </a:lnTo>
                      <a:lnTo>
                        <a:pt x="238" y="80"/>
                      </a:lnTo>
                      <a:lnTo>
                        <a:pt x="230" y="68"/>
                      </a:lnTo>
                      <a:lnTo>
                        <a:pt x="226" y="62"/>
                      </a:lnTo>
                      <a:lnTo>
                        <a:pt x="224" y="60"/>
                      </a:lnTo>
                      <a:lnTo>
                        <a:pt x="224" y="58"/>
                      </a:lnTo>
                      <a:lnTo>
                        <a:pt x="296" y="50"/>
                      </a:lnTo>
                      <a:lnTo>
                        <a:pt x="304" y="70"/>
                      </a:lnTo>
                      <a:lnTo>
                        <a:pt x="316" y="66"/>
                      </a:lnTo>
                      <a:lnTo>
                        <a:pt x="312" y="48"/>
                      </a:lnTo>
                      <a:lnTo>
                        <a:pt x="344" y="66"/>
                      </a:lnTo>
                      <a:lnTo>
                        <a:pt x="366" y="66"/>
                      </a:lnTo>
                      <a:lnTo>
                        <a:pt x="350" y="56"/>
                      </a:lnTo>
                      <a:lnTo>
                        <a:pt x="358" y="44"/>
                      </a:lnTo>
                      <a:lnTo>
                        <a:pt x="374" y="44"/>
                      </a:lnTo>
                      <a:lnTo>
                        <a:pt x="404" y="56"/>
                      </a:lnTo>
                      <a:lnTo>
                        <a:pt x="442" y="74"/>
                      </a:lnTo>
                      <a:lnTo>
                        <a:pt x="450" y="68"/>
                      </a:lnTo>
                      <a:lnTo>
                        <a:pt x="400" y="40"/>
                      </a:lnTo>
                      <a:lnTo>
                        <a:pt x="422" y="34"/>
                      </a:lnTo>
                      <a:lnTo>
                        <a:pt x="424" y="24"/>
                      </a:lnTo>
                      <a:lnTo>
                        <a:pt x="450" y="16"/>
                      </a:lnTo>
                      <a:lnTo>
                        <a:pt x="478" y="14"/>
                      </a:lnTo>
                      <a:lnTo>
                        <a:pt x="510" y="18"/>
                      </a:lnTo>
                      <a:lnTo>
                        <a:pt x="534" y="16"/>
                      </a:lnTo>
                      <a:lnTo>
                        <a:pt x="562" y="4"/>
                      </a:lnTo>
                      <a:lnTo>
                        <a:pt x="618" y="0"/>
                      </a:lnTo>
                      <a:lnTo>
                        <a:pt x="680" y="0"/>
                      </a:lnTo>
                      <a:lnTo>
                        <a:pt x="716" y="4"/>
                      </a:lnTo>
                      <a:lnTo>
                        <a:pt x="746" y="12"/>
                      </a:lnTo>
                      <a:lnTo>
                        <a:pt x="756" y="18"/>
                      </a:lnTo>
                      <a:lnTo>
                        <a:pt x="760" y="24"/>
                      </a:lnTo>
                      <a:lnTo>
                        <a:pt x="814" y="38"/>
                      </a:lnTo>
                      <a:lnTo>
                        <a:pt x="800" y="48"/>
                      </a:lnTo>
                      <a:lnTo>
                        <a:pt x="738" y="56"/>
                      </a:lnTo>
                      <a:lnTo>
                        <a:pt x="676" y="58"/>
                      </a:lnTo>
                      <a:lnTo>
                        <a:pt x="668" y="70"/>
                      </a:lnTo>
                      <a:lnTo>
                        <a:pt x="694" y="64"/>
                      </a:lnTo>
                      <a:lnTo>
                        <a:pt x="754" y="66"/>
                      </a:lnTo>
                      <a:lnTo>
                        <a:pt x="740" y="76"/>
                      </a:lnTo>
                      <a:lnTo>
                        <a:pt x="726" y="80"/>
                      </a:lnTo>
                      <a:lnTo>
                        <a:pt x="734" y="82"/>
                      </a:lnTo>
                      <a:lnTo>
                        <a:pt x="760" y="76"/>
                      </a:lnTo>
                      <a:lnTo>
                        <a:pt x="774" y="68"/>
                      </a:lnTo>
                      <a:lnTo>
                        <a:pt x="782" y="58"/>
                      </a:lnTo>
                      <a:lnTo>
                        <a:pt x="800" y="58"/>
                      </a:lnTo>
                      <a:lnTo>
                        <a:pt x="806" y="66"/>
                      </a:lnTo>
                      <a:lnTo>
                        <a:pt x="806" y="82"/>
                      </a:lnTo>
                      <a:lnTo>
                        <a:pt x="774" y="104"/>
                      </a:lnTo>
                      <a:lnTo>
                        <a:pt x="770" y="114"/>
                      </a:lnTo>
                      <a:lnTo>
                        <a:pt x="792" y="102"/>
                      </a:lnTo>
                      <a:lnTo>
                        <a:pt x="820" y="86"/>
                      </a:lnTo>
                      <a:lnTo>
                        <a:pt x="836" y="74"/>
                      </a:lnTo>
                      <a:lnTo>
                        <a:pt x="868" y="84"/>
                      </a:lnTo>
                      <a:lnTo>
                        <a:pt x="884" y="68"/>
                      </a:lnTo>
                      <a:lnTo>
                        <a:pt x="914" y="66"/>
                      </a:lnTo>
                      <a:lnTo>
                        <a:pt x="946" y="70"/>
                      </a:lnTo>
                      <a:lnTo>
                        <a:pt x="962" y="80"/>
                      </a:lnTo>
                      <a:lnTo>
                        <a:pt x="948" y="90"/>
                      </a:lnTo>
                      <a:lnTo>
                        <a:pt x="922" y="98"/>
                      </a:lnTo>
                      <a:lnTo>
                        <a:pt x="916" y="106"/>
                      </a:lnTo>
                      <a:lnTo>
                        <a:pt x="906" y="110"/>
                      </a:lnTo>
                      <a:lnTo>
                        <a:pt x="872" y="110"/>
                      </a:lnTo>
                      <a:lnTo>
                        <a:pt x="852" y="116"/>
                      </a:lnTo>
                      <a:lnTo>
                        <a:pt x="870" y="120"/>
                      </a:lnTo>
                      <a:lnTo>
                        <a:pt x="896" y="122"/>
                      </a:lnTo>
                      <a:lnTo>
                        <a:pt x="888" y="130"/>
                      </a:lnTo>
                      <a:lnTo>
                        <a:pt x="850" y="128"/>
                      </a:lnTo>
                      <a:lnTo>
                        <a:pt x="832" y="132"/>
                      </a:lnTo>
                      <a:lnTo>
                        <a:pt x="840" y="140"/>
                      </a:lnTo>
                      <a:lnTo>
                        <a:pt x="866" y="138"/>
                      </a:lnTo>
                      <a:lnTo>
                        <a:pt x="876" y="138"/>
                      </a:lnTo>
                      <a:lnTo>
                        <a:pt x="868" y="146"/>
                      </a:lnTo>
                      <a:lnTo>
                        <a:pt x="844" y="152"/>
                      </a:lnTo>
                      <a:lnTo>
                        <a:pt x="842" y="170"/>
                      </a:lnTo>
                      <a:lnTo>
                        <a:pt x="822" y="180"/>
                      </a:lnTo>
                      <a:lnTo>
                        <a:pt x="812" y="208"/>
                      </a:lnTo>
                      <a:lnTo>
                        <a:pt x="822" y="210"/>
                      </a:lnTo>
                      <a:lnTo>
                        <a:pt x="848" y="212"/>
                      </a:lnTo>
                      <a:lnTo>
                        <a:pt x="836" y="220"/>
                      </a:lnTo>
                      <a:lnTo>
                        <a:pt x="836" y="224"/>
                      </a:lnTo>
                      <a:lnTo>
                        <a:pt x="838" y="226"/>
                      </a:lnTo>
                      <a:lnTo>
                        <a:pt x="840" y="228"/>
                      </a:lnTo>
                      <a:lnTo>
                        <a:pt x="854" y="234"/>
                      </a:lnTo>
                      <a:lnTo>
                        <a:pt x="868" y="238"/>
                      </a:lnTo>
                      <a:lnTo>
                        <a:pt x="864" y="250"/>
                      </a:lnTo>
                      <a:lnTo>
                        <a:pt x="860" y="258"/>
                      </a:lnTo>
                      <a:lnTo>
                        <a:pt x="858" y="260"/>
                      </a:lnTo>
                      <a:lnTo>
                        <a:pt x="846" y="252"/>
                      </a:lnTo>
                      <a:lnTo>
                        <a:pt x="836" y="244"/>
                      </a:lnTo>
                      <a:lnTo>
                        <a:pt x="814" y="248"/>
                      </a:lnTo>
                      <a:lnTo>
                        <a:pt x="814" y="262"/>
                      </a:lnTo>
                      <a:lnTo>
                        <a:pt x="834" y="268"/>
                      </a:lnTo>
                      <a:lnTo>
                        <a:pt x="850" y="280"/>
                      </a:lnTo>
                      <a:lnTo>
                        <a:pt x="848" y="296"/>
                      </a:lnTo>
                      <a:lnTo>
                        <a:pt x="828" y="298"/>
                      </a:lnTo>
                      <a:lnTo>
                        <a:pt x="840" y="312"/>
                      </a:lnTo>
                      <a:lnTo>
                        <a:pt x="846" y="320"/>
                      </a:lnTo>
                      <a:lnTo>
                        <a:pt x="850" y="324"/>
                      </a:lnTo>
                      <a:lnTo>
                        <a:pt x="850" y="328"/>
                      </a:lnTo>
                      <a:lnTo>
                        <a:pt x="838" y="334"/>
                      </a:lnTo>
                      <a:lnTo>
                        <a:pt x="826" y="336"/>
                      </a:lnTo>
                      <a:lnTo>
                        <a:pt x="830" y="350"/>
                      </a:lnTo>
                      <a:lnTo>
                        <a:pt x="812" y="356"/>
                      </a:lnTo>
                      <a:lnTo>
                        <a:pt x="790" y="356"/>
                      </a:lnTo>
                      <a:lnTo>
                        <a:pt x="768" y="354"/>
                      </a:lnTo>
                      <a:lnTo>
                        <a:pt x="756" y="360"/>
                      </a:lnTo>
                      <a:lnTo>
                        <a:pt x="768" y="372"/>
                      </a:lnTo>
                      <a:lnTo>
                        <a:pt x="800" y="372"/>
                      </a:lnTo>
                      <a:lnTo>
                        <a:pt x="804" y="382"/>
                      </a:lnTo>
                      <a:lnTo>
                        <a:pt x="800" y="400"/>
                      </a:lnTo>
                      <a:lnTo>
                        <a:pt x="782" y="386"/>
                      </a:lnTo>
                      <a:lnTo>
                        <a:pt x="774" y="386"/>
                      </a:lnTo>
                      <a:lnTo>
                        <a:pt x="776" y="392"/>
                      </a:lnTo>
                      <a:lnTo>
                        <a:pt x="804" y="410"/>
                      </a:lnTo>
                      <a:lnTo>
                        <a:pt x="810" y="446"/>
                      </a:lnTo>
                      <a:lnTo>
                        <a:pt x="790" y="444"/>
                      </a:lnTo>
                      <a:lnTo>
                        <a:pt x="770" y="430"/>
                      </a:lnTo>
                      <a:lnTo>
                        <a:pt x="756" y="416"/>
                      </a:lnTo>
                      <a:lnTo>
                        <a:pt x="750" y="414"/>
                      </a:lnTo>
                      <a:lnTo>
                        <a:pt x="750" y="432"/>
                      </a:lnTo>
                      <a:lnTo>
                        <a:pt x="756" y="446"/>
                      </a:lnTo>
                      <a:lnTo>
                        <a:pt x="778" y="452"/>
                      </a:lnTo>
                      <a:lnTo>
                        <a:pt x="804" y="454"/>
                      </a:lnTo>
                      <a:lnTo>
                        <a:pt x="790" y="462"/>
                      </a:lnTo>
                      <a:close/>
                    </a:path>
                  </a:pathLst>
                </a:custGeom>
                <a:grpFill/>
                <a:ln w="7938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</p:grpSp>
          <p:sp>
            <p:nvSpPr>
              <p:cNvPr id="27" name="Freeform 10">
                <a:extLst>
                  <a:ext uri="{FF2B5EF4-FFF2-40B4-BE49-F238E27FC236}">
                    <a16:creationId xmlns:a16="http://schemas.microsoft.com/office/drawing/2014/main" id="{32BAA578-B62D-F855-C9D8-0F95EC7DB24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01234" y="3581631"/>
                <a:ext cx="692744" cy="512088"/>
              </a:xfrm>
              <a:custGeom>
                <a:avLst/>
                <a:gdLst/>
                <a:ahLst/>
                <a:cxnLst>
                  <a:cxn ang="0">
                    <a:pos x="76" y="18"/>
                  </a:cxn>
                  <a:cxn ang="0">
                    <a:pos x="146" y="18"/>
                  </a:cxn>
                  <a:cxn ang="0">
                    <a:pos x="196" y="38"/>
                  </a:cxn>
                  <a:cxn ang="0">
                    <a:pos x="226" y="62"/>
                  </a:cxn>
                  <a:cxn ang="0">
                    <a:pos x="258" y="58"/>
                  </a:cxn>
                  <a:cxn ang="0">
                    <a:pos x="282" y="96"/>
                  </a:cxn>
                  <a:cxn ang="0">
                    <a:pos x="318" y="116"/>
                  </a:cxn>
                  <a:cxn ang="0">
                    <a:pos x="308" y="152"/>
                  </a:cxn>
                  <a:cxn ang="0">
                    <a:pos x="312" y="192"/>
                  </a:cxn>
                  <a:cxn ang="0">
                    <a:pos x="338" y="234"/>
                  </a:cxn>
                  <a:cxn ang="0">
                    <a:pos x="376" y="244"/>
                  </a:cxn>
                  <a:cxn ang="0">
                    <a:pos x="424" y="220"/>
                  </a:cxn>
                  <a:cxn ang="0">
                    <a:pos x="442" y="192"/>
                  </a:cxn>
                  <a:cxn ang="0">
                    <a:pos x="482" y="194"/>
                  </a:cxn>
                  <a:cxn ang="0">
                    <a:pos x="470" y="220"/>
                  </a:cxn>
                  <a:cxn ang="0">
                    <a:pos x="464" y="246"/>
                  </a:cxn>
                  <a:cxn ang="0">
                    <a:pos x="452" y="246"/>
                  </a:cxn>
                  <a:cxn ang="0">
                    <a:pos x="416" y="254"/>
                  </a:cxn>
                  <a:cxn ang="0">
                    <a:pos x="424" y="272"/>
                  </a:cxn>
                  <a:cxn ang="0">
                    <a:pos x="412" y="282"/>
                  </a:cxn>
                  <a:cxn ang="0">
                    <a:pos x="402" y="288"/>
                  </a:cxn>
                  <a:cxn ang="0">
                    <a:pos x="392" y="300"/>
                  </a:cxn>
                  <a:cxn ang="0">
                    <a:pos x="364" y="280"/>
                  </a:cxn>
                  <a:cxn ang="0">
                    <a:pos x="338" y="284"/>
                  </a:cxn>
                  <a:cxn ang="0">
                    <a:pos x="298" y="276"/>
                  </a:cxn>
                  <a:cxn ang="0">
                    <a:pos x="254" y="260"/>
                  </a:cxn>
                  <a:cxn ang="0">
                    <a:pos x="218" y="240"/>
                  </a:cxn>
                  <a:cxn ang="0">
                    <a:pos x="186" y="212"/>
                  </a:cxn>
                  <a:cxn ang="0">
                    <a:pos x="192" y="186"/>
                  </a:cxn>
                  <a:cxn ang="0">
                    <a:pos x="156" y="146"/>
                  </a:cxn>
                  <a:cxn ang="0">
                    <a:pos x="126" y="120"/>
                  </a:cxn>
                  <a:cxn ang="0">
                    <a:pos x="100" y="86"/>
                  </a:cxn>
                  <a:cxn ang="0">
                    <a:pos x="72" y="48"/>
                  </a:cxn>
                  <a:cxn ang="0">
                    <a:pos x="50" y="20"/>
                  </a:cxn>
                  <a:cxn ang="0">
                    <a:pos x="40" y="38"/>
                  </a:cxn>
                  <a:cxn ang="0">
                    <a:pos x="64" y="76"/>
                  </a:cxn>
                  <a:cxn ang="0">
                    <a:pos x="90" y="108"/>
                  </a:cxn>
                  <a:cxn ang="0">
                    <a:pos x="106" y="146"/>
                  </a:cxn>
                  <a:cxn ang="0">
                    <a:pos x="120" y="156"/>
                  </a:cxn>
                  <a:cxn ang="0">
                    <a:pos x="108" y="158"/>
                  </a:cxn>
                  <a:cxn ang="0">
                    <a:pos x="84" y="134"/>
                  </a:cxn>
                  <a:cxn ang="0">
                    <a:pos x="72" y="108"/>
                  </a:cxn>
                  <a:cxn ang="0">
                    <a:pos x="48" y="98"/>
                  </a:cxn>
                  <a:cxn ang="0">
                    <a:pos x="42" y="84"/>
                  </a:cxn>
                  <a:cxn ang="0">
                    <a:pos x="46" y="74"/>
                  </a:cxn>
                  <a:cxn ang="0">
                    <a:pos x="30" y="56"/>
                  </a:cxn>
                  <a:cxn ang="0">
                    <a:pos x="12" y="24"/>
                  </a:cxn>
                </a:cxnLst>
                <a:rect l="0" t="0" r="r" b="b"/>
                <a:pathLst>
                  <a:path w="482" h="306">
                    <a:moveTo>
                      <a:pt x="0" y="2"/>
                    </a:moveTo>
                    <a:lnTo>
                      <a:pt x="32" y="0"/>
                    </a:lnTo>
                    <a:lnTo>
                      <a:pt x="76" y="18"/>
                    </a:lnTo>
                    <a:lnTo>
                      <a:pt x="92" y="24"/>
                    </a:lnTo>
                    <a:lnTo>
                      <a:pt x="138" y="24"/>
                    </a:lnTo>
                    <a:lnTo>
                      <a:pt x="146" y="18"/>
                    </a:lnTo>
                    <a:lnTo>
                      <a:pt x="166" y="14"/>
                    </a:lnTo>
                    <a:lnTo>
                      <a:pt x="186" y="30"/>
                    </a:lnTo>
                    <a:lnTo>
                      <a:pt x="196" y="38"/>
                    </a:lnTo>
                    <a:lnTo>
                      <a:pt x="198" y="54"/>
                    </a:lnTo>
                    <a:lnTo>
                      <a:pt x="214" y="64"/>
                    </a:lnTo>
                    <a:lnTo>
                      <a:pt x="226" y="62"/>
                    </a:lnTo>
                    <a:lnTo>
                      <a:pt x="228" y="52"/>
                    </a:lnTo>
                    <a:lnTo>
                      <a:pt x="236" y="48"/>
                    </a:lnTo>
                    <a:lnTo>
                      <a:pt x="258" y="58"/>
                    </a:lnTo>
                    <a:lnTo>
                      <a:pt x="264" y="72"/>
                    </a:lnTo>
                    <a:lnTo>
                      <a:pt x="274" y="84"/>
                    </a:lnTo>
                    <a:lnTo>
                      <a:pt x="282" y="96"/>
                    </a:lnTo>
                    <a:lnTo>
                      <a:pt x="290" y="108"/>
                    </a:lnTo>
                    <a:lnTo>
                      <a:pt x="306" y="114"/>
                    </a:lnTo>
                    <a:lnTo>
                      <a:pt x="318" y="116"/>
                    </a:lnTo>
                    <a:lnTo>
                      <a:pt x="314" y="124"/>
                    </a:lnTo>
                    <a:lnTo>
                      <a:pt x="310" y="136"/>
                    </a:lnTo>
                    <a:lnTo>
                      <a:pt x="308" y="152"/>
                    </a:lnTo>
                    <a:lnTo>
                      <a:pt x="308" y="162"/>
                    </a:lnTo>
                    <a:lnTo>
                      <a:pt x="308" y="174"/>
                    </a:lnTo>
                    <a:lnTo>
                      <a:pt x="312" y="192"/>
                    </a:lnTo>
                    <a:lnTo>
                      <a:pt x="322" y="210"/>
                    </a:lnTo>
                    <a:lnTo>
                      <a:pt x="330" y="222"/>
                    </a:lnTo>
                    <a:lnTo>
                      <a:pt x="338" y="234"/>
                    </a:lnTo>
                    <a:lnTo>
                      <a:pt x="348" y="240"/>
                    </a:lnTo>
                    <a:lnTo>
                      <a:pt x="360" y="244"/>
                    </a:lnTo>
                    <a:lnTo>
                      <a:pt x="376" y="244"/>
                    </a:lnTo>
                    <a:lnTo>
                      <a:pt x="396" y="240"/>
                    </a:lnTo>
                    <a:lnTo>
                      <a:pt x="416" y="236"/>
                    </a:lnTo>
                    <a:lnTo>
                      <a:pt x="424" y="220"/>
                    </a:lnTo>
                    <a:lnTo>
                      <a:pt x="424" y="210"/>
                    </a:lnTo>
                    <a:lnTo>
                      <a:pt x="428" y="200"/>
                    </a:lnTo>
                    <a:lnTo>
                      <a:pt x="442" y="192"/>
                    </a:lnTo>
                    <a:lnTo>
                      <a:pt x="452" y="192"/>
                    </a:lnTo>
                    <a:lnTo>
                      <a:pt x="470" y="192"/>
                    </a:lnTo>
                    <a:lnTo>
                      <a:pt x="482" y="194"/>
                    </a:lnTo>
                    <a:lnTo>
                      <a:pt x="478" y="206"/>
                    </a:lnTo>
                    <a:lnTo>
                      <a:pt x="472" y="214"/>
                    </a:lnTo>
                    <a:lnTo>
                      <a:pt x="470" y="220"/>
                    </a:lnTo>
                    <a:lnTo>
                      <a:pt x="468" y="232"/>
                    </a:lnTo>
                    <a:lnTo>
                      <a:pt x="468" y="244"/>
                    </a:lnTo>
                    <a:lnTo>
                      <a:pt x="464" y="246"/>
                    </a:lnTo>
                    <a:lnTo>
                      <a:pt x="460" y="240"/>
                    </a:lnTo>
                    <a:lnTo>
                      <a:pt x="456" y="242"/>
                    </a:lnTo>
                    <a:lnTo>
                      <a:pt x="452" y="246"/>
                    </a:lnTo>
                    <a:lnTo>
                      <a:pt x="446" y="252"/>
                    </a:lnTo>
                    <a:lnTo>
                      <a:pt x="434" y="252"/>
                    </a:lnTo>
                    <a:lnTo>
                      <a:pt x="416" y="254"/>
                    </a:lnTo>
                    <a:lnTo>
                      <a:pt x="414" y="258"/>
                    </a:lnTo>
                    <a:lnTo>
                      <a:pt x="416" y="266"/>
                    </a:lnTo>
                    <a:lnTo>
                      <a:pt x="424" y="272"/>
                    </a:lnTo>
                    <a:lnTo>
                      <a:pt x="428" y="278"/>
                    </a:lnTo>
                    <a:lnTo>
                      <a:pt x="424" y="280"/>
                    </a:lnTo>
                    <a:lnTo>
                      <a:pt x="412" y="282"/>
                    </a:lnTo>
                    <a:lnTo>
                      <a:pt x="408" y="280"/>
                    </a:lnTo>
                    <a:lnTo>
                      <a:pt x="406" y="284"/>
                    </a:lnTo>
                    <a:lnTo>
                      <a:pt x="402" y="288"/>
                    </a:lnTo>
                    <a:lnTo>
                      <a:pt x="400" y="294"/>
                    </a:lnTo>
                    <a:lnTo>
                      <a:pt x="398" y="306"/>
                    </a:lnTo>
                    <a:lnTo>
                      <a:pt x="392" y="300"/>
                    </a:lnTo>
                    <a:lnTo>
                      <a:pt x="382" y="290"/>
                    </a:lnTo>
                    <a:lnTo>
                      <a:pt x="372" y="284"/>
                    </a:lnTo>
                    <a:lnTo>
                      <a:pt x="364" y="280"/>
                    </a:lnTo>
                    <a:lnTo>
                      <a:pt x="356" y="278"/>
                    </a:lnTo>
                    <a:lnTo>
                      <a:pt x="346" y="280"/>
                    </a:lnTo>
                    <a:lnTo>
                      <a:pt x="338" y="284"/>
                    </a:lnTo>
                    <a:lnTo>
                      <a:pt x="328" y="286"/>
                    </a:lnTo>
                    <a:lnTo>
                      <a:pt x="312" y="282"/>
                    </a:lnTo>
                    <a:lnTo>
                      <a:pt x="298" y="276"/>
                    </a:lnTo>
                    <a:lnTo>
                      <a:pt x="282" y="270"/>
                    </a:lnTo>
                    <a:lnTo>
                      <a:pt x="264" y="264"/>
                    </a:lnTo>
                    <a:lnTo>
                      <a:pt x="254" y="260"/>
                    </a:lnTo>
                    <a:lnTo>
                      <a:pt x="246" y="248"/>
                    </a:lnTo>
                    <a:lnTo>
                      <a:pt x="232" y="248"/>
                    </a:lnTo>
                    <a:lnTo>
                      <a:pt x="218" y="240"/>
                    </a:lnTo>
                    <a:lnTo>
                      <a:pt x="204" y="232"/>
                    </a:lnTo>
                    <a:lnTo>
                      <a:pt x="192" y="222"/>
                    </a:lnTo>
                    <a:lnTo>
                      <a:pt x="186" y="212"/>
                    </a:lnTo>
                    <a:lnTo>
                      <a:pt x="186" y="202"/>
                    </a:lnTo>
                    <a:lnTo>
                      <a:pt x="192" y="196"/>
                    </a:lnTo>
                    <a:lnTo>
                      <a:pt x="192" y="186"/>
                    </a:lnTo>
                    <a:lnTo>
                      <a:pt x="178" y="168"/>
                    </a:lnTo>
                    <a:lnTo>
                      <a:pt x="168" y="156"/>
                    </a:lnTo>
                    <a:lnTo>
                      <a:pt x="156" y="146"/>
                    </a:lnTo>
                    <a:lnTo>
                      <a:pt x="146" y="134"/>
                    </a:lnTo>
                    <a:lnTo>
                      <a:pt x="134" y="126"/>
                    </a:lnTo>
                    <a:lnTo>
                      <a:pt x="126" y="120"/>
                    </a:lnTo>
                    <a:lnTo>
                      <a:pt x="126" y="106"/>
                    </a:lnTo>
                    <a:lnTo>
                      <a:pt x="110" y="96"/>
                    </a:lnTo>
                    <a:lnTo>
                      <a:pt x="100" y="86"/>
                    </a:lnTo>
                    <a:lnTo>
                      <a:pt x="88" y="70"/>
                    </a:lnTo>
                    <a:lnTo>
                      <a:pt x="78" y="60"/>
                    </a:lnTo>
                    <a:lnTo>
                      <a:pt x="72" y="48"/>
                    </a:lnTo>
                    <a:lnTo>
                      <a:pt x="66" y="34"/>
                    </a:lnTo>
                    <a:lnTo>
                      <a:pt x="64" y="28"/>
                    </a:lnTo>
                    <a:lnTo>
                      <a:pt x="50" y="20"/>
                    </a:lnTo>
                    <a:lnTo>
                      <a:pt x="38" y="20"/>
                    </a:lnTo>
                    <a:lnTo>
                      <a:pt x="36" y="26"/>
                    </a:lnTo>
                    <a:lnTo>
                      <a:pt x="40" y="38"/>
                    </a:lnTo>
                    <a:lnTo>
                      <a:pt x="46" y="52"/>
                    </a:lnTo>
                    <a:lnTo>
                      <a:pt x="56" y="62"/>
                    </a:lnTo>
                    <a:lnTo>
                      <a:pt x="64" y="76"/>
                    </a:lnTo>
                    <a:lnTo>
                      <a:pt x="72" y="86"/>
                    </a:lnTo>
                    <a:lnTo>
                      <a:pt x="80" y="96"/>
                    </a:lnTo>
                    <a:lnTo>
                      <a:pt x="90" y="108"/>
                    </a:lnTo>
                    <a:lnTo>
                      <a:pt x="98" y="124"/>
                    </a:lnTo>
                    <a:lnTo>
                      <a:pt x="104" y="136"/>
                    </a:lnTo>
                    <a:lnTo>
                      <a:pt x="106" y="146"/>
                    </a:lnTo>
                    <a:lnTo>
                      <a:pt x="114" y="146"/>
                    </a:lnTo>
                    <a:lnTo>
                      <a:pt x="118" y="152"/>
                    </a:lnTo>
                    <a:lnTo>
                      <a:pt x="120" y="156"/>
                    </a:lnTo>
                    <a:lnTo>
                      <a:pt x="122" y="166"/>
                    </a:lnTo>
                    <a:lnTo>
                      <a:pt x="114" y="170"/>
                    </a:lnTo>
                    <a:lnTo>
                      <a:pt x="108" y="158"/>
                    </a:lnTo>
                    <a:lnTo>
                      <a:pt x="100" y="152"/>
                    </a:lnTo>
                    <a:lnTo>
                      <a:pt x="92" y="144"/>
                    </a:lnTo>
                    <a:lnTo>
                      <a:pt x="84" y="134"/>
                    </a:lnTo>
                    <a:lnTo>
                      <a:pt x="82" y="126"/>
                    </a:lnTo>
                    <a:lnTo>
                      <a:pt x="80" y="116"/>
                    </a:lnTo>
                    <a:lnTo>
                      <a:pt x="72" y="108"/>
                    </a:lnTo>
                    <a:lnTo>
                      <a:pt x="66" y="104"/>
                    </a:lnTo>
                    <a:lnTo>
                      <a:pt x="56" y="102"/>
                    </a:lnTo>
                    <a:lnTo>
                      <a:pt x="48" y="98"/>
                    </a:lnTo>
                    <a:lnTo>
                      <a:pt x="40" y="90"/>
                    </a:lnTo>
                    <a:lnTo>
                      <a:pt x="38" y="86"/>
                    </a:lnTo>
                    <a:lnTo>
                      <a:pt x="42" y="84"/>
                    </a:lnTo>
                    <a:lnTo>
                      <a:pt x="46" y="84"/>
                    </a:lnTo>
                    <a:lnTo>
                      <a:pt x="48" y="80"/>
                    </a:lnTo>
                    <a:lnTo>
                      <a:pt x="46" y="74"/>
                    </a:lnTo>
                    <a:lnTo>
                      <a:pt x="42" y="64"/>
                    </a:lnTo>
                    <a:lnTo>
                      <a:pt x="38" y="60"/>
                    </a:lnTo>
                    <a:lnTo>
                      <a:pt x="30" y="56"/>
                    </a:lnTo>
                    <a:lnTo>
                      <a:pt x="22" y="46"/>
                    </a:lnTo>
                    <a:lnTo>
                      <a:pt x="16" y="32"/>
                    </a:lnTo>
                    <a:lnTo>
                      <a:pt x="12" y="24"/>
                    </a:lnTo>
                    <a:lnTo>
                      <a:pt x="8" y="14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7938">
                <a:solidFill>
                  <a:srgbClr val="E0E2E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900">
                  <a:solidFill>
                    <a:srgbClr val="0F245F"/>
                  </a:solidFill>
                </a:endParaRP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CD5741A9-23CD-6C78-5099-AE8384AD222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60836" y="1493113"/>
                <a:ext cx="2012120" cy="1804024"/>
                <a:chOff x="464" y="783"/>
                <a:chExt cx="1400" cy="1078"/>
              </a:xfrm>
              <a:grpFill/>
            </p:grpSpPr>
            <p:sp>
              <p:nvSpPr>
                <p:cNvPr id="278" name="Freeform 7">
                  <a:extLst>
                    <a:ext uri="{FF2B5EF4-FFF2-40B4-BE49-F238E27FC236}">
                      <a16:creationId xmlns:a16="http://schemas.microsoft.com/office/drawing/2014/main" id="{8B70B050-5810-084B-BC28-9FF1ADD65B2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04" y="1087"/>
                  <a:ext cx="166" cy="104"/>
                </a:xfrm>
                <a:custGeom>
                  <a:avLst/>
                  <a:gdLst/>
                  <a:ahLst/>
                  <a:cxnLst>
                    <a:cxn ang="0">
                      <a:pos x="20" y="6"/>
                    </a:cxn>
                    <a:cxn ang="0">
                      <a:pos x="20" y="14"/>
                    </a:cxn>
                    <a:cxn ang="0">
                      <a:pos x="28" y="22"/>
                    </a:cxn>
                    <a:cxn ang="0">
                      <a:pos x="28" y="28"/>
                    </a:cxn>
                    <a:cxn ang="0">
                      <a:pos x="24" y="34"/>
                    </a:cxn>
                    <a:cxn ang="0">
                      <a:pos x="20" y="44"/>
                    </a:cxn>
                    <a:cxn ang="0">
                      <a:pos x="12" y="54"/>
                    </a:cxn>
                    <a:cxn ang="0">
                      <a:pos x="8" y="68"/>
                    </a:cxn>
                    <a:cxn ang="0">
                      <a:pos x="0" y="76"/>
                    </a:cxn>
                    <a:cxn ang="0">
                      <a:pos x="12" y="80"/>
                    </a:cxn>
                    <a:cxn ang="0">
                      <a:pos x="20" y="84"/>
                    </a:cxn>
                    <a:cxn ang="0">
                      <a:pos x="32" y="92"/>
                    </a:cxn>
                    <a:cxn ang="0">
                      <a:pos x="42" y="104"/>
                    </a:cxn>
                    <a:cxn ang="0">
                      <a:pos x="54" y="100"/>
                    </a:cxn>
                    <a:cxn ang="0">
                      <a:pos x="68" y="92"/>
                    </a:cxn>
                    <a:cxn ang="0">
                      <a:pos x="80" y="92"/>
                    </a:cxn>
                    <a:cxn ang="0">
                      <a:pos x="86" y="82"/>
                    </a:cxn>
                    <a:cxn ang="0">
                      <a:pos x="90" y="72"/>
                    </a:cxn>
                    <a:cxn ang="0">
                      <a:pos x="102" y="66"/>
                    </a:cxn>
                    <a:cxn ang="0">
                      <a:pos x="106" y="58"/>
                    </a:cxn>
                    <a:cxn ang="0">
                      <a:pos x="120" y="50"/>
                    </a:cxn>
                    <a:cxn ang="0">
                      <a:pos x="140" y="40"/>
                    </a:cxn>
                    <a:cxn ang="0">
                      <a:pos x="166" y="32"/>
                    </a:cxn>
                    <a:cxn ang="0">
                      <a:pos x="158" y="26"/>
                    </a:cxn>
                    <a:cxn ang="0">
                      <a:pos x="142" y="16"/>
                    </a:cxn>
                    <a:cxn ang="0">
                      <a:pos x="128" y="8"/>
                    </a:cxn>
                    <a:cxn ang="0">
                      <a:pos x="114" y="10"/>
                    </a:cxn>
                    <a:cxn ang="0">
                      <a:pos x="106" y="16"/>
                    </a:cxn>
                    <a:cxn ang="0">
                      <a:pos x="94" y="14"/>
                    </a:cxn>
                    <a:cxn ang="0">
                      <a:pos x="74" y="6"/>
                    </a:cxn>
                    <a:cxn ang="0">
                      <a:pos x="72" y="0"/>
                    </a:cxn>
                    <a:cxn ang="0">
                      <a:pos x="54" y="0"/>
                    </a:cxn>
                    <a:cxn ang="0">
                      <a:pos x="52" y="6"/>
                    </a:cxn>
                    <a:cxn ang="0">
                      <a:pos x="34" y="4"/>
                    </a:cxn>
                    <a:cxn ang="0">
                      <a:pos x="20" y="6"/>
                    </a:cxn>
                  </a:cxnLst>
                  <a:rect l="0" t="0" r="r" b="b"/>
                  <a:pathLst>
                    <a:path w="166" h="104">
                      <a:moveTo>
                        <a:pt x="20" y="6"/>
                      </a:moveTo>
                      <a:lnTo>
                        <a:pt x="20" y="14"/>
                      </a:lnTo>
                      <a:lnTo>
                        <a:pt x="28" y="22"/>
                      </a:lnTo>
                      <a:lnTo>
                        <a:pt x="28" y="28"/>
                      </a:lnTo>
                      <a:lnTo>
                        <a:pt x="24" y="34"/>
                      </a:lnTo>
                      <a:lnTo>
                        <a:pt x="20" y="44"/>
                      </a:lnTo>
                      <a:lnTo>
                        <a:pt x="12" y="54"/>
                      </a:lnTo>
                      <a:lnTo>
                        <a:pt x="8" y="68"/>
                      </a:lnTo>
                      <a:lnTo>
                        <a:pt x="0" y="76"/>
                      </a:lnTo>
                      <a:lnTo>
                        <a:pt x="12" y="80"/>
                      </a:lnTo>
                      <a:lnTo>
                        <a:pt x="20" y="84"/>
                      </a:lnTo>
                      <a:lnTo>
                        <a:pt x="32" y="92"/>
                      </a:lnTo>
                      <a:lnTo>
                        <a:pt x="42" y="104"/>
                      </a:lnTo>
                      <a:lnTo>
                        <a:pt x="54" y="100"/>
                      </a:lnTo>
                      <a:lnTo>
                        <a:pt x="68" y="92"/>
                      </a:lnTo>
                      <a:lnTo>
                        <a:pt x="80" y="92"/>
                      </a:lnTo>
                      <a:lnTo>
                        <a:pt x="86" y="82"/>
                      </a:lnTo>
                      <a:lnTo>
                        <a:pt x="90" y="72"/>
                      </a:lnTo>
                      <a:lnTo>
                        <a:pt x="102" y="66"/>
                      </a:lnTo>
                      <a:lnTo>
                        <a:pt x="106" y="58"/>
                      </a:lnTo>
                      <a:lnTo>
                        <a:pt x="120" y="50"/>
                      </a:lnTo>
                      <a:lnTo>
                        <a:pt x="140" y="40"/>
                      </a:lnTo>
                      <a:lnTo>
                        <a:pt x="166" y="32"/>
                      </a:lnTo>
                      <a:lnTo>
                        <a:pt x="158" y="26"/>
                      </a:lnTo>
                      <a:lnTo>
                        <a:pt x="142" y="16"/>
                      </a:lnTo>
                      <a:lnTo>
                        <a:pt x="128" y="8"/>
                      </a:lnTo>
                      <a:lnTo>
                        <a:pt x="114" y="10"/>
                      </a:lnTo>
                      <a:lnTo>
                        <a:pt x="106" y="16"/>
                      </a:lnTo>
                      <a:lnTo>
                        <a:pt x="94" y="14"/>
                      </a:lnTo>
                      <a:lnTo>
                        <a:pt x="74" y="6"/>
                      </a:lnTo>
                      <a:lnTo>
                        <a:pt x="72" y="0"/>
                      </a:lnTo>
                      <a:lnTo>
                        <a:pt x="54" y="0"/>
                      </a:lnTo>
                      <a:lnTo>
                        <a:pt x="52" y="6"/>
                      </a:lnTo>
                      <a:lnTo>
                        <a:pt x="34" y="4"/>
                      </a:lnTo>
                      <a:lnTo>
                        <a:pt x="20" y="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79" name="Freeform 8">
                  <a:extLst>
                    <a:ext uri="{FF2B5EF4-FFF2-40B4-BE49-F238E27FC236}">
                      <a16:creationId xmlns:a16="http://schemas.microsoft.com/office/drawing/2014/main" id="{AD28A6C9-77DD-BC85-FC99-86A26081740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814" y="1125"/>
                  <a:ext cx="284" cy="136"/>
                </a:xfrm>
                <a:custGeom>
                  <a:avLst/>
                  <a:gdLst/>
                  <a:ahLst/>
                  <a:cxnLst>
                    <a:cxn ang="0">
                      <a:pos x="104" y="82"/>
                    </a:cxn>
                    <a:cxn ang="0">
                      <a:pos x="52" y="78"/>
                    </a:cxn>
                    <a:cxn ang="0">
                      <a:pos x="10" y="74"/>
                    </a:cxn>
                    <a:cxn ang="0">
                      <a:pos x="30" y="62"/>
                    </a:cxn>
                    <a:cxn ang="0">
                      <a:pos x="56" y="54"/>
                    </a:cxn>
                    <a:cxn ang="0">
                      <a:pos x="34" y="56"/>
                    </a:cxn>
                    <a:cxn ang="0">
                      <a:pos x="14" y="52"/>
                    </a:cxn>
                    <a:cxn ang="0">
                      <a:pos x="0" y="42"/>
                    </a:cxn>
                    <a:cxn ang="0">
                      <a:pos x="12" y="30"/>
                    </a:cxn>
                    <a:cxn ang="0">
                      <a:pos x="26" y="14"/>
                    </a:cxn>
                    <a:cxn ang="0">
                      <a:pos x="74" y="0"/>
                    </a:cxn>
                    <a:cxn ang="0">
                      <a:pos x="74" y="12"/>
                    </a:cxn>
                    <a:cxn ang="0">
                      <a:pos x="84" y="22"/>
                    </a:cxn>
                    <a:cxn ang="0">
                      <a:pos x="106" y="12"/>
                    </a:cxn>
                    <a:cxn ang="0">
                      <a:pos x="118" y="24"/>
                    </a:cxn>
                    <a:cxn ang="0">
                      <a:pos x="128" y="26"/>
                    </a:cxn>
                    <a:cxn ang="0">
                      <a:pos x="144" y="18"/>
                    </a:cxn>
                    <a:cxn ang="0">
                      <a:pos x="142" y="10"/>
                    </a:cxn>
                    <a:cxn ang="0">
                      <a:pos x="162" y="26"/>
                    </a:cxn>
                    <a:cxn ang="0">
                      <a:pos x="172" y="48"/>
                    </a:cxn>
                    <a:cxn ang="0">
                      <a:pos x="176" y="34"/>
                    </a:cxn>
                    <a:cxn ang="0">
                      <a:pos x="170" y="4"/>
                    </a:cxn>
                    <a:cxn ang="0">
                      <a:pos x="192" y="4"/>
                    </a:cxn>
                    <a:cxn ang="0">
                      <a:pos x="216" y="24"/>
                    </a:cxn>
                    <a:cxn ang="0">
                      <a:pos x="230" y="52"/>
                    </a:cxn>
                    <a:cxn ang="0">
                      <a:pos x="228" y="66"/>
                    </a:cxn>
                    <a:cxn ang="0">
                      <a:pos x="248" y="82"/>
                    </a:cxn>
                    <a:cxn ang="0">
                      <a:pos x="268" y="90"/>
                    </a:cxn>
                    <a:cxn ang="0">
                      <a:pos x="280" y="104"/>
                    </a:cxn>
                    <a:cxn ang="0">
                      <a:pos x="254" y="106"/>
                    </a:cxn>
                    <a:cxn ang="0">
                      <a:pos x="268" y="116"/>
                    </a:cxn>
                    <a:cxn ang="0">
                      <a:pos x="262" y="128"/>
                    </a:cxn>
                    <a:cxn ang="0">
                      <a:pos x="216" y="128"/>
                    </a:cxn>
                    <a:cxn ang="0">
                      <a:pos x="202" y="122"/>
                    </a:cxn>
                    <a:cxn ang="0">
                      <a:pos x="184" y="122"/>
                    </a:cxn>
                    <a:cxn ang="0">
                      <a:pos x="152" y="134"/>
                    </a:cxn>
                    <a:cxn ang="0">
                      <a:pos x="84" y="130"/>
                    </a:cxn>
                    <a:cxn ang="0">
                      <a:pos x="40" y="118"/>
                    </a:cxn>
                    <a:cxn ang="0">
                      <a:pos x="30" y="92"/>
                    </a:cxn>
                    <a:cxn ang="0">
                      <a:pos x="80" y="88"/>
                    </a:cxn>
                    <a:cxn ang="0">
                      <a:pos x="110" y="90"/>
                    </a:cxn>
                  </a:cxnLst>
                  <a:rect l="0" t="0" r="r" b="b"/>
                  <a:pathLst>
                    <a:path w="284" h="136">
                      <a:moveTo>
                        <a:pt x="110" y="90"/>
                      </a:moveTo>
                      <a:lnTo>
                        <a:pt x="104" y="82"/>
                      </a:lnTo>
                      <a:lnTo>
                        <a:pt x="86" y="76"/>
                      </a:lnTo>
                      <a:lnTo>
                        <a:pt x="52" y="78"/>
                      </a:lnTo>
                      <a:lnTo>
                        <a:pt x="28" y="80"/>
                      </a:lnTo>
                      <a:lnTo>
                        <a:pt x="10" y="74"/>
                      </a:lnTo>
                      <a:lnTo>
                        <a:pt x="14" y="62"/>
                      </a:lnTo>
                      <a:lnTo>
                        <a:pt x="30" y="62"/>
                      </a:lnTo>
                      <a:lnTo>
                        <a:pt x="46" y="58"/>
                      </a:lnTo>
                      <a:lnTo>
                        <a:pt x="56" y="54"/>
                      </a:lnTo>
                      <a:lnTo>
                        <a:pt x="46" y="52"/>
                      </a:lnTo>
                      <a:lnTo>
                        <a:pt x="34" y="56"/>
                      </a:lnTo>
                      <a:lnTo>
                        <a:pt x="20" y="56"/>
                      </a:lnTo>
                      <a:lnTo>
                        <a:pt x="14" y="52"/>
                      </a:lnTo>
                      <a:lnTo>
                        <a:pt x="0" y="50"/>
                      </a:lnTo>
                      <a:lnTo>
                        <a:pt x="0" y="42"/>
                      </a:lnTo>
                      <a:lnTo>
                        <a:pt x="8" y="36"/>
                      </a:lnTo>
                      <a:lnTo>
                        <a:pt x="12" y="30"/>
                      </a:lnTo>
                      <a:lnTo>
                        <a:pt x="10" y="22"/>
                      </a:lnTo>
                      <a:lnTo>
                        <a:pt x="26" y="14"/>
                      </a:lnTo>
                      <a:lnTo>
                        <a:pt x="50" y="4"/>
                      </a:lnTo>
                      <a:lnTo>
                        <a:pt x="74" y="0"/>
                      </a:lnTo>
                      <a:lnTo>
                        <a:pt x="76" y="8"/>
                      </a:lnTo>
                      <a:lnTo>
                        <a:pt x="74" y="12"/>
                      </a:lnTo>
                      <a:lnTo>
                        <a:pt x="70" y="18"/>
                      </a:lnTo>
                      <a:lnTo>
                        <a:pt x="84" y="22"/>
                      </a:lnTo>
                      <a:lnTo>
                        <a:pt x="90" y="8"/>
                      </a:lnTo>
                      <a:lnTo>
                        <a:pt x="106" y="12"/>
                      </a:lnTo>
                      <a:lnTo>
                        <a:pt x="122" y="18"/>
                      </a:lnTo>
                      <a:lnTo>
                        <a:pt x="118" y="24"/>
                      </a:lnTo>
                      <a:lnTo>
                        <a:pt x="120" y="28"/>
                      </a:lnTo>
                      <a:lnTo>
                        <a:pt x="128" y="26"/>
                      </a:lnTo>
                      <a:lnTo>
                        <a:pt x="142" y="26"/>
                      </a:lnTo>
                      <a:lnTo>
                        <a:pt x="144" y="18"/>
                      </a:lnTo>
                      <a:lnTo>
                        <a:pt x="136" y="12"/>
                      </a:lnTo>
                      <a:lnTo>
                        <a:pt x="142" y="10"/>
                      </a:lnTo>
                      <a:lnTo>
                        <a:pt x="154" y="16"/>
                      </a:lnTo>
                      <a:lnTo>
                        <a:pt x="162" y="26"/>
                      </a:lnTo>
                      <a:lnTo>
                        <a:pt x="166" y="38"/>
                      </a:lnTo>
                      <a:lnTo>
                        <a:pt x="172" y="48"/>
                      </a:lnTo>
                      <a:lnTo>
                        <a:pt x="182" y="44"/>
                      </a:lnTo>
                      <a:lnTo>
                        <a:pt x="176" y="34"/>
                      </a:lnTo>
                      <a:lnTo>
                        <a:pt x="172" y="16"/>
                      </a:lnTo>
                      <a:lnTo>
                        <a:pt x="170" y="4"/>
                      </a:lnTo>
                      <a:lnTo>
                        <a:pt x="178" y="0"/>
                      </a:lnTo>
                      <a:lnTo>
                        <a:pt x="192" y="4"/>
                      </a:lnTo>
                      <a:lnTo>
                        <a:pt x="206" y="12"/>
                      </a:lnTo>
                      <a:lnTo>
                        <a:pt x="216" y="24"/>
                      </a:lnTo>
                      <a:lnTo>
                        <a:pt x="222" y="40"/>
                      </a:lnTo>
                      <a:lnTo>
                        <a:pt x="230" y="52"/>
                      </a:lnTo>
                      <a:lnTo>
                        <a:pt x="230" y="60"/>
                      </a:lnTo>
                      <a:lnTo>
                        <a:pt x="228" y="66"/>
                      </a:lnTo>
                      <a:lnTo>
                        <a:pt x="238" y="78"/>
                      </a:lnTo>
                      <a:lnTo>
                        <a:pt x="248" y="82"/>
                      </a:lnTo>
                      <a:lnTo>
                        <a:pt x="260" y="84"/>
                      </a:lnTo>
                      <a:lnTo>
                        <a:pt x="268" y="90"/>
                      </a:lnTo>
                      <a:lnTo>
                        <a:pt x="284" y="100"/>
                      </a:lnTo>
                      <a:lnTo>
                        <a:pt x="280" y="104"/>
                      </a:lnTo>
                      <a:lnTo>
                        <a:pt x="264" y="104"/>
                      </a:lnTo>
                      <a:lnTo>
                        <a:pt x="254" y="106"/>
                      </a:lnTo>
                      <a:lnTo>
                        <a:pt x="256" y="112"/>
                      </a:lnTo>
                      <a:lnTo>
                        <a:pt x="268" y="116"/>
                      </a:lnTo>
                      <a:lnTo>
                        <a:pt x="272" y="126"/>
                      </a:lnTo>
                      <a:lnTo>
                        <a:pt x="262" y="128"/>
                      </a:lnTo>
                      <a:lnTo>
                        <a:pt x="240" y="130"/>
                      </a:lnTo>
                      <a:lnTo>
                        <a:pt x="216" y="128"/>
                      </a:lnTo>
                      <a:lnTo>
                        <a:pt x="212" y="122"/>
                      </a:lnTo>
                      <a:lnTo>
                        <a:pt x="202" y="122"/>
                      </a:lnTo>
                      <a:lnTo>
                        <a:pt x="196" y="108"/>
                      </a:lnTo>
                      <a:lnTo>
                        <a:pt x="184" y="122"/>
                      </a:lnTo>
                      <a:lnTo>
                        <a:pt x="168" y="126"/>
                      </a:lnTo>
                      <a:lnTo>
                        <a:pt x="152" y="134"/>
                      </a:lnTo>
                      <a:lnTo>
                        <a:pt x="90" y="136"/>
                      </a:lnTo>
                      <a:lnTo>
                        <a:pt x="84" y="130"/>
                      </a:lnTo>
                      <a:lnTo>
                        <a:pt x="82" y="118"/>
                      </a:lnTo>
                      <a:lnTo>
                        <a:pt x="40" y="118"/>
                      </a:lnTo>
                      <a:lnTo>
                        <a:pt x="22" y="100"/>
                      </a:lnTo>
                      <a:lnTo>
                        <a:pt x="30" y="92"/>
                      </a:lnTo>
                      <a:lnTo>
                        <a:pt x="48" y="90"/>
                      </a:lnTo>
                      <a:lnTo>
                        <a:pt x="80" y="88"/>
                      </a:lnTo>
                      <a:lnTo>
                        <a:pt x="98" y="90"/>
                      </a:lnTo>
                      <a:lnTo>
                        <a:pt x="110" y="9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80" name="Freeform 9">
                  <a:extLst>
                    <a:ext uri="{FF2B5EF4-FFF2-40B4-BE49-F238E27FC236}">
                      <a16:creationId xmlns:a16="http://schemas.microsoft.com/office/drawing/2014/main" id="{5C6BDD4B-3389-2ADC-25E1-A294FB2C6BB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836" y="1011"/>
                  <a:ext cx="190" cy="82"/>
                </a:xfrm>
                <a:custGeom>
                  <a:avLst/>
                  <a:gdLst/>
                  <a:ahLst/>
                  <a:cxnLst>
                    <a:cxn ang="0">
                      <a:pos x="98" y="56"/>
                    </a:cxn>
                    <a:cxn ang="0">
                      <a:pos x="80" y="56"/>
                    </a:cxn>
                    <a:cxn ang="0">
                      <a:pos x="58" y="56"/>
                    </a:cxn>
                    <a:cxn ang="0">
                      <a:pos x="62" y="48"/>
                    </a:cxn>
                    <a:cxn ang="0">
                      <a:pos x="52" y="50"/>
                    </a:cxn>
                    <a:cxn ang="0">
                      <a:pos x="48" y="58"/>
                    </a:cxn>
                    <a:cxn ang="0">
                      <a:pos x="30" y="62"/>
                    </a:cxn>
                    <a:cxn ang="0">
                      <a:pos x="20" y="58"/>
                    </a:cxn>
                    <a:cxn ang="0">
                      <a:pos x="2" y="56"/>
                    </a:cxn>
                    <a:cxn ang="0">
                      <a:pos x="0" y="48"/>
                    </a:cxn>
                    <a:cxn ang="0">
                      <a:pos x="18" y="46"/>
                    </a:cxn>
                    <a:cxn ang="0">
                      <a:pos x="4" y="42"/>
                    </a:cxn>
                    <a:cxn ang="0">
                      <a:pos x="10" y="36"/>
                    </a:cxn>
                    <a:cxn ang="0">
                      <a:pos x="34" y="34"/>
                    </a:cxn>
                    <a:cxn ang="0">
                      <a:pos x="16" y="30"/>
                    </a:cxn>
                    <a:cxn ang="0">
                      <a:pos x="18" y="24"/>
                    </a:cxn>
                    <a:cxn ang="0">
                      <a:pos x="26" y="20"/>
                    </a:cxn>
                    <a:cxn ang="0">
                      <a:pos x="34" y="16"/>
                    </a:cxn>
                    <a:cxn ang="0">
                      <a:pos x="50" y="14"/>
                    </a:cxn>
                    <a:cxn ang="0">
                      <a:pos x="58" y="22"/>
                    </a:cxn>
                    <a:cxn ang="0">
                      <a:pos x="66" y="20"/>
                    </a:cxn>
                    <a:cxn ang="0">
                      <a:pos x="74" y="20"/>
                    </a:cxn>
                    <a:cxn ang="0">
                      <a:pos x="88" y="28"/>
                    </a:cxn>
                    <a:cxn ang="0">
                      <a:pos x="98" y="36"/>
                    </a:cxn>
                    <a:cxn ang="0">
                      <a:pos x="98" y="40"/>
                    </a:cxn>
                    <a:cxn ang="0">
                      <a:pos x="98" y="42"/>
                    </a:cxn>
                    <a:cxn ang="0">
                      <a:pos x="100" y="44"/>
                    </a:cxn>
                    <a:cxn ang="0">
                      <a:pos x="136" y="44"/>
                    </a:cxn>
                    <a:cxn ang="0">
                      <a:pos x="136" y="38"/>
                    </a:cxn>
                    <a:cxn ang="0">
                      <a:pos x="118" y="34"/>
                    </a:cxn>
                    <a:cxn ang="0">
                      <a:pos x="130" y="28"/>
                    </a:cxn>
                    <a:cxn ang="0">
                      <a:pos x="128" y="24"/>
                    </a:cxn>
                    <a:cxn ang="0">
                      <a:pos x="116" y="20"/>
                    </a:cxn>
                    <a:cxn ang="0">
                      <a:pos x="122" y="10"/>
                    </a:cxn>
                    <a:cxn ang="0">
                      <a:pos x="130" y="0"/>
                    </a:cxn>
                    <a:cxn ang="0">
                      <a:pos x="140" y="2"/>
                    </a:cxn>
                    <a:cxn ang="0">
                      <a:pos x="142" y="8"/>
                    </a:cxn>
                    <a:cxn ang="0">
                      <a:pos x="148" y="16"/>
                    </a:cxn>
                    <a:cxn ang="0">
                      <a:pos x="146" y="22"/>
                    </a:cxn>
                    <a:cxn ang="0">
                      <a:pos x="148" y="30"/>
                    </a:cxn>
                    <a:cxn ang="0">
                      <a:pos x="162" y="34"/>
                    </a:cxn>
                    <a:cxn ang="0">
                      <a:pos x="168" y="34"/>
                    </a:cxn>
                    <a:cxn ang="0">
                      <a:pos x="172" y="28"/>
                    </a:cxn>
                    <a:cxn ang="0">
                      <a:pos x="184" y="28"/>
                    </a:cxn>
                    <a:cxn ang="0">
                      <a:pos x="190" y="34"/>
                    </a:cxn>
                    <a:cxn ang="0">
                      <a:pos x="190" y="48"/>
                    </a:cxn>
                    <a:cxn ang="0">
                      <a:pos x="182" y="58"/>
                    </a:cxn>
                    <a:cxn ang="0">
                      <a:pos x="168" y="64"/>
                    </a:cxn>
                    <a:cxn ang="0">
                      <a:pos x="148" y="58"/>
                    </a:cxn>
                    <a:cxn ang="0">
                      <a:pos x="134" y="64"/>
                    </a:cxn>
                    <a:cxn ang="0">
                      <a:pos x="114" y="66"/>
                    </a:cxn>
                    <a:cxn ang="0">
                      <a:pos x="96" y="76"/>
                    </a:cxn>
                    <a:cxn ang="0">
                      <a:pos x="74" y="82"/>
                    </a:cxn>
                    <a:cxn ang="0">
                      <a:pos x="58" y="78"/>
                    </a:cxn>
                    <a:cxn ang="0">
                      <a:pos x="50" y="70"/>
                    </a:cxn>
                    <a:cxn ang="0">
                      <a:pos x="62" y="64"/>
                    </a:cxn>
                    <a:cxn ang="0">
                      <a:pos x="80" y="64"/>
                    </a:cxn>
                    <a:cxn ang="0">
                      <a:pos x="96" y="62"/>
                    </a:cxn>
                    <a:cxn ang="0">
                      <a:pos x="98" y="56"/>
                    </a:cxn>
                  </a:cxnLst>
                  <a:rect l="0" t="0" r="r" b="b"/>
                  <a:pathLst>
                    <a:path w="190" h="82">
                      <a:moveTo>
                        <a:pt x="98" y="56"/>
                      </a:moveTo>
                      <a:lnTo>
                        <a:pt x="80" y="56"/>
                      </a:lnTo>
                      <a:lnTo>
                        <a:pt x="58" y="56"/>
                      </a:lnTo>
                      <a:lnTo>
                        <a:pt x="62" y="48"/>
                      </a:lnTo>
                      <a:lnTo>
                        <a:pt x="52" y="50"/>
                      </a:lnTo>
                      <a:lnTo>
                        <a:pt x="48" y="58"/>
                      </a:lnTo>
                      <a:lnTo>
                        <a:pt x="30" y="62"/>
                      </a:lnTo>
                      <a:lnTo>
                        <a:pt x="20" y="58"/>
                      </a:lnTo>
                      <a:lnTo>
                        <a:pt x="2" y="56"/>
                      </a:lnTo>
                      <a:lnTo>
                        <a:pt x="0" y="48"/>
                      </a:lnTo>
                      <a:lnTo>
                        <a:pt x="18" y="46"/>
                      </a:lnTo>
                      <a:lnTo>
                        <a:pt x="4" y="42"/>
                      </a:lnTo>
                      <a:lnTo>
                        <a:pt x="10" y="36"/>
                      </a:lnTo>
                      <a:lnTo>
                        <a:pt x="34" y="34"/>
                      </a:lnTo>
                      <a:lnTo>
                        <a:pt x="16" y="30"/>
                      </a:lnTo>
                      <a:lnTo>
                        <a:pt x="18" y="24"/>
                      </a:lnTo>
                      <a:lnTo>
                        <a:pt x="26" y="20"/>
                      </a:lnTo>
                      <a:lnTo>
                        <a:pt x="34" y="16"/>
                      </a:lnTo>
                      <a:lnTo>
                        <a:pt x="50" y="14"/>
                      </a:lnTo>
                      <a:lnTo>
                        <a:pt x="58" y="22"/>
                      </a:lnTo>
                      <a:lnTo>
                        <a:pt x="66" y="20"/>
                      </a:lnTo>
                      <a:lnTo>
                        <a:pt x="74" y="20"/>
                      </a:lnTo>
                      <a:lnTo>
                        <a:pt x="88" y="28"/>
                      </a:lnTo>
                      <a:lnTo>
                        <a:pt x="98" y="36"/>
                      </a:lnTo>
                      <a:lnTo>
                        <a:pt x="98" y="40"/>
                      </a:lnTo>
                      <a:lnTo>
                        <a:pt x="98" y="42"/>
                      </a:lnTo>
                      <a:lnTo>
                        <a:pt x="100" y="44"/>
                      </a:lnTo>
                      <a:lnTo>
                        <a:pt x="136" y="44"/>
                      </a:lnTo>
                      <a:lnTo>
                        <a:pt x="136" y="38"/>
                      </a:lnTo>
                      <a:lnTo>
                        <a:pt x="118" y="34"/>
                      </a:lnTo>
                      <a:lnTo>
                        <a:pt x="130" y="28"/>
                      </a:lnTo>
                      <a:lnTo>
                        <a:pt x="128" y="24"/>
                      </a:lnTo>
                      <a:lnTo>
                        <a:pt x="116" y="20"/>
                      </a:lnTo>
                      <a:lnTo>
                        <a:pt x="122" y="10"/>
                      </a:lnTo>
                      <a:lnTo>
                        <a:pt x="130" y="0"/>
                      </a:lnTo>
                      <a:lnTo>
                        <a:pt x="140" y="2"/>
                      </a:lnTo>
                      <a:lnTo>
                        <a:pt x="142" y="8"/>
                      </a:lnTo>
                      <a:lnTo>
                        <a:pt x="148" y="16"/>
                      </a:lnTo>
                      <a:lnTo>
                        <a:pt x="146" y="22"/>
                      </a:lnTo>
                      <a:lnTo>
                        <a:pt x="148" y="30"/>
                      </a:lnTo>
                      <a:lnTo>
                        <a:pt x="162" y="34"/>
                      </a:lnTo>
                      <a:lnTo>
                        <a:pt x="168" y="34"/>
                      </a:lnTo>
                      <a:lnTo>
                        <a:pt x="172" y="28"/>
                      </a:lnTo>
                      <a:lnTo>
                        <a:pt x="184" y="28"/>
                      </a:lnTo>
                      <a:lnTo>
                        <a:pt x="190" y="34"/>
                      </a:lnTo>
                      <a:lnTo>
                        <a:pt x="190" y="48"/>
                      </a:lnTo>
                      <a:lnTo>
                        <a:pt x="182" y="58"/>
                      </a:lnTo>
                      <a:lnTo>
                        <a:pt x="168" y="64"/>
                      </a:lnTo>
                      <a:lnTo>
                        <a:pt x="148" y="58"/>
                      </a:lnTo>
                      <a:lnTo>
                        <a:pt x="134" y="64"/>
                      </a:lnTo>
                      <a:lnTo>
                        <a:pt x="114" y="66"/>
                      </a:lnTo>
                      <a:lnTo>
                        <a:pt x="96" y="76"/>
                      </a:lnTo>
                      <a:lnTo>
                        <a:pt x="74" y="82"/>
                      </a:lnTo>
                      <a:lnTo>
                        <a:pt x="58" y="78"/>
                      </a:lnTo>
                      <a:lnTo>
                        <a:pt x="50" y="70"/>
                      </a:lnTo>
                      <a:lnTo>
                        <a:pt x="62" y="64"/>
                      </a:lnTo>
                      <a:lnTo>
                        <a:pt x="80" y="64"/>
                      </a:lnTo>
                      <a:lnTo>
                        <a:pt x="96" y="62"/>
                      </a:lnTo>
                      <a:lnTo>
                        <a:pt x="98" y="5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81" name="Freeform 10">
                  <a:extLst>
                    <a:ext uri="{FF2B5EF4-FFF2-40B4-BE49-F238E27FC236}">
                      <a16:creationId xmlns:a16="http://schemas.microsoft.com/office/drawing/2014/main" id="{CF55DE4F-778E-BE12-89EF-529368BE633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26" y="925"/>
                  <a:ext cx="106" cy="56"/>
                </a:xfrm>
                <a:custGeom>
                  <a:avLst/>
                  <a:gdLst/>
                  <a:ahLst/>
                  <a:cxnLst>
                    <a:cxn ang="0">
                      <a:pos x="0" y="12"/>
                    </a:cxn>
                    <a:cxn ang="0">
                      <a:pos x="16" y="16"/>
                    </a:cxn>
                    <a:cxn ang="0">
                      <a:pos x="26" y="20"/>
                    </a:cxn>
                    <a:cxn ang="0">
                      <a:pos x="34" y="28"/>
                    </a:cxn>
                    <a:cxn ang="0">
                      <a:pos x="32" y="30"/>
                    </a:cxn>
                    <a:cxn ang="0">
                      <a:pos x="18" y="28"/>
                    </a:cxn>
                    <a:cxn ang="0">
                      <a:pos x="10" y="30"/>
                    </a:cxn>
                    <a:cxn ang="0">
                      <a:pos x="8" y="40"/>
                    </a:cxn>
                    <a:cxn ang="0">
                      <a:pos x="20" y="42"/>
                    </a:cxn>
                    <a:cxn ang="0">
                      <a:pos x="34" y="40"/>
                    </a:cxn>
                    <a:cxn ang="0">
                      <a:pos x="50" y="38"/>
                    </a:cxn>
                    <a:cxn ang="0">
                      <a:pos x="66" y="40"/>
                    </a:cxn>
                    <a:cxn ang="0">
                      <a:pos x="74" y="46"/>
                    </a:cxn>
                    <a:cxn ang="0">
                      <a:pos x="82" y="56"/>
                    </a:cxn>
                    <a:cxn ang="0">
                      <a:pos x="98" y="56"/>
                    </a:cxn>
                    <a:cxn ang="0">
                      <a:pos x="106" y="48"/>
                    </a:cxn>
                    <a:cxn ang="0">
                      <a:pos x="94" y="38"/>
                    </a:cxn>
                    <a:cxn ang="0">
                      <a:pos x="90" y="28"/>
                    </a:cxn>
                    <a:cxn ang="0">
                      <a:pos x="80" y="20"/>
                    </a:cxn>
                    <a:cxn ang="0">
                      <a:pos x="70" y="18"/>
                    </a:cxn>
                    <a:cxn ang="0">
                      <a:pos x="64" y="12"/>
                    </a:cxn>
                    <a:cxn ang="0">
                      <a:pos x="50" y="10"/>
                    </a:cxn>
                    <a:cxn ang="0">
                      <a:pos x="44" y="20"/>
                    </a:cxn>
                    <a:cxn ang="0">
                      <a:pos x="42" y="10"/>
                    </a:cxn>
                    <a:cxn ang="0">
                      <a:pos x="40" y="2"/>
                    </a:cxn>
                    <a:cxn ang="0">
                      <a:pos x="18" y="0"/>
                    </a:cxn>
                    <a:cxn ang="0">
                      <a:pos x="0" y="2"/>
                    </a:cxn>
                    <a:cxn ang="0">
                      <a:pos x="0" y="12"/>
                    </a:cxn>
                  </a:cxnLst>
                  <a:rect l="0" t="0" r="r" b="b"/>
                  <a:pathLst>
                    <a:path w="106" h="56">
                      <a:moveTo>
                        <a:pt x="0" y="12"/>
                      </a:moveTo>
                      <a:lnTo>
                        <a:pt x="16" y="16"/>
                      </a:lnTo>
                      <a:lnTo>
                        <a:pt x="26" y="20"/>
                      </a:lnTo>
                      <a:lnTo>
                        <a:pt x="34" y="28"/>
                      </a:lnTo>
                      <a:lnTo>
                        <a:pt x="32" y="30"/>
                      </a:lnTo>
                      <a:lnTo>
                        <a:pt x="18" y="28"/>
                      </a:lnTo>
                      <a:lnTo>
                        <a:pt x="10" y="30"/>
                      </a:lnTo>
                      <a:lnTo>
                        <a:pt x="8" y="40"/>
                      </a:lnTo>
                      <a:lnTo>
                        <a:pt x="20" y="42"/>
                      </a:lnTo>
                      <a:lnTo>
                        <a:pt x="34" y="40"/>
                      </a:lnTo>
                      <a:lnTo>
                        <a:pt x="50" y="38"/>
                      </a:lnTo>
                      <a:lnTo>
                        <a:pt x="66" y="40"/>
                      </a:lnTo>
                      <a:lnTo>
                        <a:pt x="74" y="46"/>
                      </a:lnTo>
                      <a:lnTo>
                        <a:pt x="82" y="56"/>
                      </a:lnTo>
                      <a:lnTo>
                        <a:pt x="98" y="56"/>
                      </a:lnTo>
                      <a:lnTo>
                        <a:pt x="106" y="48"/>
                      </a:lnTo>
                      <a:lnTo>
                        <a:pt x="94" y="38"/>
                      </a:lnTo>
                      <a:lnTo>
                        <a:pt x="90" y="28"/>
                      </a:lnTo>
                      <a:lnTo>
                        <a:pt x="80" y="20"/>
                      </a:lnTo>
                      <a:lnTo>
                        <a:pt x="70" y="18"/>
                      </a:lnTo>
                      <a:lnTo>
                        <a:pt x="64" y="12"/>
                      </a:lnTo>
                      <a:lnTo>
                        <a:pt x="50" y="10"/>
                      </a:lnTo>
                      <a:lnTo>
                        <a:pt x="44" y="20"/>
                      </a:lnTo>
                      <a:lnTo>
                        <a:pt x="42" y="10"/>
                      </a:lnTo>
                      <a:lnTo>
                        <a:pt x="40" y="2"/>
                      </a:lnTo>
                      <a:lnTo>
                        <a:pt x="18" y="0"/>
                      </a:lnTo>
                      <a:lnTo>
                        <a:pt x="0" y="2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82" name="Freeform 11">
                  <a:extLst>
                    <a:ext uri="{FF2B5EF4-FFF2-40B4-BE49-F238E27FC236}">
                      <a16:creationId xmlns:a16="http://schemas.microsoft.com/office/drawing/2014/main" id="{45FFB2C8-0368-2B9E-97F1-77BB116451F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42" y="1017"/>
                  <a:ext cx="112" cy="56"/>
                </a:xfrm>
                <a:custGeom>
                  <a:avLst/>
                  <a:gdLst/>
                  <a:ahLst/>
                  <a:cxnLst>
                    <a:cxn ang="0">
                      <a:pos x="104" y="52"/>
                    </a:cxn>
                    <a:cxn ang="0">
                      <a:pos x="92" y="54"/>
                    </a:cxn>
                    <a:cxn ang="0">
                      <a:pos x="70" y="56"/>
                    </a:cxn>
                    <a:cxn ang="0">
                      <a:pos x="66" y="44"/>
                    </a:cxn>
                    <a:cxn ang="0">
                      <a:pos x="74" y="36"/>
                    </a:cxn>
                    <a:cxn ang="0">
                      <a:pos x="68" y="36"/>
                    </a:cxn>
                    <a:cxn ang="0">
                      <a:pos x="58" y="34"/>
                    </a:cxn>
                    <a:cxn ang="0">
                      <a:pos x="48" y="34"/>
                    </a:cxn>
                    <a:cxn ang="0">
                      <a:pos x="36" y="38"/>
                    </a:cxn>
                    <a:cxn ang="0">
                      <a:pos x="26" y="34"/>
                    </a:cxn>
                    <a:cxn ang="0">
                      <a:pos x="8" y="20"/>
                    </a:cxn>
                    <a:cxn ang="0">
                      <a:pos x="0" y="4"/>
                    </a:cxn>
                    <a:cxn ang="0">
                      <a:pos x="8" y="0"/>
                    </a:cxn>
                    <a:cxn ang="0">
                      <a:pos x="18" y="6"/>
                    </a:cxn>
                    <a:cxn ang="0">
                      <a:pos x="26" y="14"/>
                    </a:cxn>
                    <a:cxn ang="0">
                      <a:pos x="40" y="26"/>
                    </a:cxn>
                    <a:cxn ang="0">
                      <a:pos x="48" y="24"/>
                    </a:cxn>
                    <a:cxn ang="0">
                      <a:pos x="40" y="16"/>
                    </a:cxn>
                    <a:cxn ang="0">
                      <a:pos x="40" y="10"/>
                    </a:cxn>
                    <a:cxn ang="0">
                      <a:pos x="48" y="8"/>
                    </a:cxn>
                    <a:cxn ang="0">
                      <a:pos x="58" y="16"/>
                    </a:cxn>
                    <a:cxn ang="0">
                      <a:pos x="70" y="26"/>
                    </a:cxn>
                    <a:cxn ang="0">
                      <a:pos x="74" y="20"/>
                    </a:cxn>
                    <a:cxn ang="0">
                      <a:pos x="68" y="12"/>
                    </a:cxn>
                    <a:cxn ang="0">
                      <a:pos x="62" y="4"/>
                    </a:cxn>
                    <a:cxn ang="0">
                      <a:pos x="64" y="0"/>
                    </a:cxn>
                    <a:cxn ang="0">
                      <a:pos x="78" y="2"/>
                    </a:cxn>
                    <a:cxn ang="0">
                      <a:pos x="84" y="8"/>
                    </a:cxn>
                    <a:cxn ang="0">
                      <a:pos x="92" y="4"/>
                    </a:cxn>
                    <a:cxn ang="0">
                      <a:pos x="104" y="4"/>
                    </a:cxn>
                    <a:cxn ang="0">
                      <a:pos x="108" y="10"/>
                    </a:cxn>
                    <a:cxn ang="0">
                      <a:pos x="110" y="28"/>
                    </a:cxn>
                    <a:cxn ang="0">
                      <a:pos x="112" y="36"/>
                    </a:cxn>
                    <a:cxn ang="0">
                      <a:pos x="104" y="40"/>
                    </a:cxn>
                    <a:cxn ang="0">
                      <a:pos x="104" y="52"/>
                    </a:cxn>
                  </a:cxnLst>
                  <a:rect l="0" t="0" r="r" b="b"/>
                  <a:pathLst>
                    <a:path w="112" h="56">
                      <a:moveTo>
                        <a:pt x="104" y="52"/>
                      </a:moveTo>
                      <a:lnTo>
                        <a:pt x="92" y="54"/>
                      </a:lnTo>
                      <a:lnTo>
                        <a:pt x="70" y="56"/>
                      </a:lnTo>
                      <a:lnTo>
                        <a:pt x="66" y="44"/>
                      </a:lnTo>
                      <a:lnTo>
                        <a:pt x="74" y="36"/>
                      </a:lnTo>
                      <a:lnTo>
                        <a:pt x="68" y="36"/>
                      </a:lnTo>
                      <a:lnTo>
                        <a:pt x="58" y="34"/>
                      </a:lnTo>
                      <a:lnTo>
                        <a:pt x="48" y="34"/>
                      </a:lnTo>
                      <a:lnTo>
                        <a:pt x="36" y="38"/>
                      </a:lnTo>
                      <a:lnTo>
                        <a:pt x="26" y="34"/>
                      </a:lnTo>
                      <a:lnTo>
                        <a:pt x="8" y="20"/>
                      </a:lnTo>
                      <a:lnTo>
                        <a:pt x="0" y="4"/>
                      </a:lnTo>
                      <a:lnTo>
                        <a:pt x="8" y="0"/>
                      </a:lnTo>
                      <a:lnTo>
                        <a:pt x="18" y="6"/>
                      </a:lnTo>
                      <a:lnTo>
                        <a:pt x="26" y="14"/>
                      </a:lnTo>
                      <a:lnTo>
                        <a:pt x="40" y="26"/>
                      </a:lnTo>
                      <a:lnTo>
                        <a:pt x="48" y="24"/>
                      </a:lnTo>
                      <a:lnTo>
                        <a:pt x="40" y="16"/>
                      </a:lnTo>
                      <a:lnTo>
                        <a:pt x="40" y="10"/>
                      </a:lnTo>
                      <a:lnTo>
                        <a:pt x="48" y="8"/>
                      </a:lnTo>
                      <a:lnTo>
                        <a:pt x="58" y="16"/>
                      </a:lnTo>
                      <a:lnTo>
                        <a:pt x="70" y="26"/>
                      </a:lnTo>
                      <a:lnTo>
                        <a:pt x="74" y="20"/>
                      </a:lnTo>
                      <a:lnTo>
                        <a:pt x="68" y="12"/>
                      </a:lnTo>
                      <a:lnTo>
                        <a:pt x="62" y="4"/>
                      </a:lnTo>
                      <a:lnTo>
                        <a:pt x="64" y="0"/>
                      </a:lnTo>
                      <a:lnTo>
                        <a:pt x="78" y="2"/>
                      </a:lnTo>
                      <a:lnTo>
                        <a:pt x="84" y="8"/>
                      </a:lnTo>
                      <a:lnTo>
                        <a:pt x="92" y="4"/>
                      </a:lnTo>
                      <a:lnTo>
                        <a:pt x="104" y="4"/>
                      </a:lnTo>
                      <a:lnTo>
                        <a:pt x="108" y="10"/>
                      </a:lnTo>
                      <a:lnTo>
                        <a:pt x="110" y="28"/>
                      </a:lnTo>
                      <a:lnTo>
                        <a:pt x="112" y="36"/>
                      </a:lnTo>
                      <a:lnTo>
                        <a:pt x="104" y="40"/>
                      </a:lnTo>
                      <a:lnTo>
                        <a:pt x="104" y="5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83" name="Freeform 12">
                  <a:extLst>
                    <a:ext uri="{FF2B5EF4-FFF2-40B4-BE49-F238E27FC236}">
                      <a16:creationId xmlns:a16="http://schemas.microsoft.com/office/drawing/2014/main" id="{D68BCB0F-8552-5565-C52F-5BB945F7BE0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168" y="1003"/>
                  <a:ext cx="270" cy="84"/>
                </a:xfrm>
                <a:custGeom>
                  <a:avLst/>
                  <a:gdLst/>
                  <a:ahLst/>
                  <a:cxnLst>
                    <a:cxn ang="0">
                      <a:pos x="48" y="26"/>
                    </a:cxn>
                    <a:cxn ang="0">
                      <a:pos x="34" y="28"/>
                    </a:cxn>
                    <a:cxn ang="0">
                      <a:pos x="20" y="26"/>
                    </a:cxn>
                    <a:cxn ang="0">
                      <a:pos x="6" y="20"/>
                    </a:cxn>
                    <a:cxn ang="0">
                      <a:pos x="0" y="14"/>
                    </a:cxn>
                    <a:cxn ang="0">
                      <a:pos x="2" y="4"/>
                    </a:cxn>
                    <a:cxn ang="0">
                      <a:pos x="14" y="0"/>
                    </a:cxn>
                    <a:cxn ang="0">
                      <a:pos x="32" y="6"/>
                    </a:cxn>
                    <a:cxn ang="0">
                      <a:pos x="48" y="10"/>
                    </a:cxn>
                    <a:cxn ang="0">
                      <a:pos x="54" y="18"/>
                    </a:cxn>
                    <a:cxn ang="0">
                      <a:pos x="70" y="18"/>
                    </a:cxn>
                    <a:cxn ang="0">
                      <a:pos x="88" y="14"/>
                    </a:cxn>
                    <a:cxn ang="0">
                      <a:pos x="96" y="24"/>
                    </a:cxn>
                    <a:cxn ang="0">
                      <a:pos x="96" y="34"/>
                    </a:cxn>
                    <a:cxn ang="0">
                      <a:pos x="100" y="40"/>
                    </a:cxn>
                    <a:cxn ang="0">
                      <a:pos x="120" y="52"/>
                    </a:cxn>
                    <a:cxn ang="0">
                      <a:pos x="150" y="52"/>
                    </a:cxn>
                    <a:cxn ang="0">
                      <a:pos x="172" y="54"/>
                    </a:cxn>
                    <a:cxn ang="0">
                      <a:pos x="198" y="44"/>
                    </a:cxn>
                    <a:cxn ang="0">
                      <a:pos x="236" y="46"/>
                    </a:cxn>
                    <a:cxn ang="0">
                      <a:pos x="256" y="50"/>
                    </a:cxn>
                    <a:cxn ang="0">
                      <a:pos x="270" y="56"/>
                    </a:cxn>
                    <a:cxn ang="0">
                      <a:pos x="268" y="66"/>
                    </a:cxn>
                    <a:cxn ang="0">
                      <a:pos x="262" y="70"/>
                    </a:cxn>
                    <a:cxn ang="0">
                      <a:pos x="260" y="82"/>
                    </a:cxn>
                    <a:cxn ang="0">
                      <a:pos x="222" y="84"/>
                    </a:cxn>
                    <a:cxn ang="0">
                      <a:pos x="212" y="76"/>
                    </a:cxn>
                    <a:cxn ang="0">
                      <a:pos x="206" y="84"/>
                    </a:cxn>
                    <a:cxn ang="0">
                      <a:pos x="132" y="84"/>
                    </a:cxn>
                    <a:cxn ang="0">
                      <a:pos x="130" y="74"/>
                    </a:cxn>
                    <a:cxn ang="0">
                      <a:pos x="126" y="72"/>
                    </a:cxn>
                    <a:cxn ang="0">
                      <a:pos x="120" y="78"/>
                    </a:cxn>
                    <a:cxn ang="0">
                      <a:pos x="116" y="84"/>
                    </a:cxn>
                    <a:cxn ang="0">
                      <a:pos x="92" y="80"/>
                    </a:cxn>
                    <a:cxn ang="0">
                      <a:pos x="88" y="74"/>
                    </a:cxn>
                    <a:cxn ang="0">
                      <a:pos x="84" y="78"/>
                    </a:cxn>
                    <a:cxn ang="0">
                      <a:pos x="78" y="78"/>
                    </a:cxn>
                    <a:cxn ang="0">
                      <a:pos x="72" y="70"/>
                    </a:cxn>
                    <a:cxn ang="0">
                      <a:pos x="68" y="58"/>
                    </a:cxn>
                    <a:cxn ang="0">
                      <a:pos x="68" y="54"/>
                    </a:cxn>
                    <a:cxn ang="0">
                      <a:pos x="72" y="48"/>
                    </a:cxn>
                    <a:cxn ang="0">
                      <a:pos x="64" y="38"/>
                    </a:cxn>
                    <a:cxn ang="0">
                      <a:pos x="58" y="28"/>
                    </a:cxn>
                    <a:cxn ang="0">
                      <a:pos x="48" y="26"/>
                    </a:cxn>
                  </a:cxnLst>
                  <a:rect l="0" t="0" r="r" b="b"/>
                  <a:pathLst>
                    <a:path w="270" h="84">
                      <a:moveTo>
                        <a:pt x="48" y="26"/>
                      </a:moveTo>
                      <a:lnTo>
                        <a:pt x="34" y="28"/>
                      </a:lnTo>
                      <a:lnTo>
                        <a:pt x="20" y="26"/>
                      </a:lnTo>
                      <a:lnTo>
                        <a:pt x="6" y="20"/>
                      </a:lnTo>
                      <a:lnTo>
                        <a:pt x="0" y="14"/>
                      </a:lnTo>
                      <a:lnTo>
                        <a:pt x="2" y="4"/>
                      </a:lnTo>
                      <a:lnTo>
                        <a:pt x="14" y="0"/>
                      </a:lnTo>
                      <a:lnTo>
                        <a:pt x="32" y="6"/>
                      </a:lnTo>
                      <a:lnTo>
                        <a:pt x="48" y="10"/>
                      </a:lnTo>
                      <a:lnTo>
                        <a:pt x="54" y="18"/>
                      </a:lnTo>
                      <a:lnTo>
                        <a:pt x="70" y="18"/>
                      </a:lnTo>
                      <a:lnTo>
                        <a:pt x="88" y="14"/>
                      </a:lnTo>
                      <a:lnTo>
                        <a:pt x="96" y="24"/>
                      </a:lnTo>
                      <a:lnTo>
                        <a:pt x="96" y="34"/>
                      </a:lnTo>
                      <a:lnTo>
                        <a:pt x="100" y="40"/>
                      </a:lnTo>
                      <a:lnTo>
                        <a:pt x="120" y="52"/>
                      </a:lnTo>
                      <a:lnTo>
                        <a:pt x="150" y="52"/>
                      </a:lnTo>
                      <a:lnTo>
                        <a:pt x="172" y="54"/>
                      </a:lnTo>
                      <a:lnTo>
                        <a:pt x="198" y="44"/>
                      </a:lnTo>
                      <a:lnTo>
                        <a:pt x="236" y="46"/>
                      </a:lnTo>
                      <a:lnTo>
                        <a:pt x="256" y="50"/>
                      </a:lnTo>
                      <a:lnTo>
                        <a:pt x="270" y="56"/>
                      </a:lnTo>
                      <a:lnTo>
                        <a:pt x="268" y="66"/>
                      </a:lnTo>
                      <a:lnTo>
                        <a:pt x="262" y="70"/>
                      </a:lnTo>
                      <a:lnTo>
                        <a:pt x="260" y="82"/>
                      </a:lnTo>
                      <a:lnTo>
                        <a:pt x="222" y="84"/>
                      </a:lnTo>
                      <a:lnTo>
                        <a:pt x="212" y="76"/>
                      </a:lnTo>
                      <a:lnTo>
                        <a:pt x="206" y="84"/>
                      </a:lnTo>
                      <a:lnTo>
                        <a:pt x="132" y="84"/>
                      </a:lnTo>
                      <a:lnTo>
                        <a:pt x="130" y="74"/>
                      </a:lnTo>
                      <a:lnTo>
                        <a:pt x="126" y="72"/>
                      </a:lnTo>
                      <a:lnTo>
                        <a:pt x="120" y="78"/>
                      </a:lnTo>
                      <a:lnTo>
                        <a:pt x="116" y="84"/>
                      </a:lnTo>
                      <a:lnTo>
                        <a:pt x="92" y="80"/>
                      </a:lnTo>
                      <a:lnTo>
                        <a:pt x="88" y="74"/>
                      </a:lnTo>
                      <a:lnTo>
                        <a:pt x="84" y="78"/>
                      </a:lnTo>
                      <a:lnTo>
                        <a:pt x="78" y="78"/>
                      </a:lnTo>
                      <a:lnTo>
                        <a:pt x="72" y="70"/>
                      </a:lnTo>
                      <a:lnTo>
                        <a:pt x="68" y="58"/>
                      </a:lnTo>
                      <a:lnTo>
                        <a:pt x="68" y="54"/>
                      </a:lnTo>
                      <a:lnTo>
                        <a:pt x="72" y="48"/>
                      </a:lnTo>
                      <a:lnTo>
                        <a:pt x="64" y="38"/>
                      </a:lnTo>
                      <a:lnTo>
                        <a:pt x="58" y="28"/>
                      </a:lnTo>
                      <a:lnTo>
                        <a:pt x="48" y="2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84" name="Freeform 13">
                  <a:extLst>
                    <a:ext uri="{FF2B5EF4-FFF2-40B4-BE49-F238E27FC236}">
                      <a16:creationId xmlns:a16="http://schemas.microsoft.com/office/drawing/2014/main" id="{67BD7703-5171-2FCD-15E9-C4637FAA984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182" y="1101"/>
                  <a:ext cx="90" cy="64"/>
                </a:xfrm>
                <a:custGeom>
                  <a:avLst/>
                  <a:gdLst/>
                  <a:ahLst/>
                  <a:cxnLst>
                    <a:cxn ang="0">
                      <a:pos x="8" y="2"/>
                    </a:cxn>
                    <a:cxn ang="0">
                      <a:pos x="0" y="14"/>
                    </a:cxn>
                    <a:cxn ang="0">
                      <a:pos x="4" y="36"/>
                    </a:cxn>
                    <a:cxn ang="0">
                      <a:pos x="8" y="50"/>
                    </a:cxn>
                    <a:cxn ang="0">
                      <a:pos x="12" y="62"/>
                    </a:cxn>
                    <a:cxn ang="0">
                      <a:pos x="24" y="64"/>
                    </a:cxn>
                    <a:cxn ang="0">
                      <a:pos x="34" y="52"/>
                    </a:cxn>
                    <a:cxn ang="0">
                      <a:pos x="30" y="42"/>
                    </a:cxn>
                    <a:cxn ang="0">
                      <a:pos x="42" y="40"/>
                    </a:cxn>
                    <a:cxn ang="0">
                      <a:pos x="60" y="40"/>
                    </a:cxn>
                    <a:cxn ang="0">
                      <a:pos x="78" y="18"/>
                    </a:cxn>
                    <a:cxn ang="0">
                      <a:pos x="90" y="2"/>
                    </a:cxn>
                    <a:cxn ang="0">
                      <a:pos x="60" y="2"/>
                    </a:cxn>
                    <a:cxn ang="0">
                      <a:pos x="42" y="0"/>
                    </a:cxn>
                    <a:cxn ang="0">
                      <a:pos x="20" y="0"/>
                    </a:cxn>
                    <a:cxn ang="0">
                      <a:pos x="8" y="2"/>
                    </a:cxn>
                  </a:cxnLst>
                  <a:rect l="0" t="0" r="r" b="b"/>
                  <a:pathLst>
                    <a:path w="90" h="64">
                      <a:moveTo>
                        <a:pt x="8" y="2"/>
                      </a:moveTo>
                      <a:lnTo>
                        <a:pt x="0" y="14"/>
                      </a:lnTo>
                      <a:lnTo>
                        <a:pt x="4" y="36"/>
                      </a:lnTo>
                      <a:lnTo>
                        <a:pt x="8" y="50"/>
                      </a:lnTo>
                      <a:lnTo>
                        <a:pt x="12" y="62"/>
                      </a:lnTo>
                      <a:lnTo>
                        <a:pt x="24" y="64"/>
                      </a:lnTo>
                      <a:lnTo>
                        <a:pt x="34" y="52"/>
                      </a:lnTo>
                      <a:lnTo>
                        <a:pt x="30" y="42"/>
                      </a:lnTo>
                      <a:lnTo>
                        <a:pt x="42" y="40"/>
                      </a:lnTo>
                      <a:lnTo>
                        <a:pt x="60" y="40"/>
                      </a:lnTo>
                      <a:lnTo>
                        <a:pt x="78" y="18"/>
                      </a:lnTo>
                      <a:lnTo>
                        <a:pt x="90" y="2"/>
                      </a:lnTo>
                      <a:lnTo>
                        <a:pt x="60" y="2"/>
                      </a:lnTo>
                      <a:lnTo>
                        <a:pt x="42" y="0"/>
                      </a:lnTo>
                      <a:lnTo>
                        <a:pt x="20" y="0"/>
                      </a:lnTo>
                      <a:lnTo>
                        <a:pt x="8" y="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85" name="Freeform 14">
                  <a:extLst>
                    <a:ext uri="{FF2B5EF4-FFF2-40B4-BE49-F238E27FC236}">
                      <a16:creationId xmlns:a16="http://schemas.microsoft.com/office/drawing/2014/main" id="{41B34C16-29CB-72BB-82D0-6842C65B2DF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242" y="783"/>
                  <a:ext cx="490" cy="252"/>
                </a:xfrm>
                <a:custGeom>
                  <a:avLst/>
                  <a:gdLst/>
                  <a:ahLst/>
                  <a:cxnLst>
                    <a:cxn ang="0">
                      <a:pos x="370" y="94"/>
                    </a:cxn>
                    <a:cxn ang="0">
                      <a:pos x="324" y="130"/>
                    </a:cxn>
                    <a:cxn ang="0">
                      <a:pos x="280" y="126"/>
                    </a:cxn>
                    <a:cxn ang="0">
                      <a:pos x="296" y="138"/>
                    </a:cxn>
                    <a:cxn ang="0">
                      <a:pos x="264" y="140"/>
                    </a:cxn>
                    <a:cxn ang="0">
                      <a:pos x="254" y="148"/>
                    </a:cxn>
                    <a:cxn ang="0">
                      <a:pos x="254" y="154"/>
                    </a:cxn>
                    <a:cxn ang="0">
                      <a:pos x="268" y="170"/>
                    </a:cxn>
                    <a:cxn ang="0">
                      <a:pos x="260" y="184"/>
                    </a:cxn>
                    <a:cxn ang="0">
                      <a:pos x="220" y="206"/>
                    </a:cxn>
                    <a:cxn ang="0">
                      <a:pos x="164" y="216"/>
                    </a:cxn>
                    <a:cxn ang="0">
                      <a:pos x="206" y="232"/>
                    </a:cxn>
                    <a:cxn ang="0">
                      <a:pos x="224" y="236"/>
                    </a:cxn>
                    <a:cxn ang="0">
                      <a:pos x="172" y="252"/>
                    </a:cxn>
                    <a:cxn ang="0">
                      <a:pos x="138" y="238"/>
                    </a:cxn>
                    <a:cxn ang="0">
                      <a:pos x="88" y="244"/>
                    </a:cxn>
                    <a:cxn ang="0">
                      <a:pos x="62" y="244"/>
                    </a:cxn>
                    <a:cxn ang="0">
                      <a:pos x="42" y="224"/>
                    </a:cxn>
                    <a:cxn ang="0">
                      <a:pos x="80" y="212"/>
                    </a:cxn>
                    <a:cxn ang="0">
                      <a:pos x="88" y="196"/>
                    </a:cxn>
                    <a:cxn ang="0">
                      <a:pos x="132" y="212"/>
                    </a:cxn>
                    <a:cxn ang="0">
                      <a:pos x="140" y="194"/>
                    </a:cxn>
                    <a:cxn ang="0">
                      <a:pos x="108" y="194"/>
                    </a:cxn>
                    <a:cxn ang="0">
                      <a:pos x="106" y="180"/>
                    </a:cxn>
                    <a:cxn ang="0">
                      <a:pos x="68" y="176"/>
                    </a:cxn>
                    <a:cxn ang="0">
                      <a:pos x="114" y="160"/>
                    </a:cxn>
                    <a:cxn ang="0">
                      <a:pos x="160" y="158"/>
                    </a:cxn>
                    <a:cxn ang="0">
                      <a:pos x="114" y="138"/>
                    </a:cxn>
                    <a:cxn ang="0">
                      <a:pos x="86" y="114"/>
                    </a:cxn>
                    <a:cxn ang="0">
                      <a:pos x="144" y="120"/>
                    </a:cxn>
                    <a:cxn ang="0">
                      <a:pos x="166" y="126"/>
                    </a:cxn>
                    <a:cxn ang="0">
                      <a:pos x="168" y="104"/>
                    </a:cxn>
                    <a:cxn ang="0">
                      <a:pos x="208" y="86"/>
                    </a:cxn>
                    <a:cxn ang="0">
                      <a:pos x="226" y="68"/>
                    </a:cxn>
                    <a:cxn ang="0">
                      <a:pos x="162" y="96"/>
                    </a:cxn>
                    <a:cxn ang="0">
                      <a:pos x="128" y="100"/>
                    </a:cxn>
                    <a:cxn ang="0">
                      <a:pos x="98" y="82"/>
                    </a:cxn>
                    <a:cxn ang="0">
                      <a:pos x="62" y="78"/>
                    </a:cxn>
                    <a:cxn ang="0">
                      <a:pos x="48" y="66"/>
                    </a:cxn>
                    <a:cxn ang="0">
                      <a:pos x="32" y="66"/>
                    </a:cxn>
                    <a:cxn ang="0">
                      <a:pos x="20" y="56"/>
                    </a:cxn>
                    <a:cxn ang="0">
                      <a:pos x="36" y="50"/>
                    </a:cxn>
                    <a:cxn ang="0">
                      <a:pos x="80" y="46"/>
                    </a:cxn>
                    <a:cxn ang="0">
                      <a:pos x="102" y="28"/>
                    </a:cxn>
                    <a:cxn ang="0">
                      <a:pos x="168" y="40"/>
                    </a:cxn>
                    <a:cxn ang="0">
                      <a:pos x="164" y="18"/>
                    </a:cxn>
                    <a:cxn ang="0">
                      <a:pos x="216" y="10"/>
                    </a:cxn>
                    <a:cxn ang="0">
                      <a:pos x="254" y="22"/>
                    </a:cxn>
                    <a:cxn ang="0">
                      <a:pos x="278" y="4"/>
                    </a:cxn>
                    <a:cxn ang="0">
                      <a:pos x="298" y="2"/>
                    </a:cxn>
                    <a:cxn ang="0">
                      <a:pos x="350" y="2"/>
                    </a:cxn>
                    <a:cxn ang="0">
                      <a:pos x="388" y="16"/>
                    </a:cxn>
                    <a:cxn ang="0">
                      <a:pos x="452" y="14"/>
                    </a:cxn>
                    <a:cxn ang="0">
                      <a:pos x="482" y="40"/>
                    </a:cxn>
                    <a:cxn ang="0">
                      <a:pos x="376" y="62"/>
                    </a:cxn>
                    <a:cxn ang="0">
                      <a:pos x="398" y="70"/>
                    </a:cxn>
                  </a:cxnLst>
                  <a:rect l="0" t="0" r="r" b="b"/>
                  <a:pathLst>
                    <a:path w="490" h="252">
                      <a:moveTo>
                        <a:pt x="434" y="68"/>
                      </a:moveTo>
                      <a:lnTo>
                        <a:pt x="412" y="76"/>
                      </a:lnTo>
                      <a:lnTo>
                        <a:pt x="396" y="86"/>
                      </a:lnTo>
                      <a:lnTo>
                        <a:pt x="370" y="94"/>
                      </a:lnTo>
                      <a:lnTo>
                        <a:pt x="352" y="108"/>
                      </a:lnTo>
                      <a:lnTo>
                        <a:pt x="340" y="108"/>
                      </a:lnTo>
                      <a:lnTo>
                        <a:pt x="336" y="120"/>
                      </a:lnTo>
                      <a:lnTo>
                        <a:pt x="324" y="130"/>
                      </a:lnTo>
                      <a:lnTo>
                        <a:pt x="308" y="134"/>
                      </a:lnTo>
                      <a:lnTo>
                        <a:pt x="300" y="128"/>
                      </a:lnTo>
                      <a:lnTo>
                        <a:pt x="286" y="124"/>
                      </a:lnTo>
                      <a:lnTo>
                        <a:pt x="280" y="126"/>
                      </a:lnTo>
                      <a:lnTo>
                        <a:pt x="288" y="130"/>
                      </a:lnTo>
                      <a:lnTo>
                        <a:pt x="296" y="132"/>
                      </a:lnTo>
                      <a:lnTo>
                        <a:pt x="296" y="136"/>
                      </a:lnTo>
                      <a:lnTo>
                        <a:pt x="296" y="138"/>
                      </a:lnTo>
                      <a:lnTo>
                        <a:pt x="294" y="138"/>
                      </a:lnTo>
                      <a:lnTo>
                        <a:pt x="286" y="138"/>
                      </a:lnTo>
                      <a:lnTo>
                        <a:pt x="276" y="142"/>
                      </a:lnTo>
                      <a:lnTo>
                        <a:pt x="264" y="140"/>
                      </a:lnTo>
                      <a:lnTo>
                        <a:pt x="246" y="138"/>
                      </a:lnTo>
                      <a:lnTo>
                        <a:pt x="234" y="142"/>
                      </a:lnTo>
                      <a:lnTo>
                        <a:pt x="240" y="148"/>
                      </a:lnTo>
                      <a:lnTo>
                        <a:pt x="254" y="148"/>
                      </a:lnTo>
                      <a:lnTo>
                        <a:pt x="272" y="148"/>
                      </a:lnTo>
                      <a:lnTo>
                        <a:pt x="276" y="154"/>
                      </a:lnTo>
                      <a:lnTo>
                        <a:pt x="268" y="154"/>
                      </a:lnTo>
                      <a:lnTo>
                        <a:pt x="254" y="154"/>
                      </a:lnTo>
                      <a:lnTo>
                        <a:pt x="256" y="160"/>
                      </a:lnTo>
                      <a:lnTo>
                        <a:pt x="272" y="162"/>
                      </a:lnTo>
                      <a:lnTo>
                        <a:pt x="272" y="168"/>
                      </a:lnTo>
                      <a:lnTo>
                        <a:pt x="268" y="170"/>
                      </a:lnTo>
                      <a:lnTo>
                        <a:pt x="250" y="168"/>
                      </a:lnTo>
                      <a:lnTo>
                        <a:pt x="254" y="174"/>
                      </a:lnTo>
                      <a:lnTo>
                        <a:pt x="266" y="180"/>
                      </a:lnTo>
                      <a:lnTo>
                        <a:pt x="260" y="184"/>
                      </a:lnTo>
                      <a:lnTo>
                        <a:pt x="258" y="188"/>
                      </a:lnTo>
                      <a:lnTo>
                        <a:pt x="254" y="192"/>
                      </a:lnTo>
                      <a:lnTo>
                        <a:pt x="224" y="194"/>
                      </a:lnTo>
                      <a:lnTo>
                        <a:pt x="220" y="206"/>
                      </a:lnTo>
                      <a:lnTo>
                        <a:pt x="210" y="212"/>
                      </a:lnTo>
                      <a:lnTo>
                        <a:pt x="186" y="212"/>
                      </a:lnTo>
                      <a:lnTo>
                        <a:pt x="166" y="208"/>
                      </a:lnTo>
                      <a:lnTo>
                        <a:pt x="164" y="216"/>
                      </a:lnTo>
                      <a:lnTo>
                        <a:pt x="180" y="220"/>
                      </a:lnTo>
                      <a:lnTo>
                        <a:pt x="202" y="220"/>
                      </a:lnTo>
                      <a:lnTo>
                        <a:pt x="204" y="226"/>
                      </a:lnTo>
                      <a:lnTo>
                        <a:pt x="206" y="232"/>
                      </a:lnTo>
                      <a:lnTo>
                        <a:pt x="214" y="226"/>
                      </a:lnTo>
                      <a:lnTo>
                        <a:pt x="218" y="222"/>
                      </a:lnTo>
                      <a:lnTo>
                        <a:pt x="222" y="226"/>
                      </a:lnTo>
                      <a:lnTo>
                        <a:pt x="224" y="236"/>
                      </a:lnTo>
                      <a:lnTo>
                        <a:pt x="218" y="240"/>
                      </a:lnTo>
                      <a:lnTo>
                        <a:pt x="204" y="244"/>
                      </a:lnTo>
                      <a:lnTo>
                        <a:pt x="188" y="250"/>
                      </a:lnTo>
                      <a:lnTo>
                        <a:pt x="172" y="252"/>
                      </a:lnTo>
                      <a:lnTo>
                        <a:pt x="172" y="244"/>
                      </a:lnTo>
                      <a:lnTo>
                        <a:pt x="162" y="240"/>
                      </a:lnTo>
                      <a:lnTo>
                        <a:pt x="150" y="242"/>
                      </a:lnTo>
                      <a:lnTo>
                        <a:pt x="138" y="238"/>
                      </a:lnTo>
                      <a:lnTo>
                        <a:pt x="132" y="244"/>
                      </a:lnTo>
                      <a:lnTo>
                        <a:pt x="124" y="238"/>
                      </a:lnTo>
                      <a:lnTo>
                        <a:pt x="120" y="244"/>
                      </a:lnTo>
                      <a:lnTo>
                        <a:pt x="88" y="244"/>
                      </a:lnTo>
                      <a:lnTo>
                        <a:pt x="82" y="238"/>
                      </a:lnTo>
                      <a:lnTo>
                        <a:pt x="72" y="244"/>
                      </a:lnTo>
                      <a:lnTo>
                        <a:pt x="68" y="240"/>
                      </a:lnTo>
                      <a:lnTo>
                        <a:pt x="62" y="244"/>
                      </a:lnTo>
                      <a:lnTo>
                        <a:pt x="56" y="236"/>
                      </a:lnTo>
                      <a:lnTo>
                        <a:pt x="46" y="244"/>
                      </a:lnTo>
                      <a:lnTo>
                        <a:pt x="38" y="236"/>
                      </a:lnTo>
                      <a:lnTo>
                        <a:pt x="42" y="224"/>
                      </a:lnTo>
                      <a:lnTo>
                        <a:pt x="56" y="220"/>
                      </a:lnTo>
                      <a:lnTo>
                        <a:pt x="72" y="220"/>
                      </a:lnTo>
                      <a:lnTo>
                        <a:pt x="84" y="220"/>
                      </a:lnTo>
                      <a:lnTo>
                        <a:pt x="80" y="212"/>
                      </a:lnTo>
                      <a:lnTo>
                        <a:pt x="70" y="212"/>
                      </a:lnTo>
                      <a:lnTo>
                        <a:pt x="62" y="204"/>
                      </a:lnTo>
                      <a:lnTo>
                        <a:pt x="62" y="196"/>
                      </a:lnTo>
                      <a:lnTo>
                        <a:pt x="88" y="196"/>
                      </a:lnTo>
                      <a:lnTo>
                        <a:pt x="94" y="204"/>
                      </a:lnTo>
                      <a:lnTo>
                        <a:pt x="102" y="210"/>
                      </a:lnTo>
                      <a:lnTo>
                        <a:pt x="120" y="212"/>
                      </a:lnTo>
                      <a:lnTo>
                        <a:pt x="132" y="212"/>
                      </a:lnTo>
                      <a:lnTo>
                        <a:pt x="146" y="202"/>
                      </a:lnTo>
                      <a:lnTo>
                        <a:pt x="152" y="190"/>
                      </a:lnTo>
                      <a:lnTo>
                        <a:pt x="148" y="188"/>
                      </a:lnTo>
                      <a:lnTo>
                        <a:pt x="140" y="194"/>
                      </a:lnTo>
                      <a:lnTo>
                        <a:pt x="132" y="202"/>
                      </a:lnTo>
                      <a:lnTo>
                        <a:pt x="122" y="206"/>
                      </a:lnTo>
                      <a:lnTo>
                        <a:pt x="104" y="200"/>
                      </a:lnTo>
                      <a:lnTo>
                        <a:pt x="108" y="194"/>
                      </a:lnTo>
                      <a:lnTo>
                        <a:pt x="118" y="186"/>
                      </a:lnTo>
                      <a:lnTo>
                        <a:pt x="116" y="182"/>
                      </a:lnTo>
                      <a:lnTo>
                        <a:pt x="114" y="174"/>
                      </a:lnTo>
                      <a:lnTo>
                        <a:pt x="106" y="180"/>
                      </a:lnTo>
                      <a:lnTo>
                        <a:pt x="100" y="186"/>
                      </a:lnTo>
                      <a:lnTo>
                        <a:pt x="88" y="182"/>
                      </a:lnTo>
                      <a:lnTo>
                        <a:pt x="76" y="184"/>
                      </a:lnTo>
                      <a:lnTo>
                        <a:pt x="68" y="176"/>
                      </a:lnTo>
                      <a:lnTo>
                        <a:pt x="78" y="166"/>
                      </a:lnTo>
                      <a:lnTo>
                        <a:pt x="86" y="162"/>
                      </a:lnTo>
                      <a:lnTo>
                        <a:pt x="104" y="162"/>
                      </a:lnTo>
                      <a:lnTo>
                        <a:pt x="114" y="160"/>
                      </a:lnTo>
                      <a:lnTo>
                        <a:pt x="126" y="162"/>
                      </a:lnTo>
                      <a:lnTo>
                        <a:pt x="138" y="166"/>
                      </a:lnTo>
                      <a:lnTo>
                        <a:pt x="150" y="166"/>
                      </a:lnTo>
                      <a:lnTo>
                        <a:pt x="160" y="158"/>
                      </a:lnTo>
                      <a:lnTo>
                        <a:pt x="154" y="156"/>
                      </a:lnTo>
                      <a:lnTo>
                        <a:pt x="142" y="158"/>
                      </a:lnTo>
                      <a:lnTo>
                        <a:pt x="126" y="154"/>
                      </a:lnTo>
                      <a:lnTo>
                        <a:pt x="114" y="138"/>
                      </a:lnTo>
                      <a:lnTo>
                        <a:pt x="106" y="130"/>
                      </a:lnTo>
                      <a:lnTo>
                        <a:pt x="94" y="130"/>
                      </a:lnTo>
                      <a:lnTo>
                        <a:pt x="86" y="128"/>
                      </a:lnTo>
                      <a:lnTo>
                        <a:pt x="86" y="114"/>
                      </a:lnTo>
                      <a:lnTo>
                        <a:pt x="90" y="106"/>
                      </a:lnTo>
                      <a:lnTo>
                        <a:pt x="108" y="112"/>
                      </a:lnTo>
                      <a:lnTo>
                        <a:pt x="130" y="110"/>
                      </a:lnTo>
                      <a:lnTo>
                        <a:pt x="144" y="120"/>
                      </a:lnTo>
                      <a:lnTo>
                        <a:pt x="156" y="128"/>
                      </a:lnTo>
                      <a:lnTo>
                        <a:pt x="166" y="134"/>
                      </a:lnTo>
                      <a:lnTo>
                        <a:pt x="180" y="130"/>
                      </a:lnTo>
                      <a:lnTo>
                        <a:pt x="166" y="126"/>
                      </a:lnTo>
                      <a:lnTo>
                        <a:pt x="156" y="118"/>
                      </a:lnTo>
                      <a:lnTo>
                        <a:pt x="140" y="110"/>
                      </a:lnTo>
                      <a:lnTo>
                        <a:pt x="146" y="104"/>
                      </a:lnTo>
                      <a:lnTo>
                        <a:pt x="168" y="104"/>
                      </a:lnTo>
                      <a:lnTo>
                        <a:pt x="194" y="102"/>
                      </a:lnTo>
                      <a:lnTo>
                        <a:pt x="206" y="94"/>
                      </a:lnTo>
                      <a:lnTo>
                        <a:pt x="216" y="88"/>
                      </a:lnTo>
                      <a:lnTo>
                        <a:pt x="208" y="86"/>
                      </a:lnTo>
                      <a:lnTo>
                        <a:pt x="216" y="80"/>
                      </a:lnTo>
                      <a:lnTo>
                        <a:pt x="224" y="74"/>
                      </a:lnTo>
                      <a:lnTo>
                        <a:pt x="232" y="70"/>
                      </a:lnTo>
                      <a:lnTo>
                        <a:pt x="226" y="68"/>
                      </a:lnTo>
                      <a:lnTo>
                        <a:pt x="206" y="76"/>
                      </a:lnTo>
                      <a:lnTo>
                        <a:pt x="196" y="86"/>
                      </a:lnTo>
                      <a:lnTo>
                        <a:pt x="182" y="96"/>
                      </a:lnTo>
                      <a:lnTo>
                        <a:pt x="162" y="96"/>
                      </a:lnTo>
                      <a:lnTo>
                        <a:pt x="144" y="98"/>
                      </a:lnTo>
                      <a:lnTo>
                        <a:pt x="138" y="92"/>
                      </a:lnTo>
                      <a:lnTo>
                        <a:pt x="132" y="92"/>
                      </a:lnTo>
                      <a:lnTo>
                        <a:pt x="128" y="100"/>
                      </a:lnTo>
                      <a:lnTo>
                        <a:pt x="110" y="102"/>
                      </a:lnTo>
                      <a:lnTo>
                        <a:pt x="84" y="98"/>
                      </a:lnTo>
                      <a:lnTo>
                        <a:pt x="90" y="88"/>
                      </a:lnTo>
                      <a:lnTo>
                        <a:pt x="98" y="82"/>
                      </a:lnTo>
                      <a:lnTo>
                        <a:pt x="104" y="76"/>
                      </a:lnTo>
                      <a:lnTo>
                        <a:pt x="96" y="72"/>
                      </a:lnTo>
                      <a:lnTo>
                        <a:pt x="80" y="78"/>
                      </a:lnTo>
                      <a:lnTo>
                        <a:pt x="62" y="78"/>
                      </a:lnTo>
                      <a:lnTo>
                        <a:pt x="38" y="80"/>
                      </a:lnTo>
                      <a:lnTo>
                        <a:pt x="26" y="76"/>
                      </a:lnTo>
                      <a:lnTo>
                        <a:pt x="34" y="72"/>
                      </a:lnTo>
                      <a:lnTo>
                        <a:pt x="48" y="66"/>
                      </a:lnTo>
                      <a:lnTo>
                        <a:pt x="60" y="64"/>
                      </a:lnTo>
                      <a:lnTo>
                        <a:pt x="52" y="62"/>
                      </a:lnTo>
                      <a:lnTo>
                        <a:pt x="40" y="62"/>
                      </a:lnTo>
                      <a:lnTo>
                        <a:pt x="32" y="66"/>
                      </a:lnTo>
                      <a:lnTo>
                        <a:pt x="20" y="70"/>
                      </a:lnTo>
                      <a:lnTo>
                        <a:pt x="22" y="64"/>
                      </a:lnTo>
                      <a:lnTo>
                        <a:pt x="28" y="60"/>
                      </a:lnTo>
                      <a:lnTo>
                        <a:pt x="20" y="56"/>
                      </a:lnTo>
                      <a:lnTo>
                        <a:pt x="14" y="60"/>
                      </a:lnTo>
                      <a:lnTo>
                        <a:pt x="0" y="60"/>
                      </a:lnTo>
                      <a:lnTo>
                        <a:pt x="12" y="50"/>
                      </a:lnTo>
                      <a:lnTo>
                        <a:pt x="36" y="50"/>
                      </a:lnTo>
                      <a:lnTo>
                        <a:pt x="46" y="46"/>
                      </a:lnTo>
                      <a:lnTo>
                        <a:pt x="54" y="42"/>
                      </a:lnTo>
                      <a:lnTo>
                        <a:pt x="72" y="42"/>
                      </a:lnTo>
                      <a:lnTo>
                        <a:pt x="80" y="46"/>
                      </a:lnTo>
                      <a:lnTo>
                        <a:pt x="94" y="46"/>
                      </a:lnTo>
                      <a:lnTo>
                        <a:pt x="106" y="46"/>
                      </a:lnTo>
                      <a:lnTo>
                        <a:pt x="98" y="36"/>
                      </a:lnTo>
                      <a:lnTo>
                        <a:pt x="102" y="28"/>
                      </a:lnTo>
                      <a:lnTo>
                        <a:pt x="118" y="28"/>
                      </a:lnTo>
                      <a:lnTo>
                        <a:pt x="130" y="34"/>
                      </a:lnTo>
                      <a:lnTo>
                        <a:pt x="148" y="38"/>
                      </a:lnTo>
                      <a:lnTo>
                        <a:pt x="168" y="40"/>
                      </a:lnTo>
                      <a:lnTo>
                        <a:pt x="156" y="32"/>
                      </a:lnTo>
                      <a:lnTo>
                        <a:pt x="146" y="26"/>
                      </a:lnTo>
                      <a:lnTo>
                        <a:pt x="150" y="20"/>
                      </a:lnTo>
                      <a:lnTo>
                        <a:pt x="164" y="18"/>
                      </a:lnTo>
                      <a:lnTo>
                        <a:pt x="170" y="14"/>
                      </a:lnTo>
                      <a:lnTo>
                        <a:pt x="184" y="14"/>
                      </a:lnTo>
                      <a:lnTo>
                        <a:pt x="198" y="8"/>
                      </a:lnTo>
                      <a:lnTo>
                        <a:pt x="216" y="10"/>
                      </a:lnTo>
                      <a:lnTo>
                        <a:pt x="228" y="14"/>
                      </a:lnTo>
                      <a:lnTo>
                        <a:pt x="236" y="18"/>
                      </a:lnTo>
                      <a:lnTo>
                        <a:pt x="246" y="26"/>
                      </a:lnTo>
                      <a:lnTo>
                        <a:pt x="254" y="22"/>
                      </a:lnTo>
                      <a:lnTo>
                        <a:pt x="246" y="14"/>
                      </a:lnTo>
                      <a:lnTo>
                        <a:pt x="238" y="6"/>
                      </a:lnTo>
                      <a:lnTo>
                        <a:pt x="236" y="0"/>
                      </a:lnTo>
                      <a:lnTo>
                        <a:pt x="278" y="4"/>
                      </a:lnTo>
                      <a:lnTo>
                        <a:pt x="284" y="12"/>
                      </a:lnTo>
                      <a:lnTo>
                        <a:pt x="304" y="18"/>
                      </a:lnTo>
                      <a:lnTo>
                        <a:pt x="296" y="10"/>
                      </a:lnTo>
                      <a:lnTo>
                        <a:pt x="298" y="2"/>
                      </a:lnTo>
                      <a:lnTo>
                        <a:pt x="318" y="4"/>
                      </a:lnTo>
                      <a:lnTo>
                        <a:pt x="326" y="10"/>
                      </a:lnTo>
                      <a:lnTo>
                        <a:pt x="330" y="4"/>
                      </a:lnTo>
                      <a:lnTo>
                        <a:pt x="350" y="2"/>
                      </a:lnTo>
                      <a:lnTo>
                        <a:pt x="366" y="6"/>
                      </a:lnTo>
                      <a:lnTo>
                        <a:pt x="406" y="8"/>
                      </a:lnTo>
                      <a:lnTo>
                        <a:pt x="404" y="12"/>
                      </a:lnTo>
                      <a:lnTo>
                        <a:pt x="388" y="16"/>
                      </a:lnTo>
                      <a:lnTo>
                        <a:pt x="388" y="20"/>
                      </a:lnTo>
                      <a:lnTo>
                        <a:pt x="410" y="14"/>
                      </a:lnTo>
                      <a:lnTo>
                        <a:pt x="434" y="14"/>
                      </a:lnTo>
                      <a:lnTo>
                        <a:pt x="452" y="14"/>
                      </a:lnTo>
                      <a:lnTo>
                        <a:pt x="460" y="26"/>
                      </a:lnTo>
                      <a:lnTo>
                        <a:pt x="484" y="26"/>
                      </a:lnTo>
                      <a:lnTo>
                        <a:pt x="490" y="36"/>
                      </a:lnTo>
                      <a:lnTo>
                        <a:pt x="482" y="40"/>
                      </a:lnTo>
                      <a:lnTo>
                        <a:pt x="458" y="48"/>
                      </a:lnTo>
                      <a:lnTo>
                        <a:pt x="442" y="56"/>
                      </a:lnTo>
                      <a:lnTo>
                        <a:pt x="382" y="58"/>
                      </a:lnTo>
                      <a:lnTo>
                        <a:pt x="376" y="62"/>
                      </a:lnTo>
                      <a:lnTo>
                        <a:pt x="398" y="64"/>
                      </a:lnTo>
                      <a:lnTo>
                        <a:pt x="388" y="66"/>
                      </a:lnTo>
                      <a:lnTo>
                        <a:pt x="368" y="74"/>
                      </a:lnTo>
                      <a:lnTo>
                        <a:pt x="398" y="70"/>
                      </a:lnTo>
                      <a:lnTo>
                        <a:pt x="418" y="64"/>
                      </a:lnTo>
                      <a:lnTo>
                        <a:pt x="432" y="64"/>
                      </a:lnTo>
                      <a:lnTo>
                        <a:pt x="434" y="6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86" name="Freeform 15">
                  <a:extLst>
                    <a:ext uri="{FF2B5EF4-FFF2-40B4-BE49-F238E27FC236}">
                      <a16:creationId xmlns:a16="http://schemas.microsoft.com/office/drawing/2014/main" id="{7611510B-E2F3-FE4A-AECE-E032483A240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754" y="1671"/>
                  <a:ext cx="110" cy="100"/>
                </a:xfrm>
                <a:custGeom>
                  <a:avLst/>
                  <a:gdLst/>
                  <a:ahLst/>
                  <a:cxnLst>
                    <a:cxn ang="0">
                      <a:pos x="30" y="36"/>
                    </a:cxn>
                    <a:cxn ang="0">
                      <a:pos x="40" y="20"/>
                    </a:cxn>
                    <a:cxn ang="0">
                      <a:pos x="54" y="6"/>
                    </a:cxn>
                    <a:cxn ang="0">
                      <a:pos x="66" y="0"/>
                    </a:cxn>
                    <a:cxn ang="0">
                      <a:pos x="62" y="8"/>
                    </a:cxn>
                    <a:cxn ang="0">
                      <a:pos x="58" y="20"/>
                    </a:cxn>
                    <a:cxn ang="0">
                      <a:pos x="62" y="34"/>
                    </a:cxn>
                    <a:cxn ang="0">
                      <a:pos x="72" y="44"/>
                    </a:cxn>
                    <a:cxn ang="0">
                      <a:pos x="82" y="38"/>
                    </a:cxn>
                    <a:cxn ang="0">
                      <a:pos x="86" y="44"/>
                    </a:cxn>
                    <a:cxn ang="0">
                      <a:pos x="94" y="46"/>
                    </a:cxn>
                    <a:cxn ang="0">
                      <a:pos x="90" y="54"/>
                    </a:cxn>
                    <a:cxn ang="0">
                      <a:pos x="100" y="64"/>
                    </a:cxn>
                    <a:cxn ang="0">
                      <a:pos x="106" y="66"/>
                    </a:cxn>
                    <a:cxn ang="0">
                      <a:pos x="108" y="74"/>
                    </a:cxn>
                    <a:cxn ang="0">
                      <a:pos x="110" y="86"/>
                    </a:cxn>
                    <a:cxn ang="0">
                      <a:pos x="106" y="96"/>
                    </a:cxn>
                    <a:cxn ang="0">
                      <a:pos x="92" y="100"/>
                    </a:cxn>
                    <a:cxn ang="0">
                      <a:pos x="86" y="90"/>
                    </a:cxn>
                    <a:cxn ang="0">
                      <a:pos x="78" y="82"/>
                    </a:cxn>
                    <a:cxn ang="0">
                      <a:pos x="72" y="88"/>
                    </a:cxn>
                    <a:cxn ang="0">
                      <a:pos x="70" y="94"/>
                    </a:cxn>
                    <a:cxn ang="0">
                      <a:pos x="60" y="90"/>
                    </a:cxn>
                    <a:cxn ang="0">
                      <a:pos x="58" y="78"/>
                    </a:cxn>
                    <a:cxn ang="0">
                      <a:pos x="30" y="82"/>
                    </a:cxn>
                    <a:cxn ang="0">
                      <a:pos x="0" y="80"/>
                    </a:cxn>
                    <a:cxn ang="0">
                      <a:pos x="2" y="66"/>
                    </a:cxn>
                    <a:cxn ang="0">
                      <a:pos x="16" y="52"/>
                    </a:cxn>
                    <a:cxn ang="0">
                      <a:pos x="22" y="44"/>
                    </a:cxn>
                    <a:cxn ang="0">
                      <a:pos x="30" y="36"/>
                    </a:cxn>
                  </a:cxnLst>
                  <a:rect l="0" t="0" r="r" b="b"/>
                  <a:pathLst>
                    <a:path w="110" h="100">
                      <a:moveTo>
                        <a:pt x="30" y="36"/>
                      </a:moveTo>
                      <a:lnTo>
                        <a:pt x="40" y="20"/>
                      </a:lnTo>
                      <a:lnTo>
                        <a:pt x="54" y="6"/>
                      </a:lnTo>
                      <a:lnTo>
                        <a:pt x="66" y="0"/>
                      </a:lnTo>
                      <a:lnTo>
                        <a:pt x="62" y="8"/>
                      </a:lnTo>
                      <a:lnTo>
                        <a:pt x="58" y="20"/>
                      </a:lnTo>
                      <a:lnTo>
                        <a:pt x="62" y="34"/>
                      </a:lnTo>
                      <a:lnTo>
                        <a:pt x="72" y="44"/>
                      </a:lnTo>
                      <a:lnTo>
                        <a:pt x="82" y="38"/>
                      </a:lnTo>
                      <a:lnTo>
                        <a:pt x="86" y="44"/>
                      </a:lnTo>
                      <a:lnTo>
                        <a:pt x="94" y="46"/>
                      </a:lnTo>
                      <a:lnTo>
                        <a:pt x="90" y="54"/>
                      </a:lnTo>
                      <a:lnTo>
                        <a:pt x="100" y="64"/>
                      </a:lnTo>
                      <a:lnTo>
                        <a:pt x="106" y="66"/>
                      </a:lnTo>
                      <a:lnTo>
                        <a:pt x="108" y="74"/>
                      </a:lnTo>
                      <a:lnTo>
                        <a:pt x="110" y="86"/>
                      </a:lnTo>
                      <a:lnTo>
                        <a:pt x="106" y="96"/>
                      </a:lnTo>
                      <a:lnTo>
                        <a:pt x="92" y="100"/>
                      </a:lnTo>
                      <a:lnTo>
                        <a:pt x="86" y="90"/>
                      </a:lnTo>
                      <a:lnTo>
                        <a:pt x="78" y="82"/>
                      </a:lnTo>
                      <a:lnTo>
                        <a:pt x="72" y="88"/>
                      </a:lnTo>
                      <a:lnTo>
                        <a:pt x="70" y="94"/>
                      </a:lnTo>
                      <a:lnTo>
                        <a:pt x="60" y="90"/>
                      </a:lnTo>
                      <a:lnTo>
                        <a:pt x="58" y="78"/>
                      </a:lnTo>
                      <a:lnTo>
                        <a:pt x="30" y="82"/>
                      </a:lnTo>
                      <a:lnTo>
                        <a:pt x="0" y="80"/>
                      </a:lnTo>
                      <a:lnTo>
                        <a:pt x="2" y="66"/>
                      </a:lnTo>
                      <a:lnTo>
                        <a:pt x="16" y="52"/>
                      </a:lnTo>
                      <a:lnTo>
                        <a:pt x="22" y="44"/>
                      </a:lnTo>
                      <a:lnTo>
                        <a:pt x="30" y="3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87" name="Freeform 16">
                  <a:extLst>
                    <a:ext uri="{FF2B5EF4-FFF2-40B4-BE49-F238E27FC236}">
                      <a16:creationId xmlns:a16="http://schemas.microsoft.com/office/drawing/2014/main" id="{5CB62306-0DFB-4571-92F4-EA4D2450DBA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64" y="1171"/>
                  <a:ext cx="1350" cy="690"/>
                </a:xfrm>
                <a:custGeom>
                  <a:avLst/>
                  <a:gdLst/>
                  <a:ahLst/>
                  <a:cxnLst>
                    <a:cxn ang="0">
                      <a:pos x="1210" y="602"/>
                    </a:cxn>
                    <a:cxn ang="0">
                      <a:pos x="1278" y="596"/>
                    </a:cxn>
                    <a:cxn ang="0">
                      <a:pos x="1258" y="630"/>
                    </a:cxn>
                    <a:cxn ang="0">
                      <a:pos x="1188" y="656"/>
                    </a:cxn>
                    <a:cxn ang="0">
                      <a:pos x="1214" y="620"/>
                    </a:cxn>
                    <a:cxn ang="0">
                      <a:pos x="1160" y="612"/>
                    </a:cxn>
                    <a:cxn ang="0">
                      <a:pos x="1118" y="612"/>
                    </a:cxn>
                    <a:cxn ang="0">
                      <a:pos x="1014" y="652"/>
                    </a:cxn>
                    <a:cxn ang="0">
                      <a:pos x="980" y="668"/>
                    </a:cxn>
                    <a:cxn ang="0">
                      <a:pos x="920" y="688"/>
                    </a:cxn>
                    <a:cxn ang="0">
                      <a:pos x="940" y="648"/>
                    </a:cxn>
                    <a:cxn ang="0">
                      <a:pos x="962" y="622"/>
                    </a:cxn>
                    <a:cxn ang="0">
                      <a:pos x="892" y="590"/>
                    </a:cxn>
                    <a:cxn ang="0">
                      <a:pos x="844" y="554"/>
                    </a:cxn>
                    <a:cxn ang="0">
                      <a:pos x="786" y="568"/>
                    </a:cxn>
                    <a:cxn ang="0">
                      <a:pos x="722" y="544"/>
                    </a:cxn>
                    <a:cxn ang="0">
                      <a:pos x="250" y="516"/>
                    </a:cxn>
                    <a:cxn ang="0">
                      <a:pos x="208" y="486"/>
                    </a:cxn>
                    <a:cxn ang="0">
                      <a:pos x="194" y="448"/>
                    </a:cxn>
                    <a:cxn ang="0">
                      <a:pos x="180" y="420"/>
                    </a:cxn>
                    <a:cxn ang="0">
                      <a:pos x="136" y="372"/>
                    </a:cxn>
                    <a:cxn ang="0">
                      <a:pos x="58" y="330"/>
                    </a:cxn>
                    <a:cxn ang="0">
                      <a:pos x="18" y="64"/>
                    </a:cxn>
                    <a:cxn ang="0">
                      <a:pos x="138" y="60"/>
                    </a:cxn>
                    <a:cxn ang="0">
                      <a:pos x="230" y="64"/>
                    </a:cxn>
                    <a:cxn ang="0">
                      <a:pos x="328" y="66"/>
                    </a:cxn>
                    <a:cxn ang="0">
                      <a:pos x="410" y="110"/>
                    </a:cxn>
                    <a:cxn ang="0">
                      <a:pos x="528" y="142"/>
                    </a:cxn>
                    <a:cxn ang="0">
                      <a:pos x="600" y="112"/>
                    </a:cxn>
                    <a:cxn ang="0">
                      <a:pos x="676" y="106"/>
                    </a:cxn>
                    <a:cxn ang="0">
                      <a:pos x="716" y="134"/>
                    </a:cxn>
                    <a:cxn ang="0">
                      <a:pos x="740" y="64"/>
                    </a:cxn>
                    <a:cxn ang="0">
                      <a:pos x="718" y="12"/>
                    </a:cxn>
                    <a:cxn ang="0">
                      <a:pos x="776" y="48"/>
                    </a:cxn>
                    <a:cxn ang="0">
                      <a:pos x="812" y="98"/>
                    </a:cxn>
                    <a:cxn ang="0">
                      <a:pos x="834" y="112"/>
                    </a:cxn>
                    <a:cxn ang="0">
                      <a:pos x="886" y="74"/>
                    </a:cxn>
                    <a:cxn ang="0">
                      <a:pos x="940" y="94"/>
                    </a:cxn>
                    <a:cxn ang="0">
                      <a:pos x="916" y="152"/>
                    </a:cxn>
                    <a:cxn ang="0">
                      <a:pos x="870" y="156"/>
                    </a:cxn>
                    <a:cxn ang="0">
                      <a:pos x="816" y="172"/>
                    </a:cxn>
                    <a:cxn ang="0">
                      <a:pos x="830" y="210"/>
                    </a:cxn>
                    <a:cxn ang="0">
                      <a:pos x="778" y="222"/>
                    </a:cxn>
                    <a:cxn ang="0">
                      <a:pos x="736" y="336"/>
                    </a:cxn>
                    <a:cxn ang="0">
                      <a:pos x="800" y="374"/>
                    </a:cxn>
                    <a:cxn ang="0">
                      <a:pos x="904" y="418"/>
                    </a:cxn>
                    <a:cxn ang="0">
                      <a:pos x="944" y="484"/>
                    </a:cxn>
                    <a:cxn ang="0">
                      <a:pos x="984" y="462"/>
                    </a:cxn>
                    <a:cxn ang="0">
                      <a:pos x="1020" y="372"/>
                    </a:cxn>
                    <a:cxn ang="0">
                      <a:pos x="1004" y="304"/>
                    </a:cxn>
                    <a:cxn ang="0">
                      <a:pos x="1044" y="258"/>
                    </a:cxn>
                    <a:cxn ang="0">
                      <a:pos x="1134" y="290"/>
                    </a:cxn>
                    <a:cxn ang="0">
                      <a:pos x="1168" y="352"/>
                    </a:cxn>
                    <a:cxn ang="0">
                      <a:pos x="1228" y="328"/>
                    </a:cxn>
                    <a:cxn ang="0">
                      <a:pos x="1256" y="398"/>
                    </a:cxn>
                    <a:cxn ang="0">
                      <a:pos x="1318" y="430"/>
                    </a:cxn>
                    <a:cxn ang="0">
                      <a:pos x="1284" y="458"/>
                    </a:cxn>
                    <a:cxn ang="0">
                      <a:pos x="1348" y="458"/>
                    </a:cxn>
                    <a:cxn ang="0">
                      <a:pos x="1286" y="524"/>
                    </a:cxn>
                    <a:cxn ang="0">
                      <a:pos x="1152" y="548"/>
                    </a:cxn>
                    <a:cxn ang="0">
                      <a:pos x="1116" y="590"/>
                    </a:cxn>
                    <a:cxn ang="0">
                      <a:pos x="1202" y="548"/>
                    </a:cxn>
                  </a:cxnLst>
                  <a:rect l="0" t="0" r="r" b="b"/>
                  <a:pathLst>
                    <a:path w="1350" h="690">
                      <a:moveTo>
                        <a:pt x="1218" y="562"/>
                      </a:moveTo>
                      <a:lnTo>
                        <a:pt x="1214" y="568"/>
                      </a:lnTo>
                      <a:lnTo>
                        <a:pt x="1204" y="570"/>
                      </a:lnTo>
                      <a:lnTo>
                        <a:pt x="1208" y="580"/>
                      </a:lnTo>
                      <a:lnTo>
                        <a:pt x="1204" y="588"/>
                      </a:lnTo>
                      <a:lnTo>
                        <a:pt x="1206" y="594"/>
                      </a:lnTo>
                      <a:lnTo>
                        <a:pt x="1210" y="602"/>
                      </a:lnTo>
                      <a:lnTo>
                        <a:pt x="1222" y="610"/>
                      </a:lnTo>
                      <a:lnTo>
                        <a:pt x="1236" y="614"/>
                      </a:lnTo>
                      <a:lnTo>
                        <a:pt x="1254" y="614"/>
                      </a:lnTo>
                      <a:lnTo>
                        <a:pt x="1262" y="612"/>
                      </a:lnTo>
                      <a:lnTo>
                        <a:pt x="1266" y="604"/>
                      </a:lnTo>
                      <a:lnTo>
                        <a:pt x="1270" y="596"/>
                      </a:lnTo>
                      <a:lnTo>
                        <a:pt x="1278" y="596"/>
                      </a:lnTo>
                      <a:lnTo>
                        <a:pt x="1278" y="604"/>
                      </a:lnTo>
                      <a:lnTo>
                        <a:pt x="1284" y="608"/>
                      </a:lnTo>
                      <a:lnTo>
                        <a:pt x="1284" y="616"/>
                      </a:lnTo>
                      <a:lnTo>
                        <a:pt x="1274" y="616"/>
                      </a:lnTo>
                      <a:lnTo>
                        <a:pt x="1268" y="616"/>
                      </a:lnTo>
                      <a:lnTo>
                        <a:pt x="1262" y="626"/>
                      </a:lnTo>
                      <a:lnTo>
                        <a:pt x="1258" y="630"/>
                      </a:lnTo>
                      <a:lnTo>
                        <a:pt x="1246" y="634"/>
                      </a:lnTo>
                      <a:lnTo>
                        <a:pt x="1230" y="640"/>
                      </a:lnTo>
                      <a:lnTo>
                        <a:pt x="1220" y="640"/>
                      </a:lnTo>
                      <a:lnTo>
                        <a:pt x="1212" y="648"/>
                      </a:lnTo>
                      <a:lnTo>
                        <a:pt x="1204" y="656"/>
                      </a:lnTo>
                      <a:lnTo>
                        <a:pt x="1198" y="662"/>
                      </a:lnTo>
                      <a:lnTo>
                        <a:pt x="1188" y="656"/>
                      </a:lnTo>
                      <a:lnTo>
                        <a:pt x="1186" y="648"/>
                      </a:lnTo>
                      <a:lnTo>
                        <a:pt x="1190" y="640"/>
                      </a:lnTo>
                      <a:lnTo>
                        <a:pt x="1202" y="632"/>
                      </a:lnTo>
                      <a:lnTo>
                        <a:pt x="1214" y="628"/>
                      </a:lnTo>
                      <a:lnTo>
                        <a:pt x="1216" y="626"/>
                      </a:lnTo>
                      <a:lnTo>
                        <a:pt x="1216" y="624"/>
                      </a:lnTo>
                      <a:lnTo>
                        <a:pt x="1214" y="620"/>
                      </a:lnTo>
                      <a:lnTo>
                        <a:pt x="1210" y="618"/>
                      </a:lnTo>
                      <a:lnTo>
                        <a:pt x="1198" y="624"/>
                      </a:lnTo>
                      <a:lnTo>
                        <a:pt x="1188" y="628"/>
                      </a:lnTo>
                      <a:lnTo>
                        <a:pt x="1172" y="632"/>
                      </a:lnTo>
                      <a:lnTo>
                        <a:pt x="1168" y="626"/>
                      </a:lnTo>
                      <a:lnTo>
                        <a:pt x="1162" y="620"/>
                      </a:lnTo>
                      <a:lnTo>
                        <a:pt x="1160" y="612"/>
                      </a:lnTo>
                      <a:lnTo>
                        <a:pt x="1162" y="596"/>
                      </a:lnTo>
                      <a:lnTo>
                        <a:pt x="1160" y="588"/>
                      </a:lnTo>
                      <a:lnTo>
                        <a:pt x="1146" y="584"/>
                      </a:lnTo>
                      <a:lnTo>
                        <a:pt x="1138" y="580"/>
                      </a:lnTo>
                      <a:lnTo>
                        <a:pt x="1130" y="588"/>
                      </a:lnTo>
                      <a:lnTo>
                        <a:pt x="1122" y="602"/>
                      </a:lnTo>
                      <a:lnTo>
                        <a:pt x="1118" y="612"/>
                      </a:lnTo>
                      <a:lnTo>
                        <a:pt x="1118" y="618"/>
                      </a:lnTo>
                      <a:lnTo>
                        <a:pt x="1112" y="626"/>
                      </a:lnTo>
                      <a:lnTo>
                        <a:pt x="1100" y="632"/>
                      </a:lnTo>
                      <a:lnTo>
                        <a:pt x="1042" y="632"/>
                      </a:lnTo>
                      <a:lnTo>
                        <a:pt x="1026" y="644"/>
                      </a:lnTo>
                      <a:lnTo>
                        <a:pt x="1020" y="648"/>
                      </a:lnTo>
                      <a:lnTo>
                        <a:pt x="1014" y="652"/>
                      </a:lnTo>
                      <a:lnTo>
                        <a:pt x="1002" y="652"/>
                      </a:lnTo>
                      <a:lnTo>
                        <a:pt x="986" y="652"/>
                      </a:lnTo>
                      <a:lnTo>
                        <a:pt x="980" y="656"/>
                      </a:lnTo>
                      <a:lnTo>
                        <a:pt x="972" y="660"/>
                      </a:lnTo>
                      <a:lnTo>
                        <a:pt x="974" y="664"/>
                      </a:lnTo>
                      <a:lnTo>
                        <a:pt x="982" y="664"/>
                      </a:lnTo>
                      <a:lnTo>
                        <a:pt x="980" y="668"/>
                      </a:lnTo>
                      <a:lnTo>
                        <a:pt x="982" y="672"/>
                      </a:lnTo>
                      <a:lnTo>
                        <a:pt x="964" y="674"/>
                      </a:lnTo>
                      <a:lnTo>
                        <a:pt x="948" y="678"/>
                      </a:lnTo>
                      <a:lnTo>
                        <a:pt x="940" y="680"/>
                      </a:lnTo>
                      <a:lnTo>
                        <a:pt x="932" y="686"/>
                      </a:lnTo>
                      <a:lnTo>
                        <a:pt x="924" y="690"/>
                      </a:lnTo>
                      <a:lnTo>
                        <a:pt x="920" y="688"/>
                      </a:lnTo>
                      <a:lnTo>
                        <a:pt x="920" y="680"/>
                      </a:lnTo>
                      <a:lnTo>
                        <a:pt x="922" y="678"/>
                      </a:lnTo>
                      <a:lnTo>
                        <a:pt x="922" y="670"/>
                      </a:lnTo>
                      <a:lnTo>
                        <a:pt x="928" y="668"/>
                      </a:lnTo>
                      <a:lnTo>
                        <a:pt x="936" y="666"/>
                      </a:lnTo>
                      <a:lnTo>
                        <a:pt x="938" y="656"/>
                      </a:lnTo>
                      <a:lnTo>
                        <a:pt x="940" y="648"/>
                      </a:lnTo>
                      <a:lnTo>
                        <a:pt x="946" y="642"/>
                      </a:lnTo>
                      <a:lnTo>
                        <a:pt x="948" y="636"/>
                      </a:lnTo>
                      <a:lnTo>
                        <a:pt x="952" y="636"/>
                      </a:lnTo>
                      <a:lnTo>
                        <a:pt x="958" y="642"/>
                      </a:lnTo>
                      <a:lnTo>
                        <a:pt x="966" y="640"/>
                      </a:lnTo>
                      <a:lnTo>
                        <a:pt x="968" y="632"/>
                      </a:lnTo>
                      <a:lnTo>
                        <a:pt x="962" y="622"/>
                      </a:lnTo>
                      <a:lnTo>
                        <a:pt x="954" y="614"/>
                      </a:lnTo>
                      <a:lnTo>
                        <a:pt x="942" y="610"/>
                      </a:lnTo>
                      <a:lnTo>
                        <a:pt x="930" y="608"/>
                      </a:lnTo>
                      <a:lnTo>
                        <a:pt x="914" y="608"/>
                      </a:lnTo>
                      <a:lnTo>
                        <a:pt x="902" y="606"/>
                      </a:lnTo>
                      <a:lnTo>
                        <a:pt x="896" y="600"/>
                      </a:lnTo>
                      <a:lnTo>
                        <a:pt x="892" y="590"/>
                      </a:lnTo>
                      <a:lnTo>
                        <a:pt x="888" y="578"/>
                      </a:lnTo>
                      <a:lnTo>
                        <a:pt x="886" y="574"/>
                      </a:lnTo>
                      <a:lnTo>
                        <a:pt x="874" y="574"/>
                      </a:lnTo>
                      <a:lnTo>
                        <a:pt x="870" y="566"/>
                      </a:lnTo>
                      <a:lnTo>
                        <a:pt x="864" y="558"/>
                      </a:lnTo>
                      <a:lnTo>
                        <a:pt x="854" y="558"/>
                      </a:lnTo>
                      <a:lnTo>
                        <a:pt x="844" y="554"/>
                      </a:lnTo>
                      <a:lnTo>
                        <a:pt x="836" y="554"/>
                      </a:lnTo>
                      <a:lnTo>
                        <a:pt x="828" y="560"/>
                      </a:lnTo>
                      <a:lnTo>
                        <a:pt x="818" y="566"/>
                      </a:lnTo>
                      <a:lnTo>
                        <a:pt x="810" y="572"/>
                      </a:lnTo>
                      <a:lnTo>
                        <a:pt x="804" y="570"/>
                      </a:lnTo>
                      <a:lnTo>
                        <a:pt x="794" y="570"/>
                      </a:lnTo>
                      <a:lnTo>
                        <a:pt x="786" y="568"/>
                      </a:lnTo>
                      <a:lnTo>
                        <a:pt x="782" y="568"/>
                      </a:lnTo>
                      <a:lnTo>
                        <a:pt x="772" y="564"/>
                      </a:lnTo>
                      <a:lnTo>
                        <a:pt x="748" y="560"/>
                      </a:lnTo>
                      <a:lnTo>
                        <a:pt x="736" y="556"/>
                      </a:lnTo>
                      <a:lnTo>
                        <a:pt x="732" y="552"/>
                      </a:lnTo>
                      <a:lnTo>
                        <a:pt x="730" y="544"/>
                      </a:lnTo>
                      <a:lnTo>
                        <a:pt x="722" y="544"/>
                      </a:lnTo>
                      <a:lnTo>
                        <a:pt x="720" y="552"/>
                      </a:lnTo>
                      <a:lnTo>
                        <a:pt x="290" y="552"/>
                      </a:lnTo>
                      <a:lnTo>
                        <a:pt x="282" y="542"/>
                      </a:lnTo>
                      <a:lnTo>
                        <a:pt x="272" y="532"/>
                      </a:lnTo>
                      <a:lnTo>
                        <a:pt x="266" y="536"/>
                      </a:lnTo>
                      <a:lnTo>
                        <a:pt x="256" y="526"/>
                      </a:lnTo>
                      <a:lnTo>
                        <a:pt x="250" y="516"/>
                      </a:lnTo>
                      <a:lnTo>
                        <a:pt x="244" y="520"/>
                      </a:lnTo>
                      <a:lnTo>
                        <a:pt x="232" y="512"/>
                      </a:lnTo>
                      <a:lnTo>
                        <a:pt x="214" y="510"/>
                      </a:lnTo>
                      <a:lnTo>
                        <a:pt x="218" y="500"/>
                      </a:lnTo>
                      <a:lnTo>
                        <a:pt x="216" y="494"/>
                      </a:lnTo>
                      <a:lnTo>
                        <a:pt x="208" y="494"/>
                      </a:lnTo>
                      <a:lnTo>
                        <a:pt x="208" y="486"/>
                      </a:lnTo>
                      <a:lnTo>
                        <a:pt x="206" y="478"/>
                      </a:lnTo>
                      <a:lnTo>
                        <a:pt x="202" y="472"/>
                      </a:lnTo>
                      <a:lnTo>
                        <a:pt x="196" y="470"/>
                      </a:lnTo>
                      <a:lnTo>
                        <a:pt x="188" y="474"/>
                      </a:lnTo>
                      <a:lnTo>
                        <a:pt x="190" y="466"/>
                      </a:lnTo>
                      <a:lnTo>
                        <a:pt x="196" y="456"/>
                      </a:lnTo>
                      <a:lnTo>
                        <a:pt x="194" y="448"/>
                      </a:lnTo>
                      <a:lnTo>
                        <a:pt x="188" y="452"/>
                      </a:lnTo>
                      <a:lnTo>
                        <a:pt x="180" y="458"/>
                      </a:lnTo>
                      <a:lnTo>
                        <a:pt x="172" y="458"/>
                      </a:lnTo>
                      <a:lnTo>
                        <a:pt x="172" y="446"/>
                      </a:lnTo>
                      <a:lnTo>
                        <a:pt x="174" y="438"/>
                      </a:lnTo>
                      <a:lnTo>
                        <a:pt x="174" y="432"/>
                      </a:lnTo>
                      <a:lnTo>
                        <a:pt x="180" y="420"/>
                      </a:lnTo>
                      <a:lnTo>
                        <a:pt x="178" y="410"/>
                      </a:lnTo>
                      <a:lnTo>
                        <a:pt x="174" y="408"/>
                      </a:lnTo>
                      <a:lnTo>
                        <a:pt x="172" y="400"/>
                      </a:lnTo>
                      <a:lnTo>
                        <a:pt x="158" y="392"/>
                      </a:lnTo>
                      <a:lnTo>
                        <a:pt x="150" y="386"/>
                      </a:lnTo>
                      <a:lnTo>
                        <a:pt x="146" y="384"/>
                      </a:lnTo>
                      <a:lnTo>
                        <a:pt x="136" y="372"/>
                      </a:lnTo>
                      <a:lnTo>
                        <a:pt x="126" y="354"/>
                      </a:lnTo>
                      <a:lnTo>
                        <a:pt x="118" y="346"/>
                      </a:lnTo>
                      <a:lnTo>
                        <a:pt x="100" y="326"/>
                      </a:lnTo>
                      <a:lnTo>
                        <a:pt x="88" y="314"/>
                      </a:lnTo>
                      <a:lnTo>
                        <a:pt x="70" y="322"/>
                      </a:lnTo>
                      <a:lnTo>
                        <a:pt x="68" y="328"/>
                      </a:lnTo>
                      <a:lnTo>
                        <a:pt x="58" y="330"/>
                      </a:lnTo>
                      <a:lnTo>
                        <a:pt x="46" y="320"/>
                      </a:lnTo>
                      <a:lnTo>
                        <a:pt x="34" y="310"/>
                      </a:lnTo>
                      <a:lnTo>
                        <a:pt x="26" y="300"/>
                      </a:lnTo>
                      <a:lnTo>
                        <a:pt x="10" y="306"/>
                      </a:lnTo>
                      <a:lnTo>
                        <a:pt x="0" y="302"/>
                      </a:lnTo>
                      <a:lnTo>
                        <a:pt x="0" y="62"/>
                      </a:lnTo>
                      <a:lnTo>
                        <a:pt x="18" y="64"/>
                      </a:lnTo>
                      <a:lnTo>
                        <a:pt x="48" y="76"/>
                      </a:lnTo>
                      <a:lnTo>
                        <a:pt x="84" y="86"/>
                      </a:lnTo>
                      <a:lnTo>
                        <a:pt x="82" y="72"/>
                      </a:lnTo>
                      <a:lnTo>
                        <a:pt x="100" y="62"/>
                      </a:lnTo>
                      <a:lnTo>
                        <a:pt x="110" y="68"/>
                      </a:lnTo>
                      <a:lnTo>
                        <a:pt x="116" y="72"/>
                      </a:lnTo>
                      <a:lnTo>
                        <a:pt x="138" y="60"/>
                      </a:lnTo>
                      <a:lnTo>
                        <a:pt x="162" y="48"/>
                      </a:lnTo>
                      <a:lnTo>
                        <a:pt x="178" y="48"/>
                      </a:lnTo>
                      <a:lnTo>
                        <a:pt x="180" y="56"/>
                      </a:lnTo>
                      <a:lnTo>
                        <a:pt x="192" y="58"/>
                      </a:lnTo>
                      <a:lnTo>
                        <a:pt x="208" y="38"/>
                      </a:lnTo>
                      <a:lnTo>
                        <a:pt x="218" y="46"/>
                      </a:lnTo>
                      <a:lnTo>
                        <a:pt x="230" y="64"/>
                      </a:lnTo>
                      <a:lnTo>
                        <a:pt x="244" y="66"/>
                      </a:lnTo>
                      <a:lnTo>
                        <a:pt x="256" y="50"/>
                      </a:lnTo>
                      <a:lnTo>
                        <a:pt x="262" y="52"/>
                      </a:lnTo>
                      <a:lnTo>
                        <a:pt x="270" y="70"/>
                      </a:lnTo>
                      <a:lnTo>
                        <a:pt x="282" y="62"/>
                      </a:lnTo>
                      <a:lnTo>
                        <a:pt x="302" y="56"/>
                      </a:lnTo>
                      <a:lnTo>
                        <a:pt x="328" y="66"/>
                      </a:lnTo>
                      <a:lnTo>
                        <a:pt x="352" y="72"/>
                      </a:lnTo>
                      <a:lnTo>
                        <a:pt x="382" y="82"/>
                      </a:lnTo>
                      <a:lnTo>
                        <a:pt x="404" y="84"/>
                      </a:lnTo>
                      <a:lnTo>
                        <a:pt x="422" y="92"/>
                      </a:lnTo>
                      <a:lnTo>
                        <a:pt x="424" y="100"/>
                      </a:lnTo>
                      <a:lnTo>
                        <a:pt x="412" y="102"/>
                      </a:lnTo>
                      <a:lnTo>
                        <a:pt x="410" y="110"/>
                      </a:lnTo>
                      <a:lnTo>
                        <a:pt x="426" y="118"/>
                      </a:lnTo>
                      <a:lnTo>
                        <a:pt x="456" y="116"/>
                      </a:lnTo>
                      <a:lnTo>
                        <a:pt x="478" y="114"/>
                      </a:lnTo>
                      <a:lnTo>
                        <a:pt x="486" y="110"/>
                      </a:lnTo>
                      <a:lnTo>
                        <a:pt x="504" y="120"/>
                      </a:lnTo>
                      <a:lnTo>
                        <a:pt x="520" y="130"/>
                      </a:lnTo>
                      <a:lnTo>
                        <a:pt x="528" y="142"/>
                      </a:lnTo>
                      <a:lnTo>
                        <a:pt x="534" y="138"/>
                      </a:lnTo>
                      <a:lnTo>
                        <a:pt x="530" y="120"/>
                      </a:lnTo>
                      <a:lnTo>
                        <a:pt x="526" y="110"/>
                      </a:lnTo>
                      <a:lnTo>
                        <a:pt x="536" y="104"/>
                      </a:lnTo>
                      <a:lnTo>
                        <a:pt x="560" y="94"/>
                      </a:lnTo>
                      <a:lnTo>
                        <a:pt x="578" y="104"/>
                      </a:lnTo>
                      <a:lnTo>
                        <a:pt x="600" y="112"/>
                      </a:lnTo>
                      <a:lnTo>
                        <a:pt x="622" y="116"/>
                      </a:lnTo>
                      <a:lnTo>
                        <a:pt x="646" y="116"/>
                      </a:lnTo>
                      <a:lnTo>
                        <a:pt x="668" y="116"/>
                      </a:lnTo>
                      <a:lnTo>
                        <a:pt x="688" y="118"/>
                      </a:lnTo>
                      <a:lnTo>
                        <a:pt x="694" y="112"/>
                      </a:lnTo>
                      <a:lnTo>
                        <a:pt x="688" y="108"/>
                      </a:lnTo>
                      <a:lnTo>
                        <a:pt x="676" y="106"/>
                      </a:lnTo>
                      <a:lnTo>
                        <a:pt x="678" y="98"/>
                      </a:lnTo>
                      <a:lnTo>
                        <a:pt x="684" y="96"/>
                      </a:lnTo>
                      <a:lnTo>
                        <a:pt x="696" y="100"/>
                      </a:lnTo>
                      <a:lnTo>
                        <a:pt x="708" y="112"/>
                      </a:lnTo>
                      <a:lnTo>
                        <a:pt x="704" y="116"/>
                      </a:lnTo>
                      <a:lnTo>
                        <a:pt x="710" y="126"/>
                      </a:lnTo>
                      <a:lnTo>
                        <a:pt x="716" y="134"/>
                      </a:lnTo>
                      <a:lnTo>
                        <a:pt x="724" y="134"/>
                      </a:lnTo>
                      <a:lnTo>
                        <a:pt x="724" y="120"/>
                      </a:lnTo>
                      <a:lnTo>
                        <a:pt x="722" y="108"/>
                      </a:lnTo>
                      <a:lnTo>
                        <a:pt x="742" y="102"/>
                      </a:lnTo>
                      <a:lnTo>
                        <a:pt x="752" y="90"/>
                      </a:lnTo>
                      <a:lnTo>
                        <a:pt x="750" y="78"/>
                      </a:lnTo>
                      <a:lnTo>
                        <a:pt x="740" y="64"/>
                      </a:lnTo>
                      <a:lnTo>
                        <a:pt x="722" y="60"/>
                      </a:lnTo>
                      <a:lnTo>
                        <a:pt x="708" y="52"/>
                      </a:lnTo>
                      <a:lnTo>
                        <a:pt x="704" y="44"/>
                      </a:lnTo>
                      <a:lnTo>
                        <a:pt x="712" y="32"/>
                      </a:lnTo>
                      <a:lnTo>
                        <a:pt x="704" y="26"/>
                      </a:lnTo>
                      <a:lnTo>
                        <a:pt x="708" y="12"/>
                      </a:lnTo>
                      <a:lnTo>
                        <a:pt x="718" y="12"/>
                      </a:lnTo>
                      <a:lnTo>
                        <a:pt x="722" y="4"/>
                      </a:lnTo>
                      <a:lnTo>
                        <a:pt x="732" y="0"/>
                      </a:lnTo>
                      <a:lnTo>
                        <a:pt x="750" y="4"/>
                      </a:lnTo>
                      <a:lnTo>
                        <a:pt x="762" y="20"/>
                      </a:lnTo>
                      <a:lnTo>
                        <a:pt x="764" y="26"/>
                      </a:lnTo>
                      <a:lnTo>
                        <a:pt x="774" y="40"/>
                      </a:lnTo>
                      <a:lnTo>
                        <a:pt x="776" y="48"/>
                      </a:lnTo>
                      <a:lnTo>
                        <a:pt x="770" y="54"/>
                      </a:lnTo>
                      <a:lnTo>
                        <a:pt x="774" y="64"/>
                      </a:lnTo>
                      <a:lnTo>
                        <a:pt x="786" y="62"/>
                      </a:lnTo>
                      <a:lnTo>
                        <a:pt x="794" y="64"/>
                      </a:lnTo>
                      <a:lnTo>
                        <a:pt x="796" y="80"/>
                      </a:lnTo>
                      <a:lnTo>
                        <a:pt x="802" y="94"/>
                      </a:lnTo>
                      <a:lnTo>
                        <a:pt x="812" y="98"/>
                      </a:lnTo>
                      <a:lnTo>
                        <a:pt x="820" y="92"/>
                      </a:lnTo>
                      <a:lnTo>
                        <a:pt x="814" y="82"/>
                      </a:lnTo>
                      <a:lnTo>
                        <a:pt x="820" y="74"/>
                      </a:lnTo>
                      <a:lnTo>
                        <a:pt x="832" y="78"/>
                      </a:lnTo>
                      <a:lnTo>
                        <a:pt x="842" y="90"/>
                      </a:lnTo>
                      <a:lnTo>
                        <a:pt x="836" y="100"/>
                      </a:lnTo>
                      <a:lnTo>
                        <a:pt x="834" y="112"/>
                      </a:lnTo>
                      <a:lnTo>
                        <a:pt x="844" y="120"/>
                      </a:lnTo>
                      <a:lnTo>
                        <a:pt x="858" y="126"/>
                      </a:lnTo>
                      <a:lnTo>
                        <a:pt x="866" y="120"/>
                      </a:lnTo>
                      <a:lnTo>
                        <a:pt x="874" y="106"/>
                      </a:lnTo>
                      <a:lnTo>
                        <a:pt x="876" y="90"/>
                      </a:lnTo>
                      <a:lnTo>
                        <a:pt x="888" y="82"/>
                      </a:lnTo>
                      <a:lnTo>
                        <a:pt x="886" y="74"/>
                      </a:lnTo>
                      <a:lnTo>
                        <a:pt x="880" y="62"/>
                      </a:lnTo>
                      <a:lnTo>
                        <a:pt x="882" y="56"/>
                      </a:lnTo>
                      <a:lnTo>
                        <a:pt x="900" y="58"/>
                      </a:lnTo>
                      <a:lnTo>
                        <a:pt x="922" y="66"/>
                      </a:lnTo>
                      <a:lnTo>
                        <a:pt x="936" y="76"/>
                      </a:lnTo>
                      <a:lnTo>
                        <a:pt x="946" y="90"/>
                      </a:lnTo>
                      <a:lnTo>
                        <a:pt x="940" y="94"/>
                      </a:lnTo>
                      <a:lnTo>
                        <a:pt x="932" y="96"/>
                      </a:lnTo>
                      <a:lnTo>
                        <a:pt x="934" y="106"/>
                      </a:lnTo>
                      <a:lnTo>
                        <a:pt x="940" y="114"/>
                      </a:lnTo>
                      <a:lnTo>
                        <a:pt x="946" y="126"/>
                      </a:lnTo>
                      <a:lnTo>
                        <a:pt x="938" y="136"/>
                      </a:lnTo>
                      <a:lnTo>
                        <a:pt x="926" y="146"/>
                      </a:lnTo>
                      <a:lnTo>
                        <a:pt x="916" y="152"/>
                      </a:lnTo>
                      <a:lnTo>
                        <a:pt x="902" y="144"/>
                      </a:lnTo>
                      <a:lnTo>
                        <a:pt x="898" y="152"/>
                      </a:lnTo>
                      <a:lnTo>
                        <a:pt x="890" y="156"/>
                      </a:lnTo>
                      <a:lnTo>
                        <a:pt x="878" y="144"/>
                      </a:lnTo>
                      <a:lnTo>
                        <a:pt x="868" y="144"/>
                      </a:lnTo>
                      <a:lnTo>
                        <a:pt x="864" y="150"/>
                      </a:lnTo>
                      <a:lnTo>
                        <a:pt x="870" y="156"/>
                      </a:lnTo>
                      <a:lnTo>
                        <a:pt x="864" y="166"/>
                      </a:lnTo>
                      <a:lnTo>
                        <a:pt x="856" y="174"/>
                      </a:lnTo>
                      <a:lnTo>
                        <a:pt x="846" y="176"/>
                      </a:lnTo>
                      <a:lnTo>
                        <a:pt x="834" y="174"/>
                      </a:lnTo>
                      <a:lnTo>
                        <a:pt x="822" y="166"/>
                      </a:lnTo>
                      <a:lnTo>
                        <a:pt x="812" y="164"/>
                      </a:lnTo>
                      <a:lnTo>
                        <a:pt x="816" y="172"/>
                      </a:lnTo>
                      <a:lnTo>
                        <a:pt x="822" y="178"/>
                      </a:lnTo>
                      <a:lnTo>
                        <a:pt x="834" y="180"/>
                      </a:lnTo>
                      <a:lnTo>
                        <a:pt x="842" y="182"/>
                      </a:lnTo>
                      <a:lnTo>
                        <a:pt x="854" y="182"/>
                      </a:lnTo>
                      <a:lnTo>
                        <a:pt x="848" y="192"/>
                      </a:lnTo>
                      <a:lnTo>
                        <a:pt x="840" y="204"/>
                      </a:lnTo>
                      <a:lnTo>
                        <a:pt x="830" y="210"/>
                      </a:lnTo>
                      <a:lnTo>
                        <a:pt x="820" y="212"/>
                      </a:lnTo>
                      <a:lnTo>
                        <a:pt x="812" y="212"/>
                      </a:lnTo>
                      <a:lnTo>
                        <a:pt x="804" y="208"/>
                      </a:lnTo>
                      <a:lnTo>
                        <a:pt x="804" y="218"/>
                      </a:lnTo>
                      <a:lnTo>
                        <a:pt x="784" y="220"/>
                      </a:lnTo>
                      <a:lnTo>
                        <a:pt x="772" y="216"/>
                      </a:lnTo>
                      <a:lnTo>
                        <a:pt x="778" y="222"/>
                      </a:lnTo>
                      <a:lnTo>
                        <a:pt x="794" y="228"/>
                      </a:lnTo>
                      <a:lnTo>
                        <a:pt x="796" y="238"/>
                      </a:lnTo>
                      <a:lnTo>
                        <a:pt x="778" y="242"/>
                      </a:lnTo>
                      <a:lnTo>
                        <a:pt x="758" y="260"/>
                      </a:lnTo>
                      <a:lnTo>
                        <a:pt x="740" y="290"/>
                      </a:lnTo>
                      <a:lnTo>
                        <a:pt x="734" y="332"/>
                      </a:lnTo>
                      <a:lnTo>
                        <a:pt x="736" y="336"/>
                      </a:lnTo>
                      <a:lnTo>
                        <a:pt x="738" y="342"/>
                      </a:lnTo>
                      <a:lnTo>
                        <a:pt x="748" y="342"/>
                      </a:lnTo>
                      <a:lnTo>
                        <a:pt x="756" y="344"/>
                      </a:lnTo>
                      <a:lnTo>
                        <a:pt x="760" y="352"/>
                      </a:lnTo>
                      <a:lnTo>
                        <a:pt x="768" y="378"/>
                      </a:lnTo>
                      <a:lnTo>
                        <a:pt x="782" y="374"/>
                      </a:lnTo>
                      <a:lnTo>
                        <a:pt x="800" y="374"/>
                      </a:lnTo>
                      <a:lnTo>
                        <a:pt x="814" y="380"/>
                      </a:lnTo>
                      <a:lnTo>
                        <a:pt x="830" y="382"/>
                      </a:lnTo>
                      <a:lnTo>
                        <a:pt x="846" y="398"/>
                      </a:lnTo>
                      <a:lnTo>
                        <a:pt x="864" y="408"/>
                      </a:lnTo>
                      <a:lnTo>
                        <a:pt x="886" y="416"/>
                      </a:lnTo>
                      <a:lnTo>
                        <a:pt x="896" y="416"/>
                      </a:lnTo>
                      <a:lnTo>
                        <a:pt x="904" y="418"/>
                      </a:lnTo>
                      <a:lnTo>
                        <a:pt x="916" y="420"/>
                      </a:lnTo>
                      <a:lnTo>
                        <a:pt x="928" y="420"/>
                      </a:lnTo>
                      <a:lnTo>
                        <a:pt x="932" y="442"/>
                      </a:lnTo>
                      <a:lnTo>
                        <a:pt x="932" y="456"/>
                      </a:lnTo>
                      <a:lnTo>
                        <a:pt x="932" y="462"/>
                      </a:lnTo>
                      <a:lnTo>
                        <a:pt x="932" y="470"/>
                      </a:lnTo>
                      <a:lnTo>
                        <a:pt x="944" y="484"/>
                      </a:lnTo>
                      <a:lnTo>
                        <a:pt x="956" y="498"/>
                      </a:lnTo>
                      <a:lnTo>
                        <a:pt x="962" y="502"/>
                      </a:lnTo>
                      <a:lnTo>
                        <a:pt x="970" y="506"/>
                      </a:lnTo>
                      <a:lnTo>
                        <a:pt x="984" y="498"/>
                      </a:lnTo>
                      <a:lnTo>
                        <a:pt x="988" y="490"/>
                      </a:lnTo>
                      <a:lnTo>
                        <a:pt x="990" y="482"/>
                      </a:lnTo>
                      <a:lnTo>
                        <a:pt x="984" y="462"/>
                      </a:lnTo>
                      <a:lnTo>
                        <a:pt x="980" y="448"/>
                      </a:lnTo>
                      <a:lnTo>
                        <a:pt x="972" y="428"/>
                      </a:lnTo>
                      <a:lnTo>
                        <a:pt x="980" y="424"/>
                      </a:lnTo>
                      <a:lnTo>
                        <a:pt x="1002" y="418"/>
                      </a:lnTo>
                      <a:lnTo>
                        <a:pt x="1012" y="406"/>
                      </a:lnTo>
                      <a:lnTo>
                        <a:pt x="1022" y="394"/>
                      </a:lnTo>
                      <a:lnTo>
                        <a:pt x="1020" y="372"/>
                      </a:lnTo>
                      <a:lnTo>
                        <a:pt x="1010" y="354"/>
                      </a:lnTo>
                      <a:lnTo>
                        <a:pt x="998" y="346"/>
                      </a:lnTo>
                      <a:lnTo>
                        <a:pt x="988" y="340"/>
                      </a:lnTo>
                      <a:lnTo>
                        <a:pt x="990" y="334"/>
                      </a:lnTo>
                      <a:lnTo>
                        <a:pt x="996" y="328"/>
                      </a:lnTo>
                      <a:lnTo>
                        <a:pt x="1006" y="316"/>
                      </a:lnTo>
                      <a:lnTo>
                        <a:pt x="1004" y="304"/>
                      </a:lnTo>
                      <a:lnTo>
                        <a:pt x="1002" y="292"/>
                      </a:lnTo>
                      <a:lnTo>
                        <a:pt x="1006" y="274"/>
                      </a:lnTo>
                      <a:lnTo>
                        <a:pt x="996" y="264"/>
                      </a:lnTo>
                      <a:lnTo>
                        <a:pt x="1000" y="250"/>
                      </a:lnTo>
                      <a:lnTo>
                        <a:pt x="1018" y="250"/>
                      </a:lnTo>
                      <a:lnTo>
                        <a:pt x="1034" y="256"/>
                      </a:lnTo>
                      <a:lnTo>
                        <a:pt x="1044" y="258"/>
                      </a:lnTo>
                      <a:lnTo>
                        <a:pt x="1058" y="256"/>
                      </a:lnTo>
                      <a:lnTo>
                        <a:pt x="1064" y="248"/>
                      </a:lnTo>
                      <a:lnTo>
                        <a:pt x="1076" y="256"/>
                      </a:lnTo>
                      <a:lnTo>
                        <a:pt x="1090" y="266"/>
                      </a:lnTo>
                      <a:lnTo>
                        <a:pt x="1098" y="278"/>
                      </a:lnTo>
                      <a:lnTo>
                        <a:pt x="1112" y="286"/>
                      </a:lnTo>
                      <a:lnTo>
                        <a:pt x="1134" y="290"/>
                      </a:lnTo>
                      <a:lnTo>
                        <a:pt x="1130" y="300"/>
                      </a:lnTo>
                      <a:lnTo>
                        <a:pt x="1130" y="314"/>
                      </a:lnTo>
                      <a:lnTo>
                        <a:pt x="1136" y="328"/>
                      </a:lnTo>
                      <a:lnTo>
                        <a:pt x="1136" y="336"/>
                      </a:lnTo>
                      <a:lnTo>
                        <a:pt x="1148" y="338"/>
                      </a:lnTo>
                      <a:lnTo>
                        <a:pt x="1156" y="346"/>
                      </a:lnTo>
                      <a:lnTo>
                        <a:pt x="1168" y="352"/>
                      </a:lnTo>
                      <a:lnTo>
                        <a:pt x="1182" y="340"/>
                      </a:lnTo>
                      <a:lnTo>
                        <a:pt x="1196" y="328"/>
                      </a:lnTo>
                      <a:lnTo>
                        <a:pt x="1196" y="316"/>
                      </a:lnTo>
                      <a:lnTo>
                        <a:pt x="1204" y="306"/>
                      </a:lnTo>
                      <a:lnTo>
                        <a:pt x="1210" y="300"/>
                      </a:lnTo>
                      <a:lnTo>
                        <a:pt x="1218" y="312"/>
                      </a:lnTo>
                      <a:lnTo>
                        <a:pt x="1228" y="328"/>
                      </a:lnTo>
                      <a:lnTo>
                        <a:pt x="1242" y="346"/>
                      </a:lnTo>
                      <a:lnTo>
                        <a:pt x="1244" y="354"/>
                      </a:lnTo>
                      <a:lnTo>
                        <a:pt x="1254" y="360"/>
                      </a:lnTo>
                      <a:lnTo>
                        <a:pt x="1256" y="372"/>
                      </a:lnTo>
                      <a:lnTo>
                        <a:pt x="1260" y="384"/>
                      </a:lnTo>
                      <a:lnTo>
                        <a:pt x="1254" y="390"/>
                      </a:lnTo>
                      <a:lnTo>
                        <a:pt x="1256" y="398"/>
                      </a:lnTo>
                      <a:lnTo>
                        <a:pt x="1272" y="408"/>
                      </a:lnTo>
                      <a:lnTo>
                        <a:pt x="1274" y="412"/>
                      </a:lnTo>
                      <a:lnTo>
                        <a:pt x="1274" y="418"/>
                      </a:lnTo>
                      <a:lnTo>
                        <a:pt x="1284" y="422"/>
                      </a:lnTo>
                      <a:lnTo>
                        <a:pt x="1298" y="426"/>
                      </a:lnTo>
                      <a:lnTo>
                        <a:pt x="1310" y="430"/>
                      </a:lnTo>
                      <a:lnTo>
                        <a:pt x="1318" y="430"/>
                      </a:lnTo>
                      <a:lnTo>
                        <a:pt x="1314" y="438"/>
                      </a:lnTo>
                      <a:lnTo>
                        <a:pt x="1300" y="444"/>
                      </a:lnTo>
                      <a:lnTo>
                        <a:pt x="1292" y="448"/>
                      </a:lnTo>
                      <a:lnTo>
                        <a:pt x="1280" y="454"/>
                      </a:lnTo>
                      <a:lnTo>
                        <a:pt x="1282" y="456"/>
                      </a:lnTo>
                      <a:lnTo>
                        <a:pt x="1282" y="458"/>
                      </a:lnTo>
                      <a:lnTo>
                        <a:pt x="1284" y="458"/>
                      </a:lnTo>
                      <a:lnTo>
                        <a:pt x="1300" y="450"/>
                      </a:lnTo>
                      <a:lnTo>
                        <a:pt x="1314" y="444"/>
                      </a:lnTo>
                      <a:lnTo>
                        <a:pt x="1324" y="442"/>
                      </a:lnTo>
                      <a:lnTo>
                        <a:pt x="1328" y="452"/>
                      </a:lnTo>
                      <a:lnTo>
                        <a:pt x="1330" y="452"/>
                      </a:lnTo>
                      <a:lnTo>
                        <a:pt x="1336" y="452"/>
                      </a:lnTo>
                      <a:lnTo>
                        <a:pt x="1348" y="458"/>
                      </a:lnTo>
                      <a:lnTo>
                        <a:pt x="1350" y="474"/>
                      </a:lnTo>
                      <a:lnTo>
                        <a:pt x="1348" y="488"/>
                      </a:lnTo>
                      <a:lnTo>
                        <a:pt x="1340" y="496"/>
                      </a:lnTo>
                      <a:lnTo>
                        <a:pt x="1330" y="502"/>
                      </a:lnTo>
                      <a:lnTo>
                        <a:pt x="1310" y="502"/>
                      </a:lnTo>
                      <a:lnTo>
                        <a:pt x="1302" y="512"/>
                      </a:lnTo>
                      <a:lnTo>
                        <a:pt x="1286" y="524"/>
                      </a:lnTo>
                      <a:lnTo>
                        <a:pt x="1264" y="528"/>
                      </a:lnTo>
                      <a:lnTo>
                        <a:pt x="1238" y="524"/>
                      </a:lnTo>
                      <a:lnTo>
                        <a:pt x="1218" y="524"/>
                      </a:lnTo>
                      <a:lnTo>
                        <a:pt x="1190" y="526"/>
                      </a:lnTo>
                      <a:lnTo>
                        <a:pt x="1174" y="532"/>
                      </a:lnTo>
                      <a:lnTo>
                        <a:pt x="1166" y="544"/>
                      </a:lnTo>
                      <a:lnTo>
                        <a:pt x="1152" y="548"/>
                      </a:lnTo>
                      <a:lnTo>
                        <a:pt x="1138" y="560"/>
                      </a:lnTo>
                      <a:lnTo>
                        <a:pt x="1128" y="570"/>
                      </a:lnTo>
                      <a:lnTo>
                        <a:pt x="1114" y="586"/>
                      </a:lnTo>
                      <a:lnTo>
                        <a:pt x="1112" y="590"/>
                      </a:lnTo>
                      <a:lnTo>
                        <a:pt x="1110" y="592"/>
                      </a:lnTo>
                      <a:lnTo>
                        <a:pt x="1110" y="594"/>
                      </a:lnTo>
                      <a:lnTo>
                        <a:pt x="1116" y="590"/>
                      </a:lnTo>
                      <a:lnTo>
                        <a:pt x="1120" y="588"/>
                      </a:lnTo>
                      <a:lnTo>
                        <a:pt x="1134" y="572"/>
                      </a:lnTo>
                      <a:lnTo>
                        <a:pt x="1150" y="562"/>
                      </a:lnTo>
                      <a:lnTo>
                        <a:pt x="1168" y="554"/>
                      </a:lnTo>
                      <a:lnTo>
                        <a:pt x="1174" y="550"/>
                      </a:lnTo>
                      <a:lnTo>
                        <a:pt x="1184" y="546"/>
                      </a:lnTo>
                      <a:lnTo>
                        <a:pt x="1202" y="548"/>
                      </a:lnTo>
                      <a:lnTo>
                        <a:pt x="1214" y="552"/>
                      </a:lnTo>
                      <a:lnTo>
                        <a:pt x="1218" y="56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88" name="Freeform 17">
                  <a:extLst>
                    <a:ext uri="{FF2B5EF4-FFF2-40B4-BE49-F238E27FC236}">
                      <a16:creationId xmlns:a16="http://schemas.microsoft.com/office/drawing/2014/main" id="{524CCBC0-1F2D-53C4-FA2E-FE4964E0558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04" y="1111"/>
                  <a:ext cx="38" cy="28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22" y="0"/>
                    </a:cxn>
                    <a:cxn ang="0">
                      <a:pos x="36" y="0"/>
                    </a:cxn>
                    <a:cxn ang="0">
                      <a:pos x="38" y="8"/>
                    </a:cxn>
                    <a:cxn ang="0">
                      <a:pos x="34" y="20"/>
                    </a:cxn>
                    <a:cxn ang="0">
                      <a:pos x="28" y="28"/>
                    </a:cxn>
                    <a:cxn ang="0">
                      <a:pos x="22" y="24"/>
                    </a:cxn>
                    <a:cxn ang="0">
                      <a:pos x="14" y="14"/>
                    </a:cxn>
                    <a:cxn ang="0">
                      <a:pos x="6" y="10"/>
                    </a:cxn>
                    <a:cxn ang="0">
                      <a:pos x="0" y="4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38" h="28">
                      <a:moveTo>
                        <a:pt x="6" y="0"/>
                      </a:moveTo>
                      <a:lnTo>
                        <a:pt x="22" y="0"/>
                      </a:lnTo>
                      <a:lnTo>
                        <a:pt x="36" y="0"/>
                      </a:lnTo>
                      <a:lnTo>
                        <a:pt x="38" y="8"/>
                      </a:lnTo>
                      <a:lnTo>
                        <a:pt x="34" y="20"/>
                      </a:lnTo>
                      <a:lnTo>
                        <a:pt x="28" y="28"/>
                      </a:lnTo>
                      <a:lnTo>
                        <a:pt x="22" y="24"/>
                      </a:lnTo>
                      <a:lnTo>
                        <a:pt x="14" y="14"/>
                      </a:lnTo>
                      <a:lnTo>
                        <a:pt x="6" y="10"/>
                      </a:lnTo>
                      <a:lnTo>
                        <a:pt x="0" y="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89" name="Freeform 18">
                  <a:extLst>
                    <a:ext uri="{FF2B5EF4-FFF2-40B4-BE49-F238E27FC236}">
                      <a16:creationId xmlns:a16="http://schemas.microsoft.com/office/drawing/2014/main" id="{ADCA4FCB-FE8C-56E6-8FE5-FE35B6AE85A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54" y="987"/>
                  <a:ext cx="112" cy="58"/>
                </a:xfrm>
                <a:custGeom>
                  <a:avLst/>
                  <a:gdLst/>
                  <a:ahLst/>
                  <a:cxnLst>
                    <a:cxn ang="0">
                      <a:pos x="0" y="50"/>
                    </a:cxn>
                    <a:cxn ang="0">
                      <a:pos x="4" y="40"/>
                    </a:cxn>
                    <a:cxn ang="0">
                      <a:pos x="16" y="38"/>
                    </a:cxn>
                    <a:cxn ang="0">
                      <a:pos x="26" y="32"/>
                    </a:cxn>
                    <a:cxn ang="0">
                      <a:pos x="36" y="26"/>
                    </a:cxn>
                    <a:cxn ang="0">
                      <a:pos x="50" y="18"/>
                    </a:cxn>
                    <a:cxn ang="0">
                      <a:pos x="58" y="10"/>
                    </a:cxn>
                    <a:cxn ang="0">
                      <a:pos x="76" y="8"/>
                    </a:cxn>
                    <a:cxn ang="0">
                      <a:pos x="86" y="8"/>
                    </a:cxn>
                    <a:cxn ang="0">
                      <a:pos x="92" y="12"/>
                    </a:cxn>
                    <a:cxn ang="0">
                      <a:pos x="96" y="0"/>
                    </a:cxn>
                    <a:cxn ang="0">
                      <a:pos x="106" y="4"/>
                    </a:cxn>
                    <a:cxn ang="0">
                      <a:pos x="112" y="8"/>
                    </a:cxn>
                    <a:cxn ang="0">
                      <a:pos x="108" y="14"/>
                    </a:cxn>
                    <a:cxn ang="0">
                      <a:pos x="100" y="16"/>
                    </a:cxn>
                    <a:cxn ang="0">
                      <a:pos x="106" y="24"/>
                    </a:cxn>
                    <a:cxn ang="0">
                      <a:pos x="104" y="30"/>
                    </a:cxn>
                    <a:cxn ang="0">
                      <a:pos x="96" y="32"/>
                    </a:cxn>
                    <a:cxn ang="0">
                      <a:pos x="90" y="38"/>
                    </a:cxn>
                    <a:cxn ang="0">
                      <a:pos x="84" y="44"/>
                    </a:cxn>
                    <a:cxn ang="0">
                      <a:pos x="74" y="42"/>
                    </a:cxn>
                    <a:cxn ang="0">
                      <a:pos x="76" y="32"/>
                    </a:cxn>
                    <a:cxn ang="0">
                      <a:pos x="72" y="28"/>
                    </a:cxn>
                    <a:cxn ang="0">
                      <a:pos x="66" y="30"/>
                    </a:cxn>
                    <a:cxn ang="0">
                      <a:pos x="64" y="34"/>
                    </a:cxn>
                    <a:cxn ang="0">
                      <a:pos x="64" y="40"/>
                    </a:cxn>
                    <a:cxn ang="0">
                      <a:pos x="60" y="48"/>
                    </a:cxn>
                    <a:cxn ang="0">
                      <a:pos x="54" y="50"/>
                    </a:cxn>
                    <a:cxn ang="0">
                      <a:pos x="48" y="48"/>
                    </a:cxn>
                    <a:cxn ang="0">
                      <a:pos x="48" y="58"/>
                    </a:cxn>
                    <a:cxn ang="0">
                      <a:pos x="34" y="58"/>
                    </a:cxn>
                    <a:cxn ang="0">
                      <a:pos x="32" y="50"/>
                    </a:cxn>
                    <a:cxn ang="0">
                      <a:pos x="24" y="50"/>
                    </a:cxn>
                    <a:cxn ang="0">
                      <a:pos x="24" y="54"/>
                    </a:cxn>
                    <a:cxn ang="0">
                      <a:pos x="8" y="54"/>
                    </a:cxn>
                    <a:cxn ang="0">
                      <a:pos x="0" y="50"/>
                    </a:cxn>
                  </a:cxnLst>
                  <a:rect l="0" t="0" r="r" b="b"/>
                  <a:pathLst>
                    <a:path w="112" h="58">
                      <a:moveTo>
                        <a:pt x="0" y="50"/>
                      </a:moveTo>
                      <a:lnTo>
                        <a:pt x="4" y="40"/>
                      </a:lnTo>
                      <a:lnTo>
                        <a:pt x="16" y="38"/>
                      </a:lnTo>
                      <a:lnTo>
                        <a:pt x="26" y="32"/>
                      </a:lnTo>
                      <a:lnTo>
                        <a:pt x="36" y="26"/>
                      </a:lnTo>
                      <a:lnTo>
                        <a:pt x="50" y="18"/>
                      </a:lnTo>
                      <a:lnTo>
                        <a:pt x="58" y="10"/>
                      </a:lnTo>
                      <a:lnTo>
                        <a:pt x="76" y="8"/>
                      </a:lnTo>
                      <a:lnTo>
                        <a:pt x="86" y="8"/>
                      </a:lnTo>
                      <a:lnTo>
                        <a:pt x="92" y="12"/>
                      </a:lnTo>
                      <a:lnTo>
                        <a:pt x="96" y="0"/>
                      </a:lnTo>
                      <a:lnTo>
                        <a:pt x="106" y="4"/>
                      </a:lnTo>
                      <a:lnTo>
                        <a:pt x="112" y="8"/>
                      </a:lnTo>
                      <a:lnTo>
                        <a:pt x="108" y="14"/>
                      </a:lnTo>
                      <a:lnTo>
                        <a:pt x="100" y="16"/>
                      </a:lnTo>
                      <a:lnTo>
                        <a:pt x="106" y="24"/>
                      </a:lnTo>
                      <a:lnTo>
                        <a:pt x="104" y="30"/>
                      </a:lnTo>
                      <a:lnTo>
                        <a:pt x="96" y="32"/>
                      </a:lnTo>
                      <a:lnTo>
                        <a:pt x="90" y="38"/>
                      </a:lnTo>
                      <a:lnTo>
                        <a:pt x="84" y="44"/>
                      </a:lnTo>
                      <a:lnTo>
                        <a:pt x="74" y="42"/>
                      </a:lnTo>
                      <a:lnTo>
                        <a:pt x="76" y="32"/>
                      </a:lnTo>
                      <a:lnTo>
                        <a:pt x="72" y="28"/>
                      </a:lnTo>
                      <a:lnTo>
                        <a:pt x="66" y="30"/>
                      </a:lnTo>
                      <a:lnTo>
                        <a:pt x="64" y="34"/>
                      </a:lnTo>
                      <a:lnTo>
                        <a:pt x="64" y="40"/>
                      </a:lnTo>
                      <a:lnTo>
                        <a:pt x="60" y="48"/>
                      </a:lnTo>
                      <a:lnTo>
                        <a:pt x="54" y="50"/>
                      </a:lnTo>
                      <a:lnTo>
                        <a:pt x="48" y="48"/>
                      </a:lnTo>
                      <a:lnTo>
                        <a:pt x="48" y="58"/>
                      </a:lnTo>
                      <a:lnTo>
                        <a:pt x="34" y="58"/>
                      </a:lnTo>
                      <a:lnTo>
                        <a:pt x="32" y="50"/>
                      </a:lnTo>
                      <a:lnTo>
                        <a:pt x="24" y="50"/>
                      </a:lnTo>
                      <a:lnTo>
                        <a:pt x="24" y="54"/>
                      </a:lnTo>
                      <a:lnTo>
                        <a:pt x="8" y="54"/>
                      </a:lnTo>
                      <a:lnTo>
                        <a:pt x="0" y="5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90" name="Freeform 19">
                  <a:extLst>
                    <a:ext uri="{FF2B5EF4-FFF2-40B4-BE49-F238E27FC236}">
                      <a16:creationId xmlns:a16="http://schemas.microsoft.com/office/drawing/2014/main" id="{F7A43AF0-0D3C-59F4-B935-20DF00D11BE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808" y="1037"/>
                  <a:ext cx="28" cy="2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28" y="2"/>
                    </a:cxn>
                    <a:cxn ang="0">
                      <a:pos x="26" y="8"/>
                    </a:cxn>
                    <a:cxn ang="0">
                      <a:pos x="20" y="18"/>
                    </a:cxn>
                    <a:cxn ang="0">
                      <a:pos x="12" y="20"/>
                    </a:cxn>
                    <a:cxn ang="0">
                      <a:pos x="0" y="16"/>
                    </a:cxn>
                    <a:cxn ang="0">
                      <a:pos x="4" y="8"/>
                    </a:cxn>
                    <a:cxn ang="0">
                      <a:pos x="14" y="2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28" h="20">
                      <a:moveTo>
                        <a:pt x="18" y="0"/>
                      </a:moveTo>
                      <a:lnTo>
                        <a:pt x="28" y="2"/>
                      </a:lnTo>
                      <a:lnTo>
                        <a:pt x="26" y="8"/>
                      </a:lnTo>
                      <a:lnTo>
                        <a:pt x="20" y="18"/>
                      </a:lnTo>
                      <a:lnTo>
                        <a:pt x="12" y="20"/>
                      </a:lnTo>
                      <a:lnTo>
                        <a:pt x="0" y="16"/>
                      </a:lnTo>
                      <a:lnTo>
                        <a:pt x="4" y="8"/>
                      </a:lnTo>
                      <a:lnTo>
                        <a:pt x="14" y="2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91" name="Freeform 20">
                  <a:extLst>
                    <a:ext uri="{FF2B5EF4-FFF2-40B4-BE49-F238E27FC236}">
                      <a16:creationId xmlns:a16="http://schemas.microsoft.com/office/drawing/2014/main" id="{31AC3E4A-939A-4372-FDEE-3F53A0F5E38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904" y="971"/>
                  <a:ext cx="56" cy="26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14" y="0"/>
                    </a:cxn>
                    <a:cxn ang="0">
                      <a:pos x="32" y="0"/>
                    </a:cxn>
                    <a:cxn ang="0">
                      <a:pos x="54" y="0"/>
                    </a:cxn>
                    <a:cxn ang="0">
                      <a:pos x="56" y="6"/>
                    </a:cxn>
                    <a:cxn ang="0">
                      <a:pos x="44" y="8"/>
                    </a:cxn>
                    <a:cxn ang="0">
                      <a:pos x="40" y="12"/>
                    </a:cxn>
                    <a:cxn ang="0">
                      <a:pos x="50" y="12"/>
                    </a:cxn>
                    <a:cxn ang="0">
                      <a:pos x="50" y="18"/>
                    </a:cxn>
                    <a:cxn ang="0">
                      <a:pos x="44" y="24"/>
                    </a:cxn>
                    <a:cxn ang="0">
                      <a:pos x="32" y="24"/>
                    </a:cxn>
                    <a:cxn ang="0">
                      <a:pos x="22" y="24"/>
                    </a:cxn>
                    <a:cxn ang="0">
                      <a:pos x="16" y="26"/>
                    </a:cxn>
                    <a:cxn ang="0">
                      <a:pos x="4" y="20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56" h="26">
                      <a:moveTo>
                        <a:pt x="0" y="6"/>
                      </a:moveTo>
                      <a:lnTo>
                        <a:pt x="14" y="0"/>
                      </a:lnTo>
                      <a:lnTo>
                        <a:pt x="32" y="0"/>
                      </a:lnTo>
                      <a:lnTo>
                        <a:pt x="54" y="0"/>
                      </a:lnTo>
                      <a:lnTo>
                        <a:pt x="56" y="6"/>
                      </a:lnTo>
                      <a:lnTo>
                        <a:pt x="44" y="8"/>
                      </a:lnTo>
                      <a:lnTo>
                        <a:pt x="40" y="12"/>
                      </a:lnTo>
                      <a:lnTo>
                        <a:pt x="50" y="12"/>
                      </a:lnTo>
                      <a:lnTo>
                        <a:pt x="50" y="18"/>
                      </a:lnTo>
                      <a:lnTo>
                        <a:pt x="44" y="24"/>
                      </a:lnTo>
                      <a:lnTo>
                        <a:pt x="32" y="24"/>
                      </a:lnTo>
                      <a:lnTo>
                        <a:pt x="22" y="24"/>
                      </a:lnTo>
                      <a:lnTo>
                        <a:pt x="16" y="26"/>
                      </a:lnTo>
                      <a:lnTo>
                        <a:pt x="4" y="20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92" name="Freeform 21">
                  <a:extLst>
                    <a:ext uri="{FF2B5EF4-FFF2-40B4-BE49-F238E27FC236}">
                      <a16:creationId xmlns:a16="http://schemas.microsoft.com/office/drawing/2014/main" id="{A89522B0-31D1-1AA3-5BC6-E0AA0BB5880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904" y="947"/>
                  <a:ext cx="64" cy="18"/>
                </a:xfrm>
                <a:custGeom>
                  <a:avLst/>
                  <a:gdLst/>
                  <a:ahLst/>
                  <a:cxnLst>
                    <a:cxn ang="0">
                      <a:pos x="8" y="12"/>
                    </a:cxn>
                    <a:cxn ang="0">
                      <a:pos x="24" y="6"/>
                    </a:cxn>
                    <a:cxn ang="0">
                      <a:pos x="42" y="0"/>
                    </a:cxn>
                    <a:cxn ang="0">
                      <a:pos x="56" y="2"/>
                    </a:cxn>
                    <a:cxn ang="0">
                      <a:pos x="64" y="8"/>
                    </a:cxn>
                    <a:cxn ang="0">
                      <a:pos x="62" y="14"/>
                    </a:cxn>
                    <a:cxn ang="0">
                      <a:pos x="52" y="16"/>
                    </a:cxn>
                    <a:cxn ang="0">
                      <a:pos x="34" y="16"/>
                    </a:cxn>
                    <a:cxn ang="0">
                      <a:pos x="14" y="18"/>
                    </a:cxn>
                    <a:cxn ang="0">
                      <a:pos x="0" y="18"/>
                    </a:cxn>
                    <a:cxn ang="0">
                      <a:pos x="8" y="12"/>
                    </a:cxn>
                  </a:cxnLst>
                  <a:rect l="0" t="0" r="r" b="b"/>
                  <a:pathLst>
                    <a:path w="64" h="18">
                      <a:moveTo>
                        <a:pt x="8" y="12"/>
                      </a:moveTo>
                      <a:lnTo>
                        <a:pt x="24" y="6"/>
                      </a:lnTo>
                      <a:lnTo>
                        <a:pt x="42" y="0"/>
                      </a:lnTo>
                      <a:lnTo>
                        <a:pt x="56" y="2"/>
                      </a:lnTo>
                      <a:lnTo>
                        <a:pt x="64" y="8"/>
                      </a:lnTo>
                      <a:lnTo>
                        <a:pt x="62" y="14"/>
                      </a:lnTo>
                      <a:lnTo>
                        <a:pt x="52" y="16"/>
                      </a:lnTo>
                      <a:lnTo>
                        <a:pt x="34" y="16"/>
                      </a:lnTo>
                      <a:lnTo>
                        <a:pt x="14" y="18"/>
                      </a:lnTo>
                      <a:lnTo>
                        <a:pt x="0" y="18"/>
                      </a:lnTo>
                      <a:lnTo>
                        <a:pt x="8" y="1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93" name="Freeform 22">
                  <a:extLst>
                    <a:ext uri="{FF2B5EF4-FFF2-40B4-BE49-F238E27FC236}">
                      <a16:creationId xmlns:a16="http://schemas.microsoft.com/office/drawing/2014/main" id="{A493A1AC-6991-3862-BC8A-4A0D5F23E51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74" y="1109"/>
                  <a:ext cx="96" cy="78"/>
                </a:xfrm>
                <a:custGeom>
                  <a:avLst/>
                  <a:gdLst/>
                  <a:ahLst/>
                  <a:cxnLst>
                    <a:cxn ang="0">
                      <a:pos x="62" y="78"/>
                    </a:cxn>
                    <a:cxn ang="0">
                      <a:pos x="50" y="66"/>
                    </a:cxn>
                    <a:cxn ang="0">
                      <a:pos x="34" y="56"/>
                    </a:cxn>
                    <a:cxn ang="0">
                      <a:pos x="26" y="48"/>
                    </a:cxn>
                    <a:cxn ang="0">
                      <a:pos x="10" y="46"/>
                    </a:cxn>
                    <a:cxn ang="0">
                      <a:pos x="2" y="40"/>
                    </a:cxn>
                    <a:cxn ang="0">
                      <a:pos x="0" y="32"/>
                    </a:cxn>
                    <a:cxn ang="0">
                      <a:pos x="4" y="22"/>
                    </a:cxn>
                    <a:cxn ang="0">
                      <a:pos x="12" y="24"/>
                    </a:cxn>
                    <a:cxn ang="0">
                      <a:pos x="18" y="32"/>
                    </a:cxn>
                    <a:cxn ang="0">
                      <a:pos x="28" y="30"/>
                    </a:cxn>
                    <a:cxn ang="0">
                      <a:pos x="38" y="24"/>
                    </a:cxn>
                    <a:cxn ang="0">
                      <a:pos x="34" y="18"/>
                    </a:cxn>
                    <a:cxn ang="0">
                      <a:pos x="20" y="12"/>
                    </a:cxn>
                    <a:cxn ang="0">
                      <a:pos x="32" y="2"/>
                    </a:cxn>
                    <a:cxn ang="0">
                      <a:pos x="46" y="0"/>
                    </a:cxn>
                    <a:cxn ang="0">
                      <a:pos x="50" y="4"/>
                    </a:cxn>
                    <a:cxn ang="0">
                      <a:pos x="58" y="4"/>
                    </a:cxn>
                    <a:cxn ang="0">
                      <a:pos x="66" y="0"/>
                    </a:cxn>
                    <a:cxn ang="0">
                      <a:pos x="92" y="2"/>
                    </a:cxn>
                    <a:cxn ang="0">
                      <a:pos x="86" y="6"/>
                    </a:cxn>
                    <a:cxn ang="0">
                      <a:pos x="78" y="14"/>
                    </a:cxn>
                    <a:cxn ang="0">
                      <a:pos x="68" y="20"/>
                    </a:cxn>
                    <a:cxn ang="0">
                      <a:pos x="64" y="26"/>
                    </a:cxn>
                    <a:cxn ang="0">
                      <a:pos x="74" y="26"/>
                    </a:cxn>
                    <a:cxn ang="0">
                      <a:pos x="80" y="26"/>
                    </a:cxn>
                    <a:cxn ang="0">
                      <a:pos x="86" y="34"/>
                    </a:cxn>
                    <a:cxn ang="0">
                      <a:pos x="94" y="28"/>
                    </a:cxn>
                    <a:cxn ang="0">
                      <a:pos x="96" y="38"/>
                    </a:cxn>
                    <a:cxn ang="0">
                      <a:pos x="92" y="54"/>
                    </a:cxn>
                    <a:cxn ang="0">
                      <a:pos x="84" y="66"/>
                    </a:cxn>
                    <a:cxn ang="0">
                      <a:pos x="78" y="68"/>
                    </a:cxn>
                    <a:cxn ang="0">
                      <a:pos x="70" y="64"/>
                    </a:cxn>
                    <a:cxn ang="0">
                      <a:pos x="68" y="68"/>
                    </a:cxn>
                    <a:cxn ang="0">
                      <a:pos x="62" y="78"/>
                    </a:cxn>
                  </a:cxnLst>
                  <a:rect l="0" t="0" r="r" b="b"/>
                  <a:pathLst>
                    <a:path w="96" h="78">
                      <a:moveTo>
                        <a:pt x="62" y="78"/>
                      </a:moveTo>
                      <a:lnTo>
                        <a:pt x="50" y="66"/>
                      </a:lnTo>
                      <a:lnTo>
                        <a:pt x="34" y="56"/>
                      </a:lnTo>
                      <a:lnTo>
                        <a:pt x="26" y="48"/>
                      </a:lnTo>
                      <a:lnTo>
                        <a:pt x="10" y="46"/>
                      </a:lnTo>
                      <a:lnTo>
                        <a:pt x="2" y="40"/>
                      </a:lnTo>
                      <a:lnTo>
                        <a:pt x="0" y="32"/>
                      </a:lnTo>
                      <a:lnTo>
                        <a:pt x="4" y="22"/>
                      </a:lnTo>
                      <a:lnTo>
                        <a:pt x="12" y="24"/>
                      </a:lnTo>
                      <a:lnTo>
                        <a:pt x="18" y="32"/>
                      </a:lnTo>
                      <a:lnTo>
                        <a:pt x="28" y="30"/>
                      </a:lnTo>
                      <a:lnTo>
                        <a:pt x="38" y="24"/>
                      </a:lnTo>
                      <a:lnTo>
                        <a:pt x="34" y="18"/>
                      </a:lnTo>
                      <a:lnTo>
                        <a:pt x="20" y="12"/>
                      </a:lnTo>
                      <a:lnTo>
                        <a:pt x="32" y="2"/>
                      </a:lnTo>
                      <a:lnTo>
                        <a:pt x="46" y="0"/>
                      </a:lnTo>
                      <a:lnTo>
                        <a:pt x="50" y="4"/>
                      </a:lnTo>
                      <a:lnTo>
                        <a:pt x="58" y="4"/>
                      </a:lnTo>
                      <a:lnTo>
                        <a:pt x="66" y="0"/>
                      </a:lnTo>
                      <a:lnTo>
                        <a:pt x="92" y="2"/>
                      </a:lnTo>
                      <a:lnTo>
                        <a:pt x="86" y="6"/>
                      </a:lnTo>
                      <a:lnTo>
                        <a:pt x="78" y="14"/>
                      </a:lnTo>
                      <a:lnTo>
                        <a:pt x="68" y="20"/>
                      </a:lnTo>
                      <a:lnTo>
                        <a:pt x="64" y="26"/>
                      </a:lnTo>
                      <a:lnTo>
                        <a:pt x="74" y="26"/>
                      </a:lnTo>
                      <a:lnTo>
                        <a:pt x="80" y="26"/>
                      </a:lnTo>
                      <a:lnTo>
                        <a:pt x="86" y="34"/>
                      </a:lnTo>
                      <a:lnTo>
                        <a:pt x="94" y="28"/>
                      </a:lnTo>
                      <a:lnTo>
                        <a:pt x="96" y="38"/>
                      </a:lnTo>
                      <a:lnTo>
                        <a:pt x="92" y="54"/>
                      </a:lnTo>
                      <a:lnTo>
                        <a:pt x="84" y="66"/>
                      </a:lnTo>
                      <a:lnTo>
                        <a:pt x="78" y="68"/>
                      </a:lnTo>
                      <a:lnTo>
                        <a:pt x="70" y="64"/>
                      </a:lnTo>
                      <a:lnTo>
                        <a:pt x="68" y="68"/>
                      </a:lnTo>
                      <a:lnTo>
                        <a:pt x="62" y="7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94" name="Freeform 23">
                  <a:extLst>
                    <a:ext uri="{FF2B5EF4-FFF2-40B4-BE49-F238E27FC236}">
                      <a16:creationId xmlns:a16="http://schemas.microsoft.com/office/drawing/2014/main" id="{DA6E051F-7451-FEE3-9EB1-8A4537155DA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170" y="1047"/>
                  <a:ext cx="46" cy="34"/>
                </a:xfrm>
                <a:custGeom>
                  <a:avLst/>
                  <a:gdLst/>
                  <a:ahLst/>
                  <a:cxnLst>
                    <a:cxn ang="0">
                      <a:pos x="46" y="34"/>
                    </a:cxn>
                    <a:cxn ang="0">
                      <a:pos x="28" y="32"/>
                    </a:cxn>
                    <a:cxn ang="0">
                      <a:pos x="12" y="30"/>
                    </a:cxn>
                    <a:cxn ang="0">
                      <a:pos x="0" y="22"/>
                    </a:cxn>
                    <a:cxn ang="0">
                      <a:pos x="8" y="12"/>
                    </a:cxn>
                    <a:cxn ang="0">
                      <a:pos x="18" y="6"/>
                    </a:cxn>
                    <a:cxn ang="0">
                      <a:pos x="26" y="0"/>
                    </a:cxn>
                    <a:cxn ang="0">
                      <a:pos x="34" y="6"/>
                    </a:cxn>
                    <a:cxn ang="0">
                      <a:pos x="44" y="14"/>
                    </a:cxn>
                    <a:cxn ang="0">
                      <a:pos x="46" y="22"/>
                    </a:cxn>
                    <a:cxn ang="0">
                      <a:pos x="46" y="34"/>
                    </a:cxn>
                  </a:cxnLst>
                  <a:rect l="0" t="0" r="r" b="b"/>
                  <a:pathLst>
                    <a:path w="46" h="34">
                      <a:moveTo>
                        <a:pt x="46" y="34"/>
                      </a:moveTo>
                      <a:lnTo>
                        <a:pt x="28" y="32"/>
                      </a:lnTo>
                      <a:lnTo>
                        <a:pt x="12" y="30"/>
                      </a:lnTo>
                      <a:lnTo>
                        <a:pt x="0" y="22"/>
                      </a:lnTo>
                      <a:lnTo>
                        <a:pt x="8" y="12"/>
                      </a:lnTo>
                      <a:lnTo>
                        <a:pt x="18" y="6"/>
                      </a:lnTo>
                      <a:lnTo>
                        <a:pt x="26" y="0"/>
                      </a:lnTo>
                      <a:lnTo>
                        <a:pt x="34" y="6"/>
                      </a:lnTo>
                      <a:lnTo>
                        <a:pt x="44" y="14"/>
                      </a:lnTo>
                      <a:lnTo>
                        <a:pt x="46" y="22"/>
                      </a:lnTo>
                      <a:lnTo>
                        <a:pt x="46" y="3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95" name="Freeform 24">
                  <a:extLst>
                    <a:ext uri="{FF2B5EF4-FFF2-40B4-BE49-F238E27FC236}">
                      <a16:creationId xmlns:a16="http://schemas.microsoft.com/office/drawing/2014/main" id="{1CA9CF71-ED3A-4ECC-5F58-046E485E63B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142" y="945"/>
                  <a:ext cx="54" cy="32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22" y="4"/>
                    </a:cxn>
                    <a:cxn ang="0">
                      <a:pos x="36" y="10"/>
                    </a:cxn>
                    <a:cxn ang="0">
                      <a:pos x="48" y="14"/>
                    </a:cxn>
                    <a:cxn ang="0">
                      <a:pos x="54" y="20"/>
                    </a:cxn>
                    <a:cxn ang="0">
                      <a:pos x="48" y="30"/>
                    </a:cxn>
                    <a:cxn ang="0">
                      <a:pos x="36" y="32"/>
                    </a:cxn>
                    <a:cxn ang="0">
                      <a:pos x="20" y="32"/>
                    </a:cxn>
                    <a:cxn ang="0">
                      <a:pos x="16" y="22"/>
                    </a:cxn>
                    <a:cxn ang="0">
                      <a:pos x="6" y="18"/>
                    </a:cxn>
                    <a:cxn ang="0">
                      <a:pos x="0" y="12"/>
                    </a:cxn>
                    <a:cxn ang="0">
                      <a:pos x="0" y="4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54" h="32">
                      <a:moveTo>
                        <a:pt x="4" y="0"/>
                      </a:moveTo>
                      <a:lnTo>
                        <a:pt x="22" y="4"/>
                      </a:lnTo>
                      <a:lnTo>
                        <a:pt x="36" y="10"/>
                      </a:lnTo>
                      <a:lnTo>
                        <a:pt x="48" y="14"/>
                      </a:lnTo>
                      <a:lnTo>
                        <a:pt x="54" y="20"/>
                      </a:lnTo>
                      <a:lnTo>
                        <a:pt x="48" y="30"/>
                      </a:lnTo>
                      <a:lnTo>
                        <a:pt x="36" y="32"/>
                      </a:lnTo>
                      <a:lnTo>
                        <a:pt x="20" y="32"/>
                      </a:lnTo>
                      <a:lnTo>
                        <a:pt x="16" y="22"/>
                      </a:lnTo>
                      <a:lnTo>
                        <a:pt x="6" y="18"/>
                      </a:lnTo>
                      <a:lnTo>
                        <a:pt x="0" y="12"/>
                      </a:lnTo>
                      <a:lnTo>
                        <a:pt x="0" y="4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96" name="Freeform 25">
                  <a:extLst>
                    <a:ext uri="{FF2B5EF4-FFF2-40B4-BE49-F238E27FC236}">
                      <a16:creationId xmlns:a16="http://schemas.microsoft.com/office/drawing/2014/main" id="{76BC2025-7ABB-D4B2-4B49-5AC9136AFFE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166" y="853"/>
                  <a:ext cx="182" cy="116"/>
                </a:xfrm>
                <a:custGeom>
                  <a:avLst/>
                  <a:gdLst/>
                  <a:ahLst/>
                  <a:cxnLst>
                    <a:cxn ang="0">
                      <a:pos x="116" y="110"/>
                    </a:cxn>
                    <a:cxn ang="0">
                      <a:pos x="102" y="104"/>
                    </a:cxn>
                    <a:cxn ang="0">
                      <a:pos x="96" y="112"/>
                    </a:cxn>
                    <a:cxn ang="0">
                      <a:pos x="66" y="110"/>
                    </a:cxn>
                    <a:cxn ang="0">
                      <a:pos x="78" y="102"/>
                    </a:cxn>
                    <a:cxn ang="0">
                      <a:pos x="62" y="96"/>
                    </a:cxn>
                    <a:cxn ang="0">
                      <a:pos x="40" y="86"/>
                    </a:cxn>
                    <a:cxn ang="0">
                      <a:pos x="70" y="82"/>
                    </a:cxn>
                    <a:cxn ang="0">
                      <a:pos x="96" y="80"/>
                    </a:cxn>
                    <a:cxn ang="0">
                      <a:pos x="78" y="72"/>
                    </a:cxn>
                    <a:cxn ang="0">
                      <a:pos x="50" y="74"/>
                    </a:cxn>
                    <a:cxn ang="0">
                      <a:pos x="24" y="74"/>
                    </a:cxn>
                    <a:cxn ang="0">
                      <a:pos x="0" y="44"/>
                    </a:cxn>
                    <a:cxn ang="0">
                      <a:pos x="14" y="48"/>
                    </a:cxn>
                    <a:cxn ang="0">
                      <a:pos x="36" y="42"/>
                    </a:cxn>
                    <a:cxn ang="0">
                      <a:pos x="16" y="38"/>
                    </a:cxn>
                    <a:cxn ang="0">
                      <a:pos x="24" y="28"/>
                    </a:cxn>
                    <a:cxn ang="0">
                      <a:pos x="42" y="26"/>
                    </a:cxn>
                    <a:cxn ang="0">
                      <a:pos x="24" y="18"/>
                    </a:cxn>
                    <a:cxn ang="0">
                      <a:pos x="34" y="10"/>
                    </a:cxn>
                    <a:cxn ang="0">
                      <a:pos x="58" y="10"/>
                    </a:cxn>
                    <a:cxn ang="0">
                      <a:pos x="42" y="4"/>
                    </a:cxn>
                    <a:cxn ang="0">
                      <a:pos x="70" y="2"/>
                    </a:cxn>
                    <a:cxn ang="0">
                      <a:pos x="118" y="34"/>
                    </a:cxn>
                    <a:cxn ang="0">
                      <a:pos x="126" y="48"/>
                    </a:cxn>
                    <a:cxn ang="0">
                      <a:pos x="138" y="34"/>
                    </a:cxn>
                    <a:cxn ang="0">
                      <a:pos x="142" y="46"/>
                    </a:cxn>
                    <a:cxn ang="0">
                      <a:pos x="152" y="58"/>
                    </a:cxn>
                    <a:cxn ang="0">
                      <a:pos x="164" y="66"/>
                    </a:cxn>
                    <a:cxn ang="0">
                      <a:pos x="176" y="68"/>
                    </a:cxn>
                    <a:cxn ang="0">
                      <a:pos x="178" y="80"/>
                    </a:cxn>
                    <a:cxn ang="0">
                      <a:pos x="162" y="82"/>
                    </a:cxn>
                    <a:cxn ang="0">
                      <a:pos x="140" y="98"/>
                    </a:cxn>
                    <a:cxn ang="0">
                      <a:pos x="144" y="82"/>
                    </a:cxn>
                    <a:cxn ang="0">
                      <a:pos x="134" y="92"/>
                    </a:cxn>
                    <a:cxn ang="0">
                      <a:pos x="136" y="102"/>
                    </a:cxn>
                    <a:cxn ang="0">
                      <a:pos x="136" y="108"/>
                    </a:cxn>
                    <a:cxn ang="0">
                      <a:pos x="128" y="106"/>
                    </a:cxn>
                    <a:cxn ang="0">
                      <a:pos x="124" y="116"/>
                    </a:cxn>
                  </a:cxnLst>
                  <a:rect l="0" t="0" r="r" b="b"/>
                  <a:pathLst>
                    <a:path w="182" h="116">
                      <a:moveTo>
                        <a:pt x="124" y="116"/>
                      </a:moveTo>
                      <a:lnTo>
                        <a:pt x="116" y="110"/>
                      </a:lnTo>
                      <a:lnTo>
                        <a:pt x="108" y="100"/>
                      </a:lnTo>
                      <a:lnTo>
                        <a:pt x="102" y="104"/>
                      </a:lnTo>
                      <a:lnTo>
                        <a:pt x="104" y="110"/>
                      </a:lnTo>
                      <a:lnTo>
                        <a:pt x="96" y="112"/>
                      </a:lnTo>
                      <a:lnTo>
                        <a:pt x="84" y="116"/>
                      </a:lnTo>
                      <a:lnTo>
                        <a:pt x="66" y="110"/>
                      </a:lnTo>
                      <a:lnTo>
                        <a:pt x="64" y="100"/>
                      </a:lnTo>
                      <a:lnTo>
                        <a:pt x="78" y="102"/>
                      </a:lnTo>
                      <a:lnTo>
                        <a:pt x="76" y="98"/>
                      </a:lnTo>
                      <a:lnTo>
                        <a:pt x="62" y="96"/>
                      </a:lnTo>
                      <a:lnTo>
                        <a:pt x="56" y="98"/>
                      </a:lnTo>
                      <a:lnTo>
                        <a:pt x="40" y="86"/>
                      </a:lnTo>
                      <a:lnTo>
                        <a:pt x="52" y="82"/>
                      </a:lnTo>
                      <a:lnTo>
                        <a:pt x="70" y="82"/>
                      </a:lnTo>
                      <a:lnTo>
                        <a:pt x="84" y="82"/>
                      </a:lnTo>
                      <a:lnTo>
                        <a:pt x="96" y="80"/>
                      </a:lnTo>
                      <a:lnTo>
                        <a:pt x="90" y="74"/>
                      </a:lnTo>
                      <a:lnTo>
                        <a:pt x="78" y="72"/>
                      </a:lnTo>
                      <a:lnTo>
                        <a:pt x="62" y="72"/>
                      </a:lnTo>
                      <a:lnTo>
                        <a:pt x="50" y="74"/>
                      </a:lnTo>
                      <a:lnTo>
                        <a:pt x="34" y="72"/>
                      </a:lnTo>
                      <a:lnTo>
                        <a:pt x="24" y="74"/>
                      </a:lnTo>
                      <a:lnTo>
                        <a:pt x="6" y="54"/>
                      </a:lnTo>
                      <a:lnTo>
                        <a:pt x="0" y="44"/>
                      </a:lnTo>
                      <a:lnTo>
                        <a:pt x="8" y="44"/>
                      </a:lnTo>
                      <a:lnTo>
                        <a:pt x="14" y="48"/>
                      </a:lnTo>
                      <a:lnTo>
                        <a:pt x="30" y="50"/>
                      </a:lnTo>
                      <a:lnTo>
                        <a:pt x="36" y="42"/>
                      </a:lnTo>
                      <a:lnTo>
                        <a:pt x="24" y="40"/>
                      </a:lnTo>
                      <a:lnTo>
                        <a:pt x="16" y="38"/>
                      </a:lnTo>
                      <a:lnTo>
                        <a:pt x="14" y="28"/>
                      </a:lnTo>
                      <a:lnTo>
                        <a:pt x="24" y="28"/>
                      </a:lnTo>
                      <a:lnTo>
                        <a:pt x="36" y="30"/>
                      </a:lnTo>
                      <a:lnTo>
                        <a:pt x="42" y="26"/>
                      </a:lnTo>
                      <a:lnTo>
                        <a:pt x="34" y="22"/>
                      </a:lnTo>
                      <a:lnTo>
                        <a:pt x="24" y="18"/>
                      </a:lnTo>
                      <a:lnTo>
                        <a:pt x="26" y="10"/>
                      </a:lnTo>
                      <a:lnTo>
                        <a:pt x="34" y="10"/>
                      </a:lnTo>
                      <a:lnTo>
                        <a:pt x="42" y="12"/>
                      </a:lnTo>
                      <a:lnTo>
                        <a:pt x="58" y="10"/>
                      </a:lnTo>
                      <a:lnTo>
                        <a:pt x="56" y="6"/>
                      </a:lnTo>
                      <a:lnTo>
                        <a:pt x="42" y="4"/>
                      </a:lnTo>
                      <a:lnTo>
                        <a:pt x="46" y="0"/>
                      </a:lnTo>
                      <a:lnTo>
                        <a:pt x="70" y="2"/>
                      </a:lnTo>
                      <a:lnTo>
                        <a:pt x="98" y="30"/>
                      </a:lnTo>
                      <a:lnTo>
                        <a:pt x="118" y="34"/>
                      </a:lnTo>
                      <a:lnTo>
                        <a:pt x="118" y="42"/>
                      </a:lnTo>
                      <a:lnTo>
                        <a:pt x="126" y="48"/>
                      </a:lnTo>
                      <a:lnTo>
                        <a:pt x="130" y="38"/>
                      </a:lnTo>
                      <a:lnTo>
                        <a:pt x="138" y="34"/>
                      </a:lnTo>
                      <a:lnTo>
                        <a:pt x="144" y="36"/>
                      </a:lnTo>
                      <a:lnTo>
                        <a:pt x="142" y="46"/>
                      </a:lnTo>
                      <a:lnTo>
                        <a:pt x="150" y="52"/>
                      </a:lnTo>
                      <a:lnTo>
                        <a:pt x="152" y="58"/>
                      </a:lnTo>
                      <a:lnTo>
                        <a:pt x="150" y="68"/>
                      </a:lnTo>
                      <a:lnTo>
                        <a:pt x="164" y="66"/>
                      </a:lnTo>
                      <a:lnTo>
                        <a:pt x="172" y="68"/>
                      </a:lnTo>
                      <a:lnTo>
                        <a:pt x="176" y="68"/>
                      </a:lnTo>
                      <a:lnTo>
                        <a:pt x="182" y="74"/>
                      </a:lnTo>
                      <a:lnTo>
                        <a:pt x="178" y="80"/>
                      </a:lnTo>
                      <a:lnTo>
                        <a:pt x="172" y="84"/>
                      </a:lnTo>
                      <a:lnTo>
                        <a:pt x="162" y="82"/>
                      </a:lnTo>
                      <a:lnTo>
                        <a:pt x="156" y="84"/>
                      </a:lnTo>
                      <a:lnTo>
                        <a:pt x="140" y="98"/>
                      </a:lnTo>
                      <a:lnTo>
                        <a:pt x="140" y="92"/>
                      </a:lnTo>
                      <a:lnTo>
                        <a:pt x="144" y="82"/>
                      </a:lnTo>
                      <a:lnTo>
                        <a:pt x="138" y="82"/>
                      </a:lnTo>
                      <a:lnTo>
                        <a:pt x="134" y="92"/>
                      </a:lnTo>
                      <a:lnTo>
                        <a:pt x="134" y="96"/>
                      </a:lnTo>
                      <a:lnTo>
                        <a:pt x="136" y="102"/>
                      </a:lnTo>
                      <a:lnTo>
                        <a:pt x="136" y="106"/>
                      </a:lnTo>
                      <a:lnTo>
                        <a:pt x="136" y="108"/>
                      </a:lnTo>
                      <a:lnTo>
                        <a:pt x="134" y="110"/>
                      </a:lnTo>
                      <a:lnTo>
                        <a:pt x="128" y="106"/>
                      </a:lnTo>
                      <a:lnTo>
                        <a:pt x="126" y="104"/>
                      </a:lnTo>
                      <a:lnTo>
                        <a:pt x="124" y="11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97" name="Freeform 26">
                  <a:extLst>
                    <a:ext uri="{FF2B5EF4-FFF2-40B4-BE49-F238E27FC236}">
                      <a16:creationId xmlns:a16="http://schemas.microsoft.com/office/drawing/2014/main" id="{D210C1EC-BED6-1AAD-77AE-4F8D0CFC3BC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108" y="897"/>
                  <a:ext cx="26" cy="16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18" y="0"/>
                    </a:cxn>
                    <a:cxn ang="0">
                      <a:pos x="26" y="6"/>
                    </a:cxn>
                    <a:cxn ang="0">
                      <a:pos x="26" y="16"/>
                    </a:cxn>
                    <a:cxn ang="0">
                      <a:pos x="18" y="16"/>
                    </a:cxn>
                    <a:cxn ang="0">
                      <a:pos x="14" y="12"/>
                    </a:cxn>
                    <a:cxn ang="0">
                      <a:pos x="4" y="12"/>
                    </a:cxn>
                    <a:cxn ang="0">
                      <a:pos x="0" y="4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26" h="16">
                      <a:moveTo>
                        <a:pt x="8" y="0"/>
                      </a:moveTo>
                      <a:lnTo>
                        <a:pt x="18" y="0"/>
                      </a:lnTo>
                      <a:lnTo>
                        <a:pt x="26" y="6"/>
                      </a:lnTo>
                      <a:lnTo>
                        <a:pt x="26" y="16"/>
                      </a:lnTo>
                      <a:lnTo>
                        <a:pt x="18" y="16"/>
                      </a:lnTo>
                      <a:lnTo>
                        <a:pt x="14" y="12"/>
                      </a:lnTo>
                      <a:lnTo>
                        <a:pt x="4" y="12"/>
                      </a:lnTo>
                      <a:lnTo>
                        <a:pt x="0" y="4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98" name="Freeform 27">
                  <a:extLst>
                    <a:ext uri="{FF2B5EF4-FFF2-40B4-BE49-F238E27FC236}">
                      <a16:creationId xmlns:a16="http://schemas.microsoft.com/office/drawing/2014/main" id="{CE297F11-1071-625D-1C6A-33B5297D65F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420" y="1113"/>
                  <a:ext cx="70" cy="28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22" y="0"/>
                    </a:cxn>
                    <a:cxn ang="0">
                      <a:pos x="42" y="2"/>
                    </a:cxn>
                    <a:cxn ang="0">
                      <a:pos x="62" y="12"/>
                    </a:cxn>
                    <a:cxn ang="0">
                      <a:pos x="70" y="22"/>
                    </a:cxn>
                    <a:cxn ang="0">
                      <a:pos x="60" y="24"/>
                    </a:cxn>
                    <a:cxn ang="0">
                      <a:pos x="46" y="24"/>
                    </a:cxn>
                    <a:cxn ang="0">
                      <a:pos x="32" y="24"/>
                    </a:cxn>
                    <a:cxn ang="0">
                      <a:pos x="26" y="28"/>
                    </a:cxn>
                    <a:cxn ang="0">
                      <a:pos x="14" y="26"/>
                    </a:cxn>
                    <a:cxn ang="0">
                      <a:pos x="10" y="16"/>
                    </a:cxn>
                    <a:cxn ang="0">
                      <a:pos x="0" y="10"/>
                    </a:cxn>
                    <a:cxn ang="0">
                      <a:pos x="0" y="0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70" h="28">
                      <a:moveTo>
                        <a:pt x="4" y="0"/>
                      </a:moveTo>
                      <a:lnTo>
                        <a:pt x="22" y="0"/>
                      </a:lnTo>
                      <a:lnTo>
                        <a:pt x="42" y="2"/>
                      </a:lnTo>
                      <a:lnTo>
                        <a:pt x="62" y="12"/>
                      </a:lnTo>
                      <a:lnTo>
                        <a:pt x="70" y="22"/>
                      </a:lnTo>
                      <a:lnTo>
                        <a:pt x="60" y="24"/>
                      </a:lnTo>
                      <a:lnTo>
                        <a:pt x="46" y="24"/>
                      </a:lnTo>
                      <a:lnTo>
                        <a:pt x="32" y="24"/>
                      </a:lnTo>
                      <a:lnTo>
                        <a:pt x="26" y="28"/>
                      </a:lnTo>
                      <a:lnTo>
                        <a:pt x="14" y="26"/>
                      </a:lnTo>
                      <a:lnTo>
                        <a:pt x="10" y="16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99" name="Freeform 28">
                  <a:extLst>
                    <a:ext uri="{FF2B5EF4-FFF2-40B4-BE49-F238E27FC236}">
                      <a16:creationId xmlns:a16="http://schemas.microsoft.com/office/drawing/2014/main" id="{49678C9E-7C2B-B994-02A2-F00C090B1B7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474" y="1269"/>
                  <a:ext cx="36" cy="30"/>
                </a:xfrm>
                <a:custGeom>
                  <a:avLst/>
                  <a:gdLst/>
                  <a:ahLst/>
                  <a:cxnLst>
                    <a:cxn ang="0">
                      <a:pos x="36" y="4"/>
                    </a:cxn>
                    <a:cxn ang="0">
                      <a:pos x="36" y="10"/>
                    </a:cxn>
                    <a:cxn ang="0">
                      <a:pos x="34" y="20"/>
                    </a:cxn>
                    <a:cxn ang="0">
                      <a:pos x="26" y="26"/>
                    </a:cxn>
                    <a:cxn ang="0">
                      <a:pos x="14" y="30"/>
                    </a:cxn>
                    <a:cxn ang="0">
                      <a:pos x="0" y="26"/>
                    </a:cxn>
                    <a:cxn ang="0">
                      <a:pos x="2" y="12"/>
                    </a:cxn>
                    <a:cxn ang="0">
                      <a:pos x="6" y="4"/>
                    </a:cxn>
                    <a:cxn ang="0">
                      <a:pos x="12" y="2"/>
                    </a:cxn>
                    <a:cxn ang="0">
                      <a:pos x="24" y="0"/>
                    </a:cxn>
                    <a:cxn ang="0">
                      <a:pos x="36" y="4"/>
                    </a:cxn>
                  </a:cxnLst>
                  <a:rect l="0" t="0" r="r" b="b"/>
                  <a:pathLst>
                    <a:path w="36" h="30">
                      <a:moveTo>
                        <a:pt x="36" y="4"/>
                      </a:moveTo>
                      <a:lnTo>
                        <a:pt x="36" y="10"/>
                      </a:lnTo>
                      <a:lnTo>
                        <a:pt x="34" y="20"/>
                      </a:lnTo>
                      <a:lnTo>
                        <a:pt x="26" y="26"/>
                      </a:lnTo>
                      <a:lnTo>
                        <a:pt x="14" y="30"/>
                      </a:lnTo>
                      <a:lnTo>
                        <a:pt x="0" y="26"/>
                      </a:lnTo>
                      <a:lnTo>
                        <a:pt x="2" y="12"/>
                      </a:lnTo>
                      <a:lnTo>
                        <a:pt x="6" y="4"/>
                      </a:lnTo>
                      <a:lnTo>
                        <a:pt x="12" y="2"/>
                      </a:lnTo>
                      <a:lnTo>
                        <a:pt x="24" y="0"/>
                      </a:lnTo>
                      <a:lnTo>
                        <a:pt x="36" y="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300" name="Freeform 29">
                  <a:extLst>
                    <a:ext uri="{FF2B5EF4-FFF2-40B4-BE49-F238E27FC236}">
                      <a16:creationId xmlns:a16="http://schemas.microsoft.com/office/drawing/2014/main" id="{05326286-AEF1-D3F5-F3C0-03D94FF6A94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16" y="1335"/>
                  <a:ext cx="110" cy="70"/>
                </a:xfrm>
                <a:custGeom>
                  <a:avLst/>
                  <a:gdLst/>
                  <a:ahLst/>
                  <a:cxnLst>
                    <a:cxn ang="0">
                      <a:pos x="18" y="16"/>
                    </a:cxn>
                    <a:cxn ang="0">
                      <a:pos x="18" y="6"/>
                    </a:cxn>
                    <a:cxn ang="0">
                      <a:pos x="28" y="0"/>
                    </a:cxn>
                    <a:cxn ang="0">
                      <a:pos x="40" y="0"/>
                    </a:cxn>
                    <a:cxn ang="0">
                      <a:pos x="40" y="8"/>
                    </a:cxn>
                    <a:cxn ang="0">
                      <a:pos x="42" y="12"/>
                    </a:cxn>
                    <a:cxn ang="0">
                      <a:pos x="52" y="14"/>
                    </a:cxn>
                    <a:cxn ang="0">
                      <a:pos x="54" y="16"/>
                    </a:cxn>
                    <a:cxn ang="0">
                      <a:pos x="56" y="20"/>
                    </a:cxn>
                    <a:cxn ang="0">
                      <a:pos x="62" y="22"/>
                    </a:cxn>
                    <a:cxn ang="0">
                      <a:pos x="70" y="30"/>
                    </a:cxn>
                    <a:cxn ang="0">
                      <a:pos x="84" y="32"/>
                    </a:cxn>
                    <a:cxn ang="0">
                      <a:pos x="86" y="38"/>
                    </a:cxn>
                    <a:cxn ang="0">
                      <a:pos x="88" y="46"/>
                    </a:cxn>
                    <a:cxn ang="0">
                      <a:pos x="98" y="46"/>
                    </a:cxn>
                    <a:cxn ang="0">
                      <a:pos x="108" y="48"/>
                    </a:cxn>
                    <a:cxn ang="0">
                      <a:pos x="110" y="52"/>
                    </a:cxn>
                    <a:cxn ang="0">
                      <a:pos x="110" y="56"/>
                    </a:cxn>
                    <a:cxn ang="0">
                      <a:pos x="108" y="56"/>
                    </a:cxn>
                    <a:cxn ang="0">
                      <a:pos x="106" y="60"/>
                    </a:cxn>
                    <a:cxn ang="0">
                      <a:pos x="102" y="60"/>
                    </a:cxn>
                    <a:cxn ang="0">
                      <a:pos x="100" y="62"/>
                    </a:cxn>
                    <a:cxn ang="0">
                      <a:pos x="90" y="60"/>
                    </a:cxn>
                    <a:cxn ang="0">
                      <a:pos x="84" y="58"/>
                    </a:cxn>
                    <a:cxn ang="0">
                      <a:pos x="76" y="52"/>
                    </a:cxn>
                    <a:cxn ang="0">
                      <a:pos x="68" y="46"/>
                    </a:cxn>
                    <a:cxn ang="0">
                      <a:pos x="64" y="42"/>
                    </a:cxn>
                    <a:cxn ang="0">
                      <a:pos x="60" y="44"/>
                    </a:cxn>
                    <a:cxn ang="0">
                      <a:pos x="58" y="48"/>
                    </a:cxn>
                    <a:cxn ang="0">
                      <a:pos x="52" y="56"/>
                    </a:cxn>
                    <a:cxn ang="0">
                      <a:pos x="40" y="68"/>
                    </a:cxn>
                    <a:cxn ang="0">
                      <a:pos x="24" y="70"/>
                    </a:cxn>
                    <a:cxn ang="0">
                      <a:pos x="26" y="56"/>
                    </a:cxn>
                    <a:cxn ang="0">
                      <a:pos x="14" y="56"/>
                    </a:cxn>
                    <a:cxn ang="0">
                      <a:pos x="10" y="56"/>
                    </a:cxn>
                    <a:cxn ang="0">
                      <a:pos x="6" y="62"/>
                    </a:cxn>
                    <a:cxn ang="0">
                      <a:pos x="0" y="56"/>
                    </a:cxn>
                    <a:cxn ang="0">
                      <a:pos x="6" y="48"/>
                    </a:cxn>
                    <a:cxn ang="0">
                      <a:pos x="16" y="38"/>
                    </a:cxn>
                    <a:cxn ang="0">
                      <a:pos x="16" y="26"/>
                    </a:cxn>
                    <a:cxn ang="0">
                      <a:pos x="18" y="22"/>
                    </a:cxn>
                    <a:cxn ang="0">
                      <a:pos x="18" y="16"/>
                    </a:cxn>
                  </a:cxnLst>
                  <a:rect l="0" t="0" r="r" b="b"/>
                  <a:pathLst>
                    <a:path w="110" h="70">
                      <a:moveTo>
                        <a:pt x="18" y="16"/>
                      </a:moveTo>
                      <a:lnTo>
                        <a:pt x="18" y="6"/>
                      </a:lnTo>
                      <a:lnTo>
                        <a:pt x="28" y="0"/>
                      </a:lnTo>
                      <a:lnTo>
                        <a:pt x="40" y="0"/>
                      </a:lnTo>
                      <a:lnTo>
                        <a:pt x="40" y="8"/>
                      </a:lnTo>
                      <a:lnTo>
                        <a:pt x="42" y="12"/>
                      </a:lnTo>
                      <a:lnTo>
                        <a:pt x="52" y="14"/>
                      </a:lnTo>
                      <a:lnTo>
                        <a:pt x="54" y="16"/>
                      </a:lnTo>
                      <a:lnTo>
                        <a:pt x="56" y="20"/>
                      </a:lnTo>
                      <a:lnTo>
                        <a:pt x="62" y="22"/>
                      </a:lnTo>
                      <a:lnTo>
                        <a:pt x="70" y="30"/>
                      </a:lnTo>
                      <a:lnTo>
                        <a:pt x="84" y="32"/>
                      </a:lnTo>
                      <a:lnTo>
                        <a:pt x="86" y="38"/>
                      </a:lnTo>
                      <a:lnTo>
                        <a:pt x="88" y="46"/>
                      </a:lnTo>
                      <a:lnTo>
                        <a:pt x="98" y="46"/>
                      </a:lnTo>
                      <a:lnTo>
                        <a:pt x="108" y="48"/>
                      </a:lnTo>
                      <a:lnTo>
                        <a:pt x="110" y="52"/>
                      </a:lnTo>
                      <a:lnTo>
                        <a:pt x="110" y="56"/>
                      </a:lnTo>
                      <a:lnTo>
                        <a:pt x="108" y="56"/>
                      </a:lnTo>
                      <a:lnTo>
                        <a:pt x="106" y="60"/>
                      </a:lnTo>
                      <a:lnTo>
                        <a:pt x="102" y="60"/>
                      </a:lnTo>
                      <a:lnTo>
                        <a:pt x="100" y="62"/>
                      </a:lnTo>
                      <a:lnTo>
                        <a:pt x="90" y="60"/>
                      </a:lnTo>
                      <a:lnTo>
                        <a:pt x="84" y="58"/>
                      </a:lnTo>
                      <a:lnTo>
                        <a:pt x="76" y="52"/>
                      </a:lnTo>
                      <a:lnTo>
                        <a:pt x="68" y="46"/>
                      </a:lnTo>
                      <a:lnTo>
                        <a:pt x="64" y="42"/>
                      </a:lnTo>
                      <a:lnTo>
                        <a:pt x="60" y="44"/>
                      </a:lnTo>
                      <a:lnTo>
                        <a:pt x="58" y="48"/>
                      </a:lnTo>
                      <a:lnTo>
                        <a:pt x="52" y="56"/>
                      </a:lnTo>
                      <a:lnTo>
                        <a:pt x="40" y="68"/>
                      </a:lnTo>
                      <a:lnTo>
                        <a:pt x="24" y="70"/>
                      </a:lnTo>
                      <a:lnTo>
                        <a:pt x="26" y="56"/>
                      </a:lnTo>
                      <a:lnTo>
                        <a:pt x="14" y="56"/>
                      </a:lnTo>
                      <a:lnTo>
                        <a:pt x="10" y="56"/>
                      </a:lnTo>
                      <a:lnTo>
                        <a:pt x="6" y="62"/>
                      </a:lnTo>
                      <a:lnTo>
                        <a:pt x="0" y="56"/>
                      </a:lnTo>
                      <a:lnTo>
                        <a:pt x="6" y="48"/>
                      </a:lnTo>
                      <a:lnTo>
                        <a:pt x="16" y="38"/>
                      </a:lnTo>
                      <a:lnTo>
                        <a:pt x="16" y="26"/>
                      </a:lnTo>
                      <a:lnTo>
                        <a:pt x="18" y="22"/>
                      </a:lnTo>
                      <a:lnTo>
                        <a:pt x="18" y="1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301" name="Freeform 30">
                  <a:extLst>
                    <a:ext uri="{FF2B5EF4-FFF2-40B4-BE49-F238E27FC236}">
                      <a16:creationId xmlns:a16="http://schemas.microsoft.com/office/drawing/2014/main" id="{DFEEE55B-C66E-2789-2F3B-AF35D92FEC9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124" y="1227"/>
                  <a:ext cx="68" cy="36"/>
                </a:xfrm>
                <a:custGeom>
                  <a:avLst/>
                  <a:gdLst/>
                  <a:ahLst/>
                  <a:cxnLst>
                    <a:cxn ang="0">
                      <a:pos x="6" y="26"/>
                    </a:cxn>
                    <a:cxn ang="0">
                      <a:pos x="0" y="24"/>
                    </a:cxn>
                    <a:cxn ang="0">
                      <a:pos x="10" y="16"/>
                    </a:cxn>
                    <a:cxn ang="0">
                      <a:pos x="18" y="10"/>
                    </a:cxn>
                    <a:cxn ang="0">
                      <a:pos x="20" y="0"/>
                    </a:cxn>
                    <a:cxn ang="0">
                      <a:pos x="28" y="2"/>
                    </a:cxn>
                    <a:cxn ang="0">
                      <a:pos x="38" y="6"/>
                    </a:cxn>
                    <a:cxn ang="0">
                      <a:pos x="48" y="14"/>
                    </a:cxn>
                    <a:cxn ang="0">
                      <a:pos x="60" y="18"/>
                    </a:cxn>
                    <a:cxn ang="0">
                      <a:pos x="66" y="24"/>
                    </a:cxn>
                    <a:cxn ang="0">
                      <a:pos x="68" y="32"/>
                    </a:cxn>
                    <a:cxn ang="0">
                      <a:pos x="64" y="34"/>
                    </a:cxn>
                    <a:cxn ang="0">
                      <a:pos x="56" y="36"/>
                    </a:cxn>
                    <a:cxn ang="0">
                      <a:pos x="44" y="36"/>
                    </a:cxn>
                    <a:cxn ang="0">
                      <a:pos x="28" y="34"/>
                    </a:cxn>
                    <a:cxn ang="0">
                      <a:pos x="18" y="30"/>
                    </a:cxn>
                    <a:cxn ang="0">
                      <a:pos x="6" y="26"/>
                    </a:cxn>
                  </a:cxnLst>
                  <a:rect l="0" t="0" r="r" b="b"/>
                  <a:pathLst>
                    <a:path w="68" h="36">
                      <a:moveTo>
                        <a:pt x="6" y="26"/>
                      </a:moveTo>
                      <a:lnTo>
                        <a:pt x="0" y="24"/>
                      </a:lnTo>
                      <a:lnTo>
                        <a:pt x="10" y="16"/>
                      </a:lnTo>
                      <a:lnTo>
                        <a:pt x="18" y="10"/>
                      </a:lnTo>
                      <a:lnTo>
                        <a:pt x="20" y="0"/>
                      </a:lnTo>
                      <a:lnTo>
                        <a:pt x="28" y="2"/>
                      </a:lnTo>
                      <a:lnTo>
                        <a:pt x="38" y="6"/>
                      </a:lnTo>
                      <a:lnTo>
                        <a:pt x="48" y="14"/>
                      </a:lnTo>
                      <a:lnTo>
                        <a:pt x="60" y="18"/>
                      </a:lnTo>
                      <a:lnTo>
                        <a:pt x="66" y="24"/>
                      </a:lnTo>
                      <a:lnTo>
                        <a:pt x="68" y="32"/>
                      </a:lnTo>
                      <a:lnTo>
                        <a:pt x="64" y="34"/>
                      </a:lnTo>
                      <a:lnTo>
                        <a:pt x="56" y="36"/>
                      </a:lnTo>
                      <a:lnTo>
                        <a:pt x="44" y="36"/>
                      </a:lnTo>
                      <a:lnTo>
                        <a:pt x="28" y="34"/>
                      </a:lnTo>
                      <a:lnTo>
                        <a:pt x="18" y="30"/>
                      </a:lnTo>
                      <a:lnTo>
                        <a:pt x="6" y="2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302" name="Freeform 31">
                  <a:extLst>
                    <a:ext uri="{FF2B5EF4-FFF2-40B4-BE49-F238E27FC236}">
                      <a16:creationId xmlns:a16="http://schemas.microsoft.com/office/drawing/2014/main" id="{3C1C84FF-6AA4-9549-E4FF-91190F71CA9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274" y="1109"/>
                  <a:ext cx="460" cy="328"/>
                </a:xfrm>
                <a:custGeom>
                  <a:avLst/>
                  <a:gdLst/>
                  <a:ahLst/>
                  <a:cxnLst>
                    <a:cxn ang="0">
                      <a:pos x="148" y="30"/>
                    </a:cxn>
                    <a:cxn ang="0">
                      <a:pos x="154" y="52"/>
                    </a:cxn>
                    <a:cxn ang="0">
                      <a:pos x="184" y="36"/>
                    </a:cxn>
                    <a:cxn ang="0">
                      <a:pos x="238" y="44"/>
                    </a:cxn>
                    <a:cxn ang="0">
                      <a:pos x="250" y="54"/>
                    </a:cxn>
                    <a:cxn ang="0">
                      <a:pos x="258" y="58"/>
                    </a:cxn>
                    <a:cxn ang="0">
                      <a:pos x="280" y="68"/>
                    </a:cxn>
                    <a:cxn ang="0">
                      <a:pos x="284" y="86"/>
                    </a:cxn>
                    <a:cxn ang="0">
                      <a:pos x="306" y="90"/>
                    </a:cxn>
                    <a:cxn ang="0">
                      <a:pos x="332" y="92"/>
                    </a:cxn>
                    <a:cxn ang="0">
                      <a:pos x="324" y="108"/>
                    </a:cxn>
                    <a:cxn ang="0">
                      <a:pos x="360" y="116"/>
                    </a:cxn>
                    <a:cxn ang="0">
                      <a:pos x="342" y="122"/>
                    </a:cxn>
                    <a:cxn ang="0">
                      <a:pos x="368" y="134"/>
                    </a:cxn>
                    <a:cxn ang="0">
                      <a:pos x="346" y="136"/>
                    </a:cxn>
                    <a:cxn ang="0">
                      <a:pos x="346" y="150"/>
                    </a:cxn>
                    <a:cxn ang="0">
                      <a:pos x="382" y="160"/>
                    </a:cxn>
                    <a:cxn ang="0">
                      <a:pos x="404" y="174"/>
                    </a:cxn>
                    <a:cxn ang="0">
                      <a:pos x="434" y="190"/>
                    </a:cxn>
                    <a:cxn ang="0">
                      <a:pos x="460" y="208"/>
                    </a:cxn>
                    <a:cxn ang="0">
                      <a:pos x="434" y="216"/>
                    </a:cxn>
                    <a:cxn ang="0">
                      <a:pos x="420" y="240"/>
                    </a:cxn>
                    <a:cxn ang="0">
                      <a:pos x="386" y="222"/>
                    </a:cxn>
                    <a:cxn ang="0">
                      <a:pos x="358" y="230"/>
                    </a:cxn>
                    <a:cxn ang="0">
                      <a:pos x="408" y="284"/>
                    </a:cxn>
                    <a:cxn ang="0">
                      <a:pos x="394" y="290"/>
                    </a:cxn>
                    <a:cxn ang="0">
                      <a:pos x="356" y="290"/>
                    </a:cxn>
                    <a:cxn ang="0">
                      <a:pos x="366" y="306"/>
                    </a:cxn>
                    <a:cxn ang="0">
                      <a:pos x="354" y="322"/>
                    </a:cxn>
                    <a:cxn ang="0">
                      <a:pos x="310" y="314"/>
                    </a:cxn>
                    <a:cxn ang="0">
                      <a:pos x="288" y="280"/>
                    </a:cxn>
                    <a:cxn ang="0">
                      <a:pos x="256" y="258"/>
                    </a:cxn>
                    <a:cxn ang="0">
                      <a:pos x="238" y="260"/>
                    </a:cxn>
                    <a:cxn ang="0">
                      <a:pos x="208" y="270"/>
                    </a:cxn>
                    <a:cxn ang="0">
                      <a:pos x="202" y="236"/>
                    </a:cxn>
                    <a:cxn ang="0">
                      <a:pos x="238" y="240"/>
                    </a:cxn>
                    <a:cxn ang="0">
                      <a:pos x="246" y="222"/>
                    </a:cxn>
                    <a:cxn ang="0">
                      <a:pos x="272" y="172"/>
                    </a:cxn>
                    <a:cxn ang="0">
                      <a:pos x="246" y="156"/>
                    </a:cxn>
                    <a:cxn ang="0">
                      <a:pos x="218" y="150"/>
                    </a:cxn>
                    <a:cxn ang="0">
                      <a:pos x="212" y="124"/>
                    </a:cxn>
                    <a:cxn ang="0">
                      <a:pos x="186" y="106"/>
                    </a:cxn>
                    <a:cxn ang="0">
                      <a:pos x="178" y="112"/>
                    </a:cxn>
                    <a:cxn ang="0">
                      <a:pos x="130" y="116"/>
                    </a:cxn>
                    <a:cxn ang="0">
                      <a:pos x="56" y="110"/>
                    </a:cxn>
                    <a:cxn ang="0">
                      <a:pos x="20" y="102"/>
                    </a:cxn>
                    <a:cxn ang="0">
                      <a:pos x="32" y="86"/>
                    </a:cxn>
                    <a:cxn ang="0">
                      <a:pos x="0" y="72"/>
                    </a:cxn>
                    <a:cxn ang="0">
                      <a:pos x="38" y="2"/>
                    </a:cxn>
                    <a:cxn ang="0">
                      <a:pos x="64" y="12"/>
                    </a:cxn>
                    <a:cxn ang="0">
                      <a:pos x="68" y="76"/>
                    </a:cxn>
                    <a:cxn ang="0">
                      <a:pos x="78" y="46"/>
                    </a:cxn>
                    <a:cxn ang="0">
                      <a:pos x="108" y="4"/>
                    </a:cxn>
                  </a:cxnLst>
                  <a:rect l="0" t="0" r="r" b="b"/>
                  <a:pathLst>
                    <a:path w="460" h="328">
                      <a:moveTo>
                        <a:pt x="134" y="6"/>
                      </a:moveTo>
                      <a:lnTo>
                        <a:pt x="140" y="14"/>
                      </a:lnTo>
                      <a:lnTo>
                        <a:pt x="146" y="22"/>
                      </a:lnTo>
                      <a:lnTo>
                        <a:pt x="148" y="30"/>
                      </a:lnTo>
                      <a:lnTo>
                        <a:pt x="148" y="38"/>
                      </a:lnTo>
                      <a:lnTo>
                        <a:pt x="144" y="42"/>
                      </a:lnTo>
                      <a:lnTo>
                        <a:pt x="144" y="52"/>
                      </a:lnTo>
                      <a:lnTo>
                        <a:pt x="154" y="52"/>
                      </a:lnTo>
                      <a:lnTo>
                        <a:pt x="158" y="42"/>
                      </a:lnTo>
                      <a:lnTo>
                        <a:pt x="168" y="42"/>
                      </a:lnTo>
                      <a:lnTo>
                        <a:pt x="180" y="50"/>
                      </a:lnTo>
                      <a:lnTo>
                        <a:pt x="184" y="36"/>
                      </a:lnTo>
                      <a:lnTo>
                        <a:pt x="198" y="34"/>
                      </a:lnTo>
                      <a:lnTo>
                        <a:pt x="214" y="34"/>
                      </a:lnTo>
                      <a:lnTo>
                        <a:pt x="230" y="40"/>
                      </a:lnTo>
                      <a:lnTo>
                        <a:pt x="238" y="44"/>
                      </a:lnTo>
                      <a:lnTo>
                        <a:pt x="228" y="50"/>
                      </a:lnTo>
                      <a:lnTo>
                        <a:pt x="226" y="58"/>
                      </a:lnTo>
                      <a:lnTo>
                        <a:pt x="240" y="52"/>
                      </a:lnTo>
                      <a:lnTo>
                        <a:pt x="250" y="54"/>
                      </a:lnTo>
                      <a:lnTo>
                        <a:pt x="244" y="60"/>
                      </a:lnTo>
                      <a:lnTo>
                        <a:pt x="238" y="68"/>
                      </a:lnTo>
                      <a:lnTo>
                        <a:pt x="246" y="66"/>
                      </a:lnTo>
                      <a:lnTo>
                        <a:pt x="258" y="58"/>
                      </a:lnTo>
                      <a:lnTo>
                        <a:pt x="260" y="66"/>
                      </a:lnTo>
                      <a:lnTo>
                        <a:pt x="254" y="74"/>
                      </a:lnTo>
                      <a:lnTo>
                        <a:pt x="264" y="74"/>
                      </a:lnTo>
                      <a:lnTo>
                        <a:pt x="280" y="68"/>
                      </a:lnTo>
                      <a:lnTo>
                        <a:pt x="290" y="70"/>
                      </a:lnTo>
                      <a:lnTo>
                        <a:pt x="296" y="76"/>
                      </a:lnTo>
                      <a:lnTo>
                        <a:pt x="292" y="80"/>
                      </a:lnTo>
                      <a:lnTo>
                        <a:pt x="284" y="86"/>
                      </a:lnTo>
                      <a:lnTo>
                        <a:pt x="290" y="90"/>
                      </a:lnTo>
                      <a:lnTo>
                        <a:pt x="300" y="86"/>
                      </a:lnTo>
                      <a:lnTo>
                        <a:pt x="306" y="84"/>
                      </a:lnTo>
                      <a:lnTo>
                        <a:pt x="306" y="90"/>
                      </a:lnTo>
                      <a:lnTo>
                        <a:pt x="298" y="98"/>
                      </a:lnTo>
                      <a:lnTo>
                        <a:pt x="304" y="98"/>
                      </a:lnTo>
                      <a:lnTo>
                        <a:pt x="320" y="92"/>
                      </a:lnTo>
                      <a:lnTo>
                        <a:pt x="332" y="92"/>
                      </a:lnTo>
                      <a:lnTo>
                        <a:pt x="342" y="96"/>
                      </a:lnTo>
                      <a:lnTo>
                        <a:pt x="342" y="100"/>
                      </a:lnTo>
                      <a:lnTo>
                        <a:pt x="334" y="104"/>
                      </a:lnTo>
                      <a:lnTo>
                        <a:pt x="324" y="108"/>
                      </a:lnTo>
                      <a:lnTo>
                        <a:pt x="332" y="112"/>
                      </a:lnTo>
                      <a:lnTo>
                        <a:pt x="350" y="108"/>
                      </a:lnTo>
                      <a:lnTo>
                        <a:pt x="356" y="110"/>
                      </a:lnTo>
                      <a:lnTo>
                        <a:pt x="360" y="116"/>
                      </a:lnTo>
                      <a:lnTo>
                        <a:pt x="362" y="122"/>
                      </a:lnTo>
                      <a:lnTo>
                        <a:pt x="354" y="122"/>
                      </a:lnTo>
                      <a:lnTo>
                        <a:pt x="348" y="122"/>
                      </a:lnTo>
                      <a:lnTo>
                        <a:pt x="342" y="122"/>
                      </a:lnTo>
                      <a:lnTo>
                        <a:pt x="342" y="128"/>
                      </a:lnTo>
                      <a:lnTo>
                        <a:pt x="352" y="128"/>
                      </a:lnTo>
                      <a:lnTo>
                        <a:pt x="362" y="128"/>
                      </a:lnTo>
                      <a:lnTo>
                        <a:pt x="368" y="134"/>
                      </a:lnTo>
                      <a:lnTo>
                        <a:pt x="370" y="138"/>
                      </a:lnTo>
                      <a:lnTo>
                        <a:pt x="368" y="138"/>
                      </a:lnTo>
                      <a:lnTo>
                        <a:pt x="362" y="138"/>
                      </a:lnTo>
                      <a:lnTo>
                        <a:pt x="346" y="136"/>
                      </a:lnTo>
                      <a:lnTo>
                        <a:pt x="344" y="138"/>
                      </a:lnTo>
                      <a:lnTo>
                        <a:pt x="342" y="140"/>
                      </a:lnTo>
                      <a:lnTo>
                        <a:pt x="342" y="144"/>
                      </a:lnTo>
                      <a:lnTo>
                        <a:pt x="346" y="150"/>
                      </a:lnTo>
                      <a:lnTo>
                        <a:pt x="354" y="156"/>
                      </a:lnTo>
                      <a:lnTo>
                        <a:pt x="362" y="156"/>
                      </a:lnTo>
                      <a:lnTo>
                        <a:pt x="370" y="154"/>
                      </a:lnTo>
                      <a:lnTo>
                        <a:pt x="382" y="160"/>
                      </a:lnTo>
                      <a:lnTo>
                        <a:pt x="382" y="166"/>
                      </a:lnTo>
                      <a:lnTo>
                        <a:pt x="388" y="168"/>
                      </a:lnTo>
                      <a:lnTo>
                        <a:pt x="398" y="170"/>
                      </a:lnTo>
                      <a:lnTo>
                        <a:pt x="404" y="174"/>
                      </a:lnTo>
                      <a:lnTo>
                        <a:pt x="406" y="180"/>
                      </a:lnTo>
                      <a:lnTo>
                        <a:pt x="416" y="180"/>
                      </a:lnTo>
                      <a:lnTo>
                        <a:pt x="424" y="182"/>
                      </a:lnTo>
                      <a:lnTo>
                        <a:pt x="434" y="190"/>
                      </a:lnTo>
                      <a:lnTo>
                        <a:pt x="438" y="194"/>
                      </a:lnTo>
                      <a:lnTo>
                        <a:pt x="450" y="196"/>
                      </a:lnTo>
                      <a:lnTo>
                        <a:pt x="460" y="204"/>
                      </a:lnTo>
                      <a:lnTo>
                        <a:pt x="460" y="208"/>
                      </a:lnTo>
                      <a:lnTo>
                        <a:pt x="460" y="212"/>
                      </a:lnTo>
                      <a:lnTo>
                        <a:pt x="458" y="214"/>
                      </a:lnTo>
                      <a:lnTo>
                        <a:pt x="444" y="216"/>
                      </a:lnTo>
                      <a:lnTo>
                        <a:pt x="434" y="216"/>
                      </a:lnTo>
                      <a:lnTo>
                        <a:pt x="436" y="226"/>
                      </a:lnTo>
                      <a:lnTo>
                        <a:pt x="430" y="232"/>
                      </a:lnTo>
                      <a:lnTo>
                        <a:pt x="420" y="232"/>
                      </a:lnTo>
                      <a:lnTo>
                        <a:pt x="420" y="240"/>
                      </a:lnTo>
                      <a:lnTo>
                        <a:pt x="414" y="248"/>
                      </a:lnTo>
                      <a:lnTo>
                        <a:pt x="398" y="240"/>
                      </a:lnTo>
                      <a:lnTo>
                        <a:pt x="390" y="230"/>
                      </a:lnTo>
                      <a:lnTo>
                        <a:pt x="386" y="222"/>
                      </a:lnTo>
                      <a:lnTo>
                        <a:pt x="364" y="208"/>
                      </a:lnTo>
                      <a:lnTo>
                        <a:pt x="356" y="212"/>
                      </a:lnTo>
                      <a:lnTo>
                        <a:pt x="360" y="222"/>
                      </a:lnTo>
                      <a:lnTo>
                        <a:pt x="358" y="230"/>
                      </a:lnTo>
                      <a:lnTo>
                        <a:pt x="364" y="244"/>
                      </a:lnTo>
                      <a:lnTo>
                        <a:pt x="376" y="256"/>
                      </a:lnTo>
                      <a:lnTo>
                        <a:pt x="394" y="270"/>
                      </a:lnTo>
                      <a:lnTo>
                        <a:pt x="408" y="284"/>
                      </a:lnTo>
                      <a:lnTo>
                        <a:pt x="406" y="290"/>
                      </a:lnTo>
                      <a:lnTo>
                        <a:pt x="400" y="288"/>
                      </a:lnTo>
                      <a:lnTo>
                        <a:pt x="396" y="288"/>
                      </a:lnTo>
                      <a:lnTo>
                        <a:pt x="394" y="290"/>
                      </a:lnTo>
                      <a:lnTo>
                        <a:pt x="400" y="304"/>
                      </a:lnTo>
                      <a:lnTo>
                        <a:pt x="394" y="310"/>
                      </a:lnTo>
                      <a:lnTo>
                        <a:pt x="378" y="302"/>
                      </a:lnTo>
                      <a:lnTo>
                        <a:pt x="356" y="290"/>
                      </a:lnTo>
                      <a:lnTo>
                        <a:pt x="344" y="278"/>
                      </a:lnTo>
                      <a:lnTo>
                        <a:pt x="338" y="282"/>
                      </a:lnTo>
                      <a:lnTo>
                        <a:pt x="348" y="292"/>
                      </a:lnTo>
                      <a:lnTo>
                        <a:pt x="366" y="306"/>
                      </a:lnTo>
                      <a:lnTo>
                        <a:pt x="370" y="312"/>
                      </a:lnTo>
                      <a:lnTo>
                        <a:pt x="374" y="320"/>
                      </a:lnTo>
                      <a:lnTo>
                        <a:pt x="378" y="328"/>
                      </a:lnTo>
                      <a:lnTo>
                        <a:pt x="354" y="322"/>
                      </a:lnTo>
                      <a:lnTo>
                        <a:pt x="334" y="314"/>
                      </a:lnTo>
                      <a:lnTo>
                        <a:pt x="320" y="304"/>
                      </a:lnTo>
                      <a:lnTo>
                        <a:pt x="312" y="304"/>
                      </a:lnTo>
                      <a:lnTo>
                        <a:pt x="310" y="314"/>
                      </a:lnTo>
                      <a:lnTo>
                        <a:pt x="296" y="298"/>
                      </a:lnTo>
                      <a:lnTo>
                        <a:pt x="290" y="290"/>
                      </a:lnTo>
                      <a:lnTo>
                        <a:pt x="294" y="286"/>
                      </a:lnTo>
                      <a:lnTo>
                        <a:pt x="288" y="280"/>
                      </a:lnTo>
                      <a:lnTo>
                        <a:pt x="280" y="282"/>
                      </a:lnTo>
                      <a:lnTo>
                        <a:pt x="272" y="274"/>
                      </a:lnTo>
                      <a:lnTo>
                        <a:pt x="262" y="264"/>
                      </a:lnTo>
                      <a:lnTo>
                        <a:pt x="256" y="258"/>
                      </a:lnTo>
                      <a:lnTo>
                        <a:pt x="244" y="254"/>
                      </a:lnTo>
                      <a:lnTo>
                        <a:pt x="238" y="250"/>
                      </a:lnTo>
                      <a:lnTo>
                        <a:pt x="238" y="258"/>
                      </a:lnTo>
                      <a:lnTo>
                        <a:pt x="238" y="260"/>
                      </a:lnTo>
                      <a:lnTo>
                        <a:pt x="236" y="262"/>
                      </a:lnTo>
                      <a:lnTo>
                        <a:pt x="224" y="262"/>
                      </a:lnTo>
                      <a:lnTo>
                        <a:pt x="218" y="266"/>
                      </a:lnTo>
                      <a:lnTo>
                        <a:pt x="208" y="270"/>
                      </a:lnTo>
                      <a:lnTo>
                        <a:pt x="194" y="268"/>
                      </a:lnTo>
                      <a:lnTo>
                        <a:pt x="186" y="258"/>
                      </a:lnTo>
                      <a:lnTo>
                        <a:pt x="188" y="246"/>
                      </a:lnTo>
                      <a:lnTo>
                        <a:pt x="202" y="236"/>
                      </a:lnTo>
                      <a:lnTo>
                        <a:pt x="214" y="238"/>
                      </a:lnTo>
                      <a:lnTo>
                        <a:pt x="226" y="242"/>
                      </a:lnTo>
                      <a:lnTo>
                        <a:pt x="232" y="246"/>
                      </a:lnTo>
                      <a:lnTo>
                        <a:pt x="238" y="240"/>
                      </a:lnTo>
                      <a:lnTo>
                        <a:pt x="246" y="236"/>
                      </a:lnTo>
                      <a:lnTo>
                        <a:pt x="258" y="232"/>
                      </a:lnTo>
                      <a:lnTo>
                        <a:pt x="254" y="228"/>
                      </a:lnTo>
                      <a:lnTo>
                        <a:pt x="246" y="222"/>
                      </a:lnTo>
                      <a:lnTo>
                        <a:pt x="254" y="210"/>
                      </a:lnTo>
                      <a:lnTo>
                        <a:pt x="268" y="202"/>
                      </a:lnTo>
                      <a:lnTo>
                        <a:pt x="280" y="190"/>
                      </a:lnTo>
                      <a:lnTo>
                        <a:pt x="272" y="172"/>
                      </a:lnTo>
                      <a:lnTo>
                        <a:pt x="264" y="160"/>
                      </a:lnTo>
                      <a:lnTo>
                        <a:pt x="256" y="160"/>
                      </a:lnTo>
                      <a:lnTo>
                        <a:pt x="254" y="152"/>
                      </a:lnTo>
                      <a:lnTo>
                        <a:pt x="246" y="156"/>
                      </a:lnTo>
                      <a:lnTo>
                        <a:pt x="240" y="148"/>
                      </a:lnTo>
                      <a:lnTo>
                        <a:pt x="240" y="142"/>
                      </a:lnTo>
                      <a:lnTo>
                        <a:pt x="228" y="142"/>
                      </a:lnTo>
                      <a:lnTo>
                        <a:pt x="218" y="150"/>
                      </a:lnTo>
                      <a:lnTo>
                        <a:pt x="210" y="142"/>
                      </a:lnTo>
                      <a:lnTo>
                        <a:pt x="222" y="134"/>
                      </a:lnTo>
                      <a:lnTo>
                        <a:pt x="218" y="128"/>
                      </a:lnTo>
                      <a:lnTo>
                        <a:pt x="212" y="124"/>
                      </a:lnTo>
                      <a:lnTo>
                        <a:pt x="202" y="114"/>
                      </a:lnTo>
                      <a:lnTo>
                        <a:pt x="196" y="120"/>
                      </a:lnTo>
                      <a:lnTo>
                        <a:pt x="190" y="112"/>
                      </a:lnTo>
                      <a:lnTo>
                        <a:pt x="186" y="106"/>
                      </a:lnTo>
                      <a:lnTo>
                        <a:pt x="178" y="98"/>
                      </a:lnTo>
                      <a:lnTo>
                        <a:pt x="172" y="100"/>
                      </a:lnTo>
                      <a:lnTo>
                        <a:pt x="176" y="106"/>
                      </a:lnTo>
                      <a:lnTo>
                        <a:pt x="178" y="112"/>
                      </a:lnTo>
                      <a:lnTo>
                        <a:pt x="172" y="116"/>
                      </a:lnTo>
                      <a:lnTo>
                        <a:pt x="158" y="116"/>
                      </a:lnTo>
                      <a:lnTo>
                        <a:pt x="136" y="110"/>
                      </a:lnTo>
                      <a:lnTo>
                        <a:pt x="130" y="116"/>
                      </a:lnTo>
                      <a:lnTo>
                        <a:pt x="118" y="118"/>
                      </a:lnTo>
                      <a:lnTo>
                        <a:pt x="90" y="114"/>
                      </a:lnTo>
                      <a:lnTo>
                        <a:pt x="74" y="110"/>
                      </a:lnTo>
                      <a:lnTo>
                        <a:pt x="56" y="110"/>
                      </a:lnTo>
                      <a:lnTo>
                        <a:pt x="48" y="104"/>
                      </a:lnTo>
                      <a:lnTo>
                        <a:pt x="40" y="100"/>
                      </a:lnTo>
                      <a:lnTo>
                        <a:pt x="32" y="106"/>
                      </a:lnTo>
                      <a:lnTo>
                        <a:pt x="20" y="102"/>
                      </a:lnTo>
                      <a:lnTo>
                        <a:pt x="8" y="94"/>
                      </a:lnTo>
                      <a:lnTo>
                        <a:pt x="8" y="84"/>
                      </a:lnTo>
                      <a:lnTo>
                        <a:pt x="16" y="84"/>
                      </a:lnTo>
                      <a:lnTo>
                        <a:pt x="32" y="86"/>
                      </a:lnTo>
                      <a:lnTo>
                        <a:pt x="38" y="82"/>
                      </a:lnTo>
                      <a:lnTo>
                        <a:pt x="32" y="76"/>
                      </a:lnTo>
                      <a:lnTo>
                        <a:pt x="16" y="78"/>
                      </a:lnTo>
                      <a:lnTo>
                        <a:pt x="0" y="72"/>
                      </a:lnTo>
                      <a:lnTo>
                        <a:pt x="0" y="50"/>
                      </a:lnTo>
                      <a:lnTo>
                        <a:pt x="8" y="30"/>
                      </a:lnTo>
                      <a:lnTo>
                        <a:pt x="20" y="14"/>
                      </a:lnTo>
                      <a:lnTo>
                        <a:pt x="38" y="2"/>
                      </a:lnTo>
                      <a:lnTo>
                        <a:pt x="52" y="0"/>
                      </a:lnTo>
                      <a:lnTo>
                        <a:pt x="82" y="2"/>
                      </a:lnTo>
                      <a:lnTo>
                        <a:pt x="76" y="8"/>
                      </a:lnTo>
                      <a:lnTo>
                        <a:pt x="64" y="12"/>
                      </a:lnTo>
                      <a:lnTo>
                        <a:pt x="54" y="28"/>
                      </a:lnTo>
                      <a:lnTo>
                        <a:pt x="54" y="40"/>
                      </a:lnTo>
                      <a:lnTo>
                        <a:pt x="54" y="50"/>
                      </a:lnTo>
                      <a:lnTo>
                        <a:pt x="68" y="76"/>
                      </a:lnTo>
                      <a:lnTo>
                        <a:pt x="82" y="72"/>
                      </a:lnTo>
                      <a:lnTo>
                        <a:pt x="76" y="64"/>
                      </a:lnTo>
                      <a:lnTo>
                        <a:pt x="66" y="50"/>
                      </a:lnTo>
                      <a:lnTo>
                        <a:pt x="78" y="46"/>
                      </a:lnTo>
                      <a:lnTo>
                        <a:pt x="70" y="38"/>
                      </a:lnTo>
                      <a:lnTo>
                        <a:pt x="72" y="26"/>
                      </a:lnTo>
                      <a:lnTo>
                        <a:pt x="84" y="16"/>
                      </a:lnTo>
                      <a:lnTo>
                        <a:pt x="108" y="4"/>
                      </a:lnTo>
                      <a:lnTo>
                        <a:pt x="122" y="2"/>
                      </a:lnTo>
                      <a:lnTo>
                        <a:pt x="134" y="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303" name="Freeform 32">
                  <a:extLst>
                    <a:ext uri="{FF2B5EF4-FFF2-40B4-BE49-F238E27FC236}">
                      <a16:creationId xmlns:a16="http://schemas.microsoft.com/office/drawing/2014/main" id="{EEFE824B-F6C6-0E25-FC05-1F9E883BBAE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64" y="1409"/>
                  <a:ext cx="36" cy="22"/>
                </a:xfrm>
                <a:custGeom>
                  <a:avLst/>
                  <a:gdLst/>
                  <a:ahLst/>
                  <a:cxnLst>
                    <a:cxn ang="0">
                      <a:pos x="34" y="0"/>
                    </a:cxn>
                    <a:cxn ang="0">
                      <a:pos x="22" y="0"/>
                    </a:cxn>
                    <a:cxn ang="0">
                      <a:pos x="8" y="6"/>
                    </a:cxn>
                    <a:cxn ang="0">
                      <a:pos x="4" y="10"/>
                    </a:cxn>
                    <a:cxn ang="0">
                      <a:pos x="2" y="12"/>
                    </a:cxn>
                    <a:cxn ang="0">
                      <a:pos x="0" y="14"/>
                    </a:cxn>
                    <a:cxn ang="0">
                      <a:pos x="6" y="18"/>
                    </a:cxn>
                    <a:cxn ang="0">
                      <a:pos x="10" y="22"/>
                    </a:cxn>
                    <a:cxn ang="0">
                      <a:pos x="22" y="18"/>
                    </a:cxn>
                    <a:cxn ang="0">
                      <a:pos x="30" y="12"/>
                    </a:cxn>
                    <a:cxn ang="0">
                      <a:pos x="36" y="4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36" h="22">
                      <a:moveTo>
                        <a:pt x="34" y="0"/>
                      </a:moveTo>
                      <a:lnTo>
                        <a:pt x="22" y="0"/>
                      </a:lnTo>
                      <a:lnTo>
                        <a:pt x="8" y="6"/>
                      </a:lnTo>
                      <a:lnTo>
                        <a:pt x="4" y="10"/>
                      </a:lnTo>
                      <a:lnTo>
                        <a:pt x="2" y="12"/>
                      </a:lnTo>
                      <a:lnTo>
                        <a:pt x="0" y="14"/>
                      </a:lnTo>
                      <a:lnTo>
                        <a:pt x="6" y="18"/>
                      </a:lnTo>
                      <a:lnTo>
                        <a:pt x="10" y="22"/>
                      </a:lnTo>
                      <a:lnTo>
                        <a:pt x="22" y="18"/>
                      </a:lnTo>
                      <a:lnTo>
                        <a:pt x="30" y="12"/>
                      </a:lnTo>
                      <a:lnTo>
                        <a:pt x="36" y="4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304" name="Freeform 33">
                  <a:extLst>
                    <a:ext uri="{FF2B5EF4-FFF2-40B4-BE49-F238E27FC236}">
                      <a16:creationId xmlns:a16="http://schemas.microsoft.com/office/drawing/2014/main" id="{9574D083-42E5-280D-9F1E-012205CEFF3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426" y="1423"/>
                  <a:ext cx="18" cy="22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2" y="6"/>
                    </a:cxn>
                    <a:cxn ang="0">
                      <a:pos x="0" y="14"/>
                    </a:cxn>
                    <a:cxn ang="0">
                      <a:pos x="8" y="22"/>
                    </a:cxn>
                    <a:cxn ang="0">
                      <a:pos x="18" y="10"/>
                    </a:cxn>
                    <a:cxn ang="0">
                      <a:pos x="16" y="2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18" h="22">
                      <a:moveTo>
                        <a:pt x="8" y="0"/>
                      </a:moveTo>
                      <a:lnTo>
                        <a:pt x="2" y="6"/>
                      </a:lnTo>
                      <a:lnTo>
                        <a:pt x="0" y="14"/>
                      </a:lnTo>
                      <a:lnTo>
                        <a:pt x="8" y="22"/>
                      </a:lnTo>
                      <a:lnTo>
                        <a:pt x="18" y="10"/>
                      </a:lnTo>
                      <a:lnTo>
                        <a:pt x="16" y="2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305" name="Freeform 34">
                  <a:extLst>
                    <a:ext uri="{FF2B5EF4-FFF2-40B4-BE49-F238E27FC236}">
                      <a16:creationId xmlns:a16="http://schemas.microsoft.com/office/drawing/2014/main" id="{89718466-7F15-28B1-0387-BAD1E637414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876" y="971"/>
                  <a:ext cx="22" cy="14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16" y="2"/>
                    </a:cxn>
                    <a:cxn ang="0">
                      <a:pos x="22" y="8"/>
                    </a:cxn>
                    <a:cxn ang="0">
                      <a:pos x="20" y="12"/>
                    </a:cxn>
                    <a:cxn ang="0">
                      <a:pos x="10" y="14"/>
                    </a:cxn>
                    <a:cxn ang="0">
                      <a:pos x="2" y="8"/>
                    </a:cxn>
                    <a:cxn ang="0">
                      <a:pos x="0" y="2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22" h="14">
                      <a:moveTo>
                        <a:pt x="8" y="0"/>
                      </a:moveTo>
                      <a:lnTo>
                        <a:pt x="16" y="2"/>
                      </a:lnTo>
                      <a:lnTo>
                        <a:pt x="22" y="8"/>
                      </a:lnTo>
                      <a:lnTo>
                        <a:pt x="20" y="12"/>
                      </a:lnTo>
                      <a:lnTo>
                        <a:pt x="10" y="14"/>
                      </a:lnTo>
                      <a:lnTo>
                        <a:pt x="2" y="8"/>
                      </a:lnTo>
                      <a:lnTo>
                        <a:pt x="0" y="2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306" name="Freeform 35">
                  <a:extLst>
                    <a:ext uri="{FF2B5EF4-FFF2-40B4-BE49-F238E27FC236}">
                      <a16:creationId xmlns:a16="http://schemas.microsoft.com/office/drawing/2014/main" id="{AE35814F-56D8-4F4A-7B1F-ADFD48FEA49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516" y="1271"/>
                  <a:ext cx="20" cy="16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16" y="6"/>
                    </a:cxn>
                    <a:cxn ang="0">
                      <a:pos x="20" y="12"/>
                    </a:cxn>
                    <a:cxn ang="0">
                      <a:pos x="16" y="16"/>
                    </a:cxn>
                    <a:cxn ang="0">
                      <a:pos x="6" y="14"/>
                    </a:cxn>
                    <a:cxn ang="0">
                      <a:pos x="0" y="10"/>
                    </a:cxn>
                    <a:cxn ang="0">
                      <a:pos x="0" y="2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20" h="16">
                      <a:moveTo>
                        <a:pt x="8" y="0"/>
                      </a:moveTo>
                      <a:lnTo>
                        <a:pt x="16" y="6"/>
                      </a:lnTo>
                      <a:lnTo>
                        <a:pt x="20" y="12"/>
                      </a:lnTo>
                      <a:lnTo>
                        <a:pt x="16" y="16"/>
                      </a:lnTo>
                      <a:lnTo>
                        <a:pt x="6" y="14"/>
                      </a:lnTo>
                      <a:lnTo>
                        <a:pt x="0" y="10"/>
                      </a:lnTo>
                      <a:lnTo>
                        <a:pt x="0" y="2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307" name="Freeform 36">
                  <a:extLst>
                    <a:ext uri="{FF2B5EF4-FFF2-40B4-BE49-F238E27FC236}">
                      <a16:creationId xmlns:a16="http://schemas.microsoft.com/office/drawing/2014/main" id="{F5AC0361-136F-5D5C-A935-2732ED12AD7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682" y="1705"/>
                  <a:ext cx="38" cy="18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8" y="8"/>
                    </a:cxn>
                    <a:cxn ang="0">
                      <a:pos x="18" y="14"/>
                    </a:cxn>
                    <a:cxn ang="0">
                      <a:pos x="34" y="18"/>
                    </a:cxn>
                    <a:cxn ang="0">
                      <a:pos x="38" y="12"/>
                    </a:cxn>
                    <a:cxn ang="0">
                      <a:pos x="30" y="6"/>
                    </a:cxn>
                    <a:cxn ang="0">
                      <a:pos x="22" y="2"/>
                    </a:cxn>
                    <a:cxn ang="0">
                      <a:pos x="14" y="0"/>
                    </a:cxn>
                    <a:cxn ang="0">
                      <a:pos x="8" y="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38" h="18">
                      <a:moveTo>
                        <a:pt x="0" y="2"/>
                      </a:moveTo>
                      <a:lnTo>
                        <a:pt x="8" y="8"/>
                      </a:lnTo>
                      <a:lnTo>
                        <a:pt x="18" y="14"/>
                      </a:lnTo>
                      <a:lnTo>
                        <a:pt x="34" y="18"/>
                      </a:lnTo>
                      <a:lnTo>
                        <a:pt x="38" y="12"/>
                      </a:lnTo>
                      <a:lnTo>
                        <a:pt x="30" y="6"/>
                      </a:lnTo>
                      <a:lnTo>
                        <a:pt x="22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308" name="Freeform 37">
                  <a:extLst>
                    <a:ext uri="{FF2B5EF4-FFF2-40B4-BE49-F238E27FC236}">
                      <a16:creationId xmlns:a16="http://schemas.microsoft.com/office/drawing/2014/main" id="{8933C21F-2EF6-B06E-95E4-9AEE534C24F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68" y="1685"/>
                  <a:ext cx="72" cy="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2"/>
                    </a:cxn>
                    <a:cxn ang="0">
                      <a:pos x="24" y="6"/>
                    </a:cxn>
                    <a:cxn ang="0">
                      <a:pos x="32" y="10"/>
                    </a:cxn>
                    <a:cxn ang="0">
                      <a:pos x="42" y="16"/>
                    </a:cxn>
                    <a:cxn ang="0">
                      <a:pos x="50" y="26"/>
                    </a:cxn>
                    <a:cxn ang="0">
                      <a:pos x="56" y="30"/>
                    </a:cxn>
                    <a:cxn ang="0">
                      <a:pos x="66" y="36"/>
                    </a:cxn>
                    <a:cxn ang="0">
                      <a:pos x="70" y="42"/>
                    </a:cxn>
                    <a:cxn ang="0">
                      <a:pos x="72" y="46"/>
                    </a:cxn>
                    <a:cxn ang="0">
                      <a:pos x="66" y="48"/>
                    </a:cxn>
                    <a:cxn ang="0">
                      <a:pos x="56" y="50"/>
                    </a:cxn>
                    <a:cxn ang="0">
                      <a:pos x="46" y="46"/>
                    </a:cxn>
                    <a:cxn ang="0">
                      <a:pos x="46" y="38"/>
                    </a:cxn>
                    <a:cxn ang="0">
                      <a:pos x="40" y="38"/>
                    </a:cxn>
                    <a:cxn ang="0">
                      <a:pos x="34" y="32"/>
                    </a:cxn>
                    <a:cxn ang="0">
                      <a:pos x="28" y="24"/>
                    </a:cxn>
                    <a:cxn ang="0">
                      <a:pos x="22" y="24"/>
                    </a:cxn>
                    <a:cxn ang="0">
                      <a:pos x="20" y="18"/>
                    </a:cxn>
                    <a:cxn ang="0">
                      <a:pos x="14" y="18"/>
                    </a:cxn>
                    <a:cxn ang="0">
                      <a:pos x="6" y="14"/>
                    </a:cxn>
                    <a:cxn ang="0">
                      <a:pos x="0" y="1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2" h="50">
                      <a:moveTo>
                        <a:pt x="0" y="0"/>
                      </a:moveTo>
                      <a:lnTo>
                        <a:pt x="12" y="2"/>
                      </a:lnTo>
                      <a:lnTo>
                        <a:pt x="24" y="6"/>
                      </a:lnTo>
                      <a:lnTo>
                        <a:pt x="32" y="10"/>
                      </a:lnTo>
                      <a:lnTo>
                        <a:pt x="42" y="16"/>
                      </a:lnTo>
                      <a:lnTo>
                        <a:pt x="50" y="26"/>
                      </a:lnTo>
                      <a:lnTo>
                        <a:pt x="56" y="30"/>
                      </a:lnTo>
                      <a:lnTo>
                        <a:pt x="66" y="36"/>
                      </a:lnTo>
                      <a:lnTo>
                        <a:pt x="70" y="42"/>
                      </a:lnTo>
                      <a:lnTo>
                        <a:pt x="72" y="46"/>
                      </a:lnTo>
                      <a:lnTo>
                        <a:pt x="66" y="48"/>
                      </a:lnTo>
                      <a:lnTo>
                        <a:pt x="56" y="50"/>
                      </a:lnTo>
                      <a:lnTo>
                        <a:pt x="46" y="46"/>
                      </a:lnTo>
                      <a:lnTo>
                        <a:pt x="46" y="38"/>
                      </a:lnTo>
                      <a:lnTo>
                        <a:pt x="40" y="38"/>
                      </a:lnTo>
                      <a:lnTo>
                        <a:pt x="34" y="32"/>
                      </a:lnTo>
                      <a:lnTo>
                        <a:pt x="28" y="24"/>
                      </a:lnTo>
                      <a:lnTo>
                        <a:pt x="22" y="24"/>
                      </a:lnTo>
                      <a:lnTo>
                        <a:pt x="20" y="18"/>
                      </a:lnTo>
                      <a:lnTo>
                        <a:pt x="14" y="18"/>
                      </a:lnTo>
                      <a:lnTo>
                        <a:pt x="6" y="14"/>
                      </a:lnTo>
                      <a:lnTo>
                        <a:pt x="0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</p:grpSp>
          <p:grpSp>
            <p:nvGrpSpPr>
              <p:cNvPr id="29" name="Group 38">
                <a:extLst>
                  <a:ext uri="{FF2B5EF4-FFF2-40B4-BE49-F238E27FC236}">
                    <a16:creationId xmlns:a16="http://schemas.microsoft.com/office/drawing/2014/main" id="{D46C048B-6B2C-9BA0-9EB8-D5BF4599F27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57200" y="2165857"/>
                <a:ext cx="2288068" cy="1807371"/>
                <a:chOff x="44" y="1185"/>
                <a:chExt cx="1592" cy="1080"/>
              </a:xfrm>
              <a:grpFill/>
            </p:grpSpPr>
            <p:grpSp>
              <p:nvGrpSpPr>
                <p:cNvPr id="257" name="Group 39">
                  <a:extLst>
                    <a:ext uri="{FF2B5EF4-FFF2-40B4-BE49-F238E27FC236}">
                      <a16:creationId xmlns:a16="http://schemas.microsoft.com/office/drawing/2014/main" id="{3BD4D08C-E829-3CF7-0784-655CFD81397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4" y="1185"/>
                  <a:ext cx="594" cy="464"/>
                  <a:chOff x="44" y="1185"/>
                  <a:chExt cx="594" cy="464"/>
                </a:xfrm>
                <a:grpFill/>
              </p:grpSpPr>
              <p:sp>
                <p:nvSpPr>
                  <p:cNvPr id="266" name="Freeform 40">
                    <a:extLst>
                      <a:ext uri="{FF2B5EF4-FFF2-40B4-BE49-F238E27FC236}">
                        <a16:creationId xmlns:a16="http://schemas.microsoft.com/office/drawing/2014/main" id="{3B72D8B1-EA1E-4D03-D583-8D3B17B3C90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44" y="1185"/>
                    <a:ext cx="594" cy="414"/>
                  </a:xfrm>
                  <a:custGeom>
                    <a:avLst/>
                    <a:gdLst/>
                    <a:ahLst/>
                    <a:cxnLst>
                      <a:cxn ang="0">
                        <a:pos x="540" y="354"/>
                      </a:cxn>
                      <a:cxn ang="0">
                        <a:pos x="510" y="318"/>
                      </a:cxn>
                      <a:cxn ang="0">
                        <a:pos x="500" y="332"/>
                      </a:cxn>
                      <a:cxn ang="0">
                        <a:pos x="464" y="324"/>
                      </a:cxn>
                      <a:cxn ang="0">
                        <a:pos x="414" y="298"/>
                      </a:cxn>
                      <a:cxn ang="0">
                        <a:pos x="362" y="288"/>
                      </a:cxn>
                      <a:cxn ang="0">
                        <a:pos x="318" y="272"/>
                      </a:cxn>
                      <a:cxn ang="0">
                        <a:pos x="314" y="294"/>
                      </a:cxn>
                      <a:cxn ang="0">
                        <a:pos x="278" y="304"/>
                      </a:cxn>
                      <a:cxn ang="0">
                        <a:pos x="252" y="298"/>
                      </a:cxn>
                      <a:cxn ang="0">
                        <a:pos x="270" y="274"/>
                      </a:cxn>
                      <a:cxn ang="0">
                        <a:pos x="274" y="266"/>
                      </a:cxn>
                      <a:cxn ang="0">
                        <a:pos x="236" y="298"/>
                      </a:cxn>
                      <a:cxn ang="0">
                        <a:pos x="222" y="322"/>
                      </a:cxn>
                      <a:cxn ang="0">
                        <a:pos x="196" y="348"/>
                      </a:cxn>
                      <a:cxn ang="0">
                        <a:pos x="146" y="384"/>
                      </a:cxn>
                      <a:cxn ang="0">
                        <a:pos x="112" y="398"/>
                      </a:cxn>
                      <a:cxn ang="0">
                        <a:pos x="90" y="408"/>
                      </a:cxn>
                      <a:cxn ang="0">
                        <a:pos x="84" y="394"/>
                      </a:cxn>
                      <a:cxn ang="0">
                        <a:pos x="114" y="382"/>
                      </a:cxn>
                      <a:cxn ang="0">
                        <a:pos x="156" y="354"/>
                      </a:cxn>
                      <a:cxn ang="0">
                        <a:pos x="170" y="320"/>
                      </a:cxn>
                      <a:cxn ang="0">
                        <a:pos x="138" y="328"/>
                      </a:cxn>
                      <a:cxn ang="0">
                        <a:pos x="100" y="328"/>
                      </a:cxn>
                      <a:cxn ang="0">
                        <a:pos x="86" y="286"/>
                      </a:cxn>
                      <a:cxn ang="0">
                        <a:pos x="56" y="300"/>
                      </a:cxn>
                      <a:cxn ang="0">
                        <a:pos x="48" y="274"/>
                      </a:cxn>
                      <a:cxn ang="0">
                        <a:pos x="24" y="258"/>
                      </a:cxn>
                      <a:cxn ang="0">
                        <a:pos x="46" y="226"/>
                      </a:cxn>
                      <a:cxn ang="0">
                        <a:pos x="80" y="214"/>
                      </a:cxn>
                      <a:cxn ang="0">
                        <a:pos x="102" y="184"/>
                      </a:cxn>
                      <a:cxn ang="0">
                        <a:pos x="86" y="180"/>
                      </a:cxn>
                      <a:cxn ang="0">
                        <a:pos x="20" y="168"/>
                      </a:cxn>
                      <a:cxn ang="0">
                        <a:pos x="10" y="150"/>
                      </a:cxn>
                      <a:cxn ang="0">
                        <a:pos x="60" y="132"/>
                      </a:cxn>
                      <a:cxn ang="0">
                        <a:pos x="100" y="142"/>
                      </a:cxn>
                      <a:cxn ang="0">
                        <a:pos x="102" y="132"/>
                      </a:cxn>
                      <a:cxn ang="0">
                        <a:pos x="84" y="116"/>
                      </a:cxn>
                      <a:cxn ang="0">
                        <a:pos x="44" y="94"/>
                      </a:cxn>
                      <a:cxn ang="0">
                        <a:pos x="22" y="68"/>
                      </a:cxn>
                      <a:cxn ang="0">
                        <a:pos x="88" y="28"/>
                      </a:cxn>
                      <a:cxn ang="0">
                        <a:pos x="132" y="12"/>
                      </a:cxn>
                      <a:cxn ang="0">
                        <a:pos x="186" y="8"/>
                      </a:cxn>
                      <a:cxn ang="0">
                        <a:pos x="244" y="16"/>
                      </a:cxn>
                      <a:cxn ang="0">
                        <a:pos x="318" y="30"/>
                      </a:cxn>
                      <a:cxn ang="0">
                        <a:pos x="400" y="40"/>
                      </a:cxn>
                      <a:cxn ang="0">
                        <a:pos x="438" y="288"/>
                      </a:cxn>
                      <a:cxn ang="0">
                        <a:pos x="478" y="316"/>
                      </a:cxn>
                      <a:cxn ang="0">
                        <a:pos x="508" y="300"/>
                      </a:cxn>
                      <a:cxn ang="0">
                        <a:pos x="556" y="358"/>
                      </a:cxn>
                      <a:cxn ang="0">
                        <a:pos x="594" y="394"/>
                      </a:cxn>
                      <a:cxn ang="0">
                        <a:pos x="582" y="394"/>
                      </a:cxn>
                    </a:cxnLst>
                    <a:rect l="0" t="0" r="r" b="b"/>
                    <a:pathLst>
                      <a:path w="594" h="414">
                        <a:moveTo>
                          <a:pt x="568" y="384"/>
                        </a:moveTo>
                        <a:lnTo>
                          <a:pt x="552" y="370"/>
                        </a:lnTo>
                        <a:lnTo>
                          <a:pt x="542" y="362"/>
                        </a:lnTo>
                        <a:lnTo>
                          <a:pt x="540" y="354"/>
                        </a:lnTo>
                        <a:lnTo>
                          <a:pt x="530" y="342"/>
                        </a:lnTo>
                        <a:lnTo>
                          <a:pt x="522" y="336"/>
                        </a:lnTo>
                        <a:lnTo>
                          <a:pt x="518" y="330"/>
                        </a:lnTo>
                        <a:lnTo>
                          <a:pt x="510" y="318"/>
                        </a:lnTo>
                        <a:lnTo>
                          <a:pt x="506" y="322"/>
                        </a:lnTo>
                        <a:lnTo>
                          <a:pt x="510" y="334"/>
                        </a:lnTo>
                        <a:lnTo>
                          <a:pt x="506" y="338"/>
                        </a:lnTo>
                        <a:lnTo>
                          <a:pt x="500" y="332"/>
                        </a:lnTo>
                        <a:lnTo>
                          <a:pt x="496" y="328"/>
                        </a:lnTo>
                        <a:lnTo>
                          <a:pt x="492" y="336"/>
                        </a:lnTo>
                        <a:lnTo>
                          <a:pt x="480" y="332"/>
                        </a:lnTo>
                        <a:lnTo>
                          <a:pt x="464" y="324"/>
                        </a:lnTo>
                        <a:lnTo>
                          <a:pt x="440" y="310"/>
                        </a:lnTo>
                        <a:lnTo>
                          <a:pt x="438" y="302"/>
                        </a:lnTo>
                        <a:lnTo>
                          <a:pt x="426" y="304"/>
                        </a:lnTo>
                        <a:lnTo>
                          <a:pt x="414" y="298"/>
                        </a:lnTo>
                        <a:lnTo>
                          <a:pt x="400" y="296"/>
                        </a:lnTo>
                        <a:lnTo>
                          <a:pt x="378" y="296"/>
                        </a:lnTo>
                        <a:lnTo>
                          <a:pt x="368" y="296"/>
                        </a:lnTo>
                        <a:lnTo>
                          <a:pt x="362" y="288"/>
                        </a:lnTo>
                        <a:lnTo>
                          <a:pt x="348" y="286"/>
                        </a:lnTo>
                        <a:lnTo>
                          <a:pt x="344" y="280"/>
                        </a:lnTo>
                        <a:lnTo>
                          <a:pt x="332" y="274"/>
                        </a:lnTo>
                        <a:lnTo>
                          <a:pt x="318" y="272"/>
                        </a:lnTo>
                        <a:lnTo>
                          <a:pt x="306" y="272"/>
                        </a:lnTo>
                        <a:lnTo>
                          <a:pt x="306" y="280"/>
                        </a:lnTo>
                        <a:lnTo>
                          <a:pt x="310" y="286"/>
                        </a:lnTo>
                        <a:lnTo>
                          <a:pt x="314" y="294"/>
                        </a:lnTo>
                        <a:lnTo>
                          <a:pt x="310" y="296"/>
                        </a:lnTo>
                        <a:lnTo>
                          <a:pt x="294" y="296"/>
                        </a:lnTo>
                        <a:lnTo>
                          <a:pt x="286" y="298"/>
                        </a:lnTo>
                        <a:lnTo>
                          <a:pt x="278" y="304"/>
                        </a:lnTo>
                        <a:lnTo>
                          <a:pt x="268" y="312"/>
                        </a:lnTo>
                        <a:lnTo>
                          <a:pt x="256" y="316"/>
                        </a:lnTo>
                        <a:lnTo>
                          <a:pt x="250" y="308"/>
                        </a:lnTo>
                        <a:lnTo>
                          <a:pt x="252" y="298"/>
                        </a:lnTo>
                        <a:lnTo>
                          <a:pt x="256" y="290"/>
                        </a:lnTo>
                        <a:lnTo>
                          <a:pt x="258" y="280"/>
                        </a:lnTo>
                        <a:lnTo>
                          <a:pt x="262" y="276"/>
                        </a:lnTo>
                        <a:lnTo>
                          <a:pt x="270" y="274"/>
                        </a:lnTo>
                        <a:lnTo>
                          <a:pt x="280" y="272"/>
                        </a:lnTo>
                        <a:lnTo>
                          <a:pt x="284" y="264"/>
                        </a:lnTo>
                        <a:lnTo>
                          <a:pt x="286" y="260"/>
                        </a:lnTo>
                        <a:lnTo>
                          <a:pt x="274" y="266"/>
                        </a:lnTo>
                        <a:lnTo>
                          <a:pt x="264" y="268"/>
                        </a:lnTo>
                        <a:lnTo>
                          <a:pt x="244" y="282"/>
                        </a:lnTo>
                        <a:lnTo>
                          <a:pt x="236" y="290"/>
                        </a:lnTo>
                        <a:lnTo>
                          <a:pt x="236" y="298"/>
                        </a:lnTo>
                        <a:lnTo>
                          <a:pt x="230" y="304"/>
                        </a:lnTo>
                        <a:lnTo>
                          <a:pt x="220" y="306"/>
                        </a:lnTo>
                        <a:lnTo>
                          <a:pt x="216" y="314"/>
                        </a:lnTo>
                        <a:lnTo>
                          <a:pt x="222" y="322"/>
                        </a:lnTo>
                        <a:lnTo>
                          <a:pt x="224" y="326"/>
                        </a:lnTo>
                        <a:lnTo>
                          <a:pt x="218" y="332"/>
                        </a:lnTo>
                        <a:lnTo>
                          <a:pt x="208" y="340"/>
                        </a:lnTo>
                        <a:lnTo>
                          <a:pt x="196" y="348"/>
                        </a:lnTo>
                        <a:lnTo>
                          <a:pt x="176" y="360"/>
                        </a:lnTo>
                        <a:lnTo>
                          <a:pt x="154" y="372"/>
                        </a:lnTo>
                        <a:lnTo>
                          <a:pt x="148" y="378"/>
                        </a:lnTo>
                        <a:lnTo>
                          <a:pt x="146" y="384"/>
                        </a:lnTo>
                        <a:lnTo>
                          <a:pt x="134" y="390"/>
                        </a:lnTo>
                        <a:lnTo>
                          <a:pt x="130" y="394"/>
                        </a:lnTo>
                        <a:lnTo>
                          <a:pt x="116" y="394"/>
                        </a:lnTo>
                        <a:lnTo>
                          <a:pt x="112" y="398"/>
                        </a:lnTo>
                        <a:lnTo>
                          <a:pt x="104" y="402"/>
                        </a:lnTo>
                        <a:lnTo>
                          <a:pt x="98" y="398"/>
                        </a:lnTo>
                        <a:lnTo>
                          <a:pt x="94" y="400"/>
                        </a:lnTo>
                        <a:lnTo>
                          <a:pt x="90" y="408"/>
                        </a:lnTo>
                        <a:lnTo>
                          <a:pt x="84" y="412"/>
                        </a:lnTo>
                        <a:lnTo>
                          <a:pt x="76" y="410"/>
                        </a:lnTo>
                        <a:lnTo>
                          <a:pt x="78" y="402"/>
                        </a:lnTo>
                        <a:lnTo>
                          <a:pt x="84" y="394"/>
                        </a:lnTo>
                        <a:lnTo>
                          <a:pt x="90" y="390"/>
                        </a:lnTo>
                        <a:lnTo>
                          <a:pt x="100" y="388"/>
                        </a:lnTo>
                        <a:lnTo>
                          <a:pt x="110" y="388"/>
                        </a:lnTo>
                        <a:lnTo>
                          <a:pt x="114" y="382"/>
                        </a:lnTo>
                        <a:lnTo>
                          <a:pt x="124" y="378"/>
                        </a:lnTo>
                        <a:lnTo>
                          <a:pt x="140" y="366"/>
                        </a:lnTo>
                        <a:lnTo>
                          <a:pt x="150" y="356"/>
                        </a:lnTo>
                        <a:lnTo>
                          <a:pt x="156" y="354"/>
                        </a:lnTo>
                        <a:lnTo>
                          <a:pt x="160" y="342"/>
                        </a:lnTo>
                        <a:lnTo>
                          <a:pt x="160" y="332"/>
                        </a:lnTo>
                        <a:lnTo>
                          <a:pt x="168" y="328"/>
                        </a:lnTo>
                        <a:lnTo>
                          <a:pt x="170" y="320"/>
                        </a:lnTo>
                        <a:lnTo>
                          <a:pt x="160" y="322"/>
                        </a:lnTo>
                        <a:lnTo>
                          <a:pt x="148" y="328"/>
                        </a:lnTo>
                        <a:lnTo>
                          <a:pt x="142" y="322"/>
                        </a:lnTo>
                        <a:lnTo>
                          <a:pt x="138" y="328"/>
                        </a:lnTo>
                        <a:lnTo>
                          <a:pt x="134" y="330"/>
                        </a:lnTo>
                        <a:lnTo>
                          <a:pt x="126" y="322"/>
                        </a:lnTo>
                        <a:lnTo>
                          <a:pt x="110" y="320"/>
                        </a:lnTo>
                        <a:lnTo>
                          <a:pt x="100" y="328"/>
                        </a:lnTo>
                        <a:lnTo>
                          <a:pt x="90" y="330"/>
                        </a:lnTo>
                        <a:lnTo>
                          <a:pt x="88" y="304"/>
                        </a:lnTo>
                        <a:lnTo>
                          <a:pt x="86" y="296"/>
                        </a:lnTo>
                        <a:lnTo>
                          <a:pt x="86" y="286"/>
                        </a:lnTo>
                        <a:lnTo>
                          <a:pt x="80" y="286"/>
                        </a:lnTo>
                        <a:lnTo>
                          <a:pt x="78" y="296"/>
                        </a:lnTo>
                        <a:lnTo>
                          <a:pt x="74" y="300"/>
                        </a:lnTo>
                        <a:lnTo>
                          <a:pt x="56" y="300"/>
                        </a:lnTo>
                        <a:lnTo>
                          <a:pt x="48" y="292"/>
                        </a:lnTo>
                        <a:lnTo>
                          <a:pt x="40" y="280"/>
                        </a:lnTo>
                        <a:lnTo>
                          <a:pt x="42" y="274"/>
                        </a:lnTo>
                        <a:lnTo>
                          <a:pt x="48" y="274"/>
                        </a:lnTo>
                        <a:lnTo>
                          <a:pt x="40" y="268"/>
                        </a:lnTo>
                        <a:lnTo>
                          <a:pt x="40" y="260"/>
                        </a:lnTo>
                        <a:lnTo>
                          <a:pt x="36" y="268"/>
                        </a:lnTo>
                        <a:lnTo>
                          <a:pt x="24" y="258"/>
                        </a:lnTo>
                        <a:lnTo>
                          <a:pt x="30" y="246"/>
                        </a:lnTo>
                        <a:lnTo>
                          <a:pt x="34" y="242"/>
                        </a:lnTo>
                        <a:lnTo>
                          <a:pt x="46" y="234"/>
                        </a:lnTo>
                        <a:lnTo>
                          <a:pt x="46" y="226"/>
                        </a:lnTo>
                        <a:lnTo>
                          <a:pt x="50" y="220"/>
                        </a:lnTo>
                        <a:lnTo>
                          <a:pt x="58" y="220"/>
                        </a:lnTo>
                        <a:lnTo>
                          <a:pt x="72" y="222"/>
                        </a:lnTo>
                        <a:lnTo>
                          <a:pt x="80" y="214"/>
                        </a:lnTo>
                        <a:lnTo>
                          <a:pt x="88" y="210"/>
                        </a:lnTo>
                        <a:lnTo>
                          <a:pt x="110" y="208"/>
                        </a:lnTo>
                        <a:lnTo>
                          <a:pt x="108" y="194"/>
                        </a:lnTo>
                        <a:lnTo>
                          <a:pt x="102" y="184"/>
                        </a:lnTo>
                        <a:lnTo>
                          <a:pt x="108" y="178"/>
                        </a:lnTo>
                        <a:lnTo>
                          <a:pt x="104" y="174"/>
                        </a:lnTo>
                        <a:lnTo>
                          <a:pt x="94" y="174"/>
                        </a:lnTo>
                        <a:lnTo>
                          <a:pt x="86" y="180"/>
                        </a:lnTo>
                        <a:lnTo>
                          <a:pt x="76" y="186"/>
                        </a:lnTo>
                        <a:lnTo>
                          <a:pt x="22" y="184"/>
                        </a:lnTo>
                        <a:lnTo>
                          <a:pt x="14" y="176"/>
                        </a:lnTo>
                        <a:lnTo>
                          <a:pt x="20" y="168"/>
                        </a:lnTo>
                        <a:lnTo>
                          <a:pt x="20" y="164"/>
                        </a:lnTo>
                        <a:lnTo>
                          <a:pt x="4" y="164"/>
                        </a:lnTo>
                        <a:lnTo>
                          <a:pt x="0" y="156"/>
                        </a:lnTo>
                        <a:lnTo>
                          <a:pt x="10" y="150"/>
                        </a:lnTo>
                        <a:lnTo>
                          <a:pt x="22" y="140"/>
                        </a:lnTo>
                        <a:lnTo>
                          <a:pt x="36" y="136"/>
                        </a:lnTo>
                        <a:lnTo>
                          <a:pt x="52" y="130"/>
                        </a:lnTo>
                        <a:lnTo>
                          <a:pt x="60" y="132"/>
                        </a:lnTo>
                        <a:lnTo>
                          <a:pt x="62" y="140"/>
                        </a:lnTo>
                        <a:lnTo>
                          <a:pt x="72" y="146"/>
                        </a:lnTo>
                        <a:lnTo>
                          <a:pt x="88" y="144"/>
                        </a:lnTo>
                        <a:lnTo>
                          <a:pt x="100" y="142"/>
                        </a:lnTo>
                        <a:lnTo>
                          <a:pt x="114" y="136"/>
                        </a:lnTo>
                        <a:lnTo>
                          <a:pt x="118" y="130"/>
                        </a:lnTo>
                        <a:lnTo>
                          <a:pt x="108" y="128"/>
                        </a:lnTo>
                        <a:lnTo>
                          <a:pt x="102" y="132"/>
                        </a:lnTo>
                        <a:lnTo>
                          <a:pt x="88" y="130"/>
                        </a:lnTo>
                        <a:lnTo>
                          <a:pt x="88" y="122"/>
                        </a:lnTo>
                        <a:lnTo>
                          <a:pt x="92" y="118"/>
                        </a:lnTo>
                        <a:lnTo>
                          <a:pt x="84" y="116"/>
                        </a:lnTo>
                        <a:lnTo>
                          <a:pt x="66" y="120"/>
                        </a:lnTo>
                        <a:lnTo>
                          <a:pt x="60" y="108"/>
                        </a:lnTo>
                        <a:lnTo>
                          <a:pt x="50" y="100"/>
                        </a:lnTo>
                        <a:lnTo>
                          <a:pt x="44" y="94"/>
                        </a:lnTo>
                        <a:lnTo>
                          <a:pt x="38" y="90"/>
                        </a:lnTo>
                        <a:lnTo>
                          <a:pt x="26" y="90"/>
                        </a:lnTo>
                        <a:lnTo>
                          <a:pt x="20" y="82"/>
                        </a:lnTo>
                        <a:lnTo>
                          <a:pt x="22" y="68"/>
                        </a:lnTo>
                        <a:lnTo>
                          <a:pt x="58" y="64"/>
                        </a:lnTo>
                        <a:lnTo>
                          <a:pt x="70" y="54"/>
                        </a:lnTo>
                        <a:lnTo>
                          <a:pt x="74" y="42"/>
                        </a:lnTo>
                        <a:lnTo>
                          <a:pt x="88" y="28"/>
                        </a:lnTo>
                        <a:lnTo>
                          <a:pt x="104" y="28"/>
                        </a:lnTo>
                        <a:lnTo>
                          <a:pt x="120" y="20"/>
                        </a:lnTo>
                        <a:lnTo>
                          <a:pt x="128" y="20"/>
                        </a:lnTo>
                        <a:lnTo>
                          <a:pt x="132" y="12"/>
                        </a:lnTo>
                        <a:lnTo>
                          <a:pt x="158" y="10"/>
                        </a:lnTo>
                        <a:lnTo>
                          <a:pt x="176" y="0"/>
                        </a:lnTo>
                        <a:lnTo>
                          <a:pt x="190" y="2"/>
                        </a:lnTo>
                        <a:lnTo>
                          <a:pt x="186" y="8"/>
                        </a:lnTo>
                        <a:lnTo>
                          <a:pt x="190" y="14"/>
                        </a:lnTo>
                        <a:lnTo>
                          <a:pt x="204" y="8"/>
                        </a:lnTo>
                        <a:lnTo>
                          <a:pt x="212" y="12"/>
                        </a:lnTo>
                        <a:lnTo>
                          <a:pt x="244" y="16"/>
                        </a:lnTo>
                        <a:lnTo>
                          <a:pt x="244" y="22"/>
                        </a:lnTo>
                        <a:lnTo>
                          <a:pt x="268" y="24"/>
                        </a:lnTo>
                        <a:lnTo>
                          <a:pt x="296" y="24"/>
                        </a:lnTo>
                        <a:lnTo>
                          <a:pt x="318" y="30"/>
                        </a:lnTo>
                        <a:lnTo>
                          <a:pt x="344" y="36"/>
                        </a:lnTo>
                        <a:lnTo>
                          <a:pt x="364" y="40"/>
                        </a:lnTo>
                        <a:lnTo>
                          <a:pt x="394" y="36"/>
                        </a:lnTo>
                        <a:lnTo>
                          <a:pt x="400" y="40"/>
                        </a:lnTo>
                        <a:lnTo>
                          <a:pt x="420" y="48"/>
                        </a:lnTo>
                        <a:lnTo>
                          <a:pt x="420" y="288"/>
                        </a:lnTo>
                        <a:lnTo>
                          <a:pt x="430" y="292"/>
                        </a:lnTo>
                        <a:lnTo>
                          <a:pt x="438" y="288"/>
                        </a:lnTo>
                        <a:lnTo>
                          <a:pt x="446" y="286"/>
                        </a:lnTo>
                        <a:lnTo>
                          <a:pt x="454" y="296"/>
                        </a:lnTo>
                        <a:lnTo>
                          <a:pt x="470" y="308"/>
                        </a:lnTo>
                        <a:lnTo>
                          <a:pt x="478" y="316"/>
                        </a:lnTo>
                        <a:lnTo>
                          <a:pt x="488" y="314"/>
                        </a:lnTo>
                        <a:lnTo>
                          <a:pt x="490" y="308"/>
                        </a:lnTo>
                        <a:lnTo>
                          <a:pt x="498" y="304"/>
                        </a:lnTo>
                        <a:lnTo>
                          <a:pt x="508" y="300"/>
                        </a:lnTo>
                        <a:lnTo>
                          <a:pt x="520" y="312"/>
                        </a:lnTo>
                        <a:lnTo>
                          <a:pt x="530" y="322"/>
                        </a:lnTo>
                        <a:lnTo>
                          <a:pt x="546" y="338"/>
                        </a:lnTo>
                        <a:lnTo>
                          <a:pt x="556" y="358"/>
                        </a:lnTo>
                        <a:lnTo>
                          <a:pt x="566" y="370"/>
                        </a:lnTo>
                        <a:lnTo>
                          <a:pt x="578" y="378"/>
                        </a:lnTo>
                        <a:lnTo>
                          <a:pt x="592" y="386"/>
                        </a:lnTo>
                        <a:lnTo>
                          <a:pt x="594" y="394"/>
                        </a:lnTo>
                        <a:lnTo>
                          <a:pt x="590" y="410"/>
                        </a:lnTo>
                        <a:lnTo>
                          <a:pt x="576" y="414"/>
                        </a:lnTo>
                        <a:lnTo>
                          <a:pt x="580" y="404"/>
                        </a:lnTo>
                        <a:lnTo>
                          <a:pt x="582" y="394"/>
                        </a:lnTo>
                        <a:lnTo>
                          <a:pt x="576" y="392"/>
                        </a:lnTo>
                        <a:lnTo>
                          <a:pt x="570" y="386"/>
                        </a:lnTo>
                        <a:lnTo>
                          <a:pt x="568" y="384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E0E2E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900">
                      <a:solidFill>
                        <a:srgbClr val="0F245F"/>
                      </a:solidFill>
                    </a:endParaRPr>
                  </a:p>
                </p:txBody>
              </p:sp>
              <p:sp>
                <p:nvSpPr>
                  <p:cNvPr id="267" name="Freeform 41">
                    <a:extLst>
                      <a:ext uri="{FF2B5EF4-FFF2-40B4-BE49-F238E27FC236}">
                        <a16:creationId xmlns:a16="http://schemas.microsoft.com/office/drawing/2014/main" id="{2994A978-8874-D9CB-5A23-2C1C06306E8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0" y="1527"/>
                    <a:ext cx="38" cy="26"/>
                  </a:xfrm>
                  <a:custGeom>
                    <a:avLst/>
                    <a:gdLst/>
                    <a:ahLst/>
                    <a:cxnLst>
                      <a:cxn ang="0">
                        <a:pos x="28" y="2"/>
                      </a:cxn>
                      <a:cxn ang="0">
                        <a:pos x="20" y="4"/>
                      </a:cxn>
                      <a:cxn ang="0">
                        <a:pos x="14" y="6"/>
                      </a:cxn>
                      <a:cxn ang="0">
                        <a:pos x="14" y="14"/>
                      </a:cxn>
                      <a:cxn ang="0">
                        <a:pos x="8" y="12"/>
                      </a:cxn>
                      <a:cxn ang="0">
                        <a:pos x="4" y="8"/>
                      </a:cxn>
                      <a:cxn ang="0">
                        <a:pos x="0" y="12"/>
                      </a:cxn>
                      <a:cxn ang="0">
                        <a:pos x="2" y="20"/>
                      </a:cxn>
                      <a:cxn ang="0">
                        <a:pos x="8" y="26"/>
                      </a:cxn>
                      <a:cxn ang="0">
                        <a:pos x="26" y="24"/>
                      </a:cxn>
                      <a:cxn ang="0">
                        <a:pos x="32" y="16"/>
                      </a:cxn>
                      <a:cxn ang="0">
                        <a:pos x="38" y="10"/>
                      </a:cxn>
                      <a:cxn ang="0">
                        <a:pos x="34" y="0"/>
                      </a:cxn>
                      <a:cxn ang="0">
                        <a:pos x="28" y="2"/>
                      </a:cxn>
                    </a:cxnLst>
                    <a:rect l="0" t="0" r="r" b="b"/>
                    <a:pathLst>
                      <a:path w="38" h="26">
                        <a:moveTo>
                          <a:pt x="28" y="2"/>
                        </a:moveTo>
                        <a:lnTo>
                          <a:pt x="20" y="4"/>
                        </a:lnTo>
                        <a:lnTo>
                          <a:pt x="14" y="6"/>
                        </a:lnTo>
                        <a:lnTo>
                          <a:pt x="14" y="14"/>
                        </a:lnTo>
                        <a:lnTo>
                          <a:pt x="8" y="12"/>
                        </a:lnTo>
                        <a:lnTo>
                          <a:pt x="4" y="8"/>
                        </a:lnTo>
                        <a:lnTo>
                          <a:pt x="0" y="12"/>
                        </a:lnTo>
                        <a:lnTo>
                          <a:pt x="2" y="20"/>
                        </a:lnTo>
                        <a:lnTo>
                          <a:pt x="8" y="26"/>
                        </a:lnTo>
                        <a:lnTo>
                          <a:pt x="26" y="24"/>
                        </a:lnTo>
                        <a:lnTo>
                          <a:pt x="32" y="16"/>
                        </a:lnTo>
                        <a:lnTo>
                          <a:pt x="38" y="10"/>
                        </a:lnTo>
                        <a:lnTo>
                          <a:pt x="34" y="0"/>
                        </a:lnTo>
                        <a:lnTo>
                          <a:pt x="28" y="2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E0E2E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900">
                      <a:solidFill>
                        <a:srgbClr val="0F245F"/>
                      </a:solidFill>
                    </a:endParaRPr>
                  </a:p>
                </p:txBody>
              </p:sp>
              <p:sp>
                <p:nvSpPr>
                  <p:cNvPr id="268" name="Freeform 42">
                    <a:extLst>
                      <a:ext uri="{FF2B5EF4-FFF2-40B4-BE49-F238E27FC236}">
                        <a16:creationId xmlns:a16="http://schemas.microsoft.com/office/drawing/2014/main" id="{E8B9AD57-5937-4047-B0CD-AD8A1D53A27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50" y="1473"/>
                    <a:ext cx="26" cy="16"/>
                  </a:xfrm>
                  <a:custGeom>
                    <a:avLst/>
                    <a:gdLst/>
                    <a:ahLst/>
                    <a:cxnLst>
                      <a:cxn ang="0">
                        <a:pos x="22" y="0"/>
                      </a:cxn>
                      <a:cxn ang="0">
                        <a:pos x="26" y="4"/>
                      </a:cxn>
                      <a:cxn ang="0">
                        <a:pos x="26" y="8"/>
                      </a:cxn>
                      <a:cxn ang="0">
                        <a:pos x="22" y="16"/>
                      </a:cxn>
                      <a:cxn ang="0">
                        <a:pos x="14" y="14"/>
                      </a:cxn>
                      <a:cxn ang="0">
                        <a:pos x="10" y="16"/>
                      </a:cxn>
                      <a:cxn ang="0">
                        <a:pos x="4" y="10"/>
                      </a:cxn>
                      <a:cxn ang="0">
                        <a:pos x="0" y="6"/>
                      </a:cxn>
                      <a:cxn ang="0">
                        <a:pos x="2" y="0"/>
                      </a:cxn>
                      <a:cxn ang="0">
                        <a:pos x="8" y="0"/>
                      </a:cxn>
                      <a:cxn ang="0">
                        <a:pos x="22" y="0"/>
                      </a:cxn>
                    </a:cxnLst>
                    <a:rect l="0" t="0" r="r" b="b"/>
                    <a:pathLst>
                      <a:path w="26" h="16">
                        <a:moveTo>
                          <a:pt x="22" y="0"/>
                        </a:moveTo>
                        <a:lnTo>
                          <a:pt x="26" y="4"/>
                        </a:lnTo>
                        <a:lnTo>
                          <a:pt x="26" y="8"/>
                        </a:lnTo>
                        <a:lnTo>
                          <a:pt x="22" y="16"/>
                        </a:lnTo>
                        <a:lnTo>
                          <a:pt x="14" y="14"/>
                        </a:lnTo>
                        <a:lnTo>
                          <a:pt x="10" y="16"/>
                        </a:lnTo>
                        <a:lnTo>
                          <a:pt x="4" y="10"/>
                        </a:lnTo>
                        <a:lnTo>
                          <a:pt x="0" y="6"/>
                        </a:lnTo>
                        <a:lnTo>
                          <a:pt x="2" y="0"/>
                        </a:lnTo>
                        <a:lnTo>
                          <a:pt x="8" y="0"/>
                        </a:lnTo>
                        <a:lnTo>
                          <a:pt x="22" y="0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E0E2E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900">
                      <a:solidFill>
                        <a:srgbClr val="0F245F"/>
                      </a:solidFill>
                    </a:endParaRPr>
                  </a:p>
                </p:txBody>
              </p:sp>
              <p:sp>
                <p:nvSpPr>
                  <p:cNvPr id="269" name="Freeform 43">
                    <a:extLst>
                      <a:ext uri="{FF2B5EF4-FFF2-40B4-BE49-F238E27FC236}">
                        <a16:creationId xmlns:a16="http://schemas.microsoft.com/office/drawing/2014/main" id="{594D98C9-3577-58AC-9C23-7DA41897B1A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540" y="1525"/>
                    <a:ext cx="24" cy="4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" y="2"/>
                      </a:cxn>
                      <a:cxn ang="0">
                        <a:pos x="16" y="6"/>
                      </a:cxn>
                      <a:cxn ang="0">
                        <a:pos x="18" y="20"/>
                      </a:cxn>
                      <a:cxn ang="0">
                        <a:pos x="24" y="30"/>
                      </a:cxn>
                      <a:cxn ang="0">
                        <a:pos x="24" y="40"/>
                      </a:cxn>
                      <a:cxn ang="0">
                        <a:pos x="16" y="32"/>
                      </a:cxn>
                      <a:cxn ang="0">
                        <a:pos x="8" y="22"/>
                      </a:cxn>
                      <a:cxn ang="0">
                        <a:pos x="4" y="16"/>
                      </a:cxn>
                      <a:cxn ang="0">
                        <a:pos x="0" y="8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4" h="40">
                        <a:moveTo>
                          <a:pt x="0" y="0"/>
                        </a:moveTo>
                        <a:lnTo>
                          <a:pt x="10" y="2"/>
                        </a:lnTo>
                        <a:lnTo>
                          <a:pt x="16" y="6"/>
                        </a:lnTo>
                        <a:lnTo>
                          <a:pt x="18" y="20"/>
                        </a:lnTo>
                        <a:lnTo>
                          <a:pt x="24" y="30"/>
                        </a:lnTo>
                        <a:lnTo>
                          <a:pt x="24" y="40"/>
                        </a:lnTo>
                        <a:lnTo>
                          <a:pt x="16" y="32"/>
                        </a:lnTo>
                        <a:lnTo>
                          <a:pt x="8" y="22"/>
                        </a:lnTo>
                        <a:lnTo>
                          <a:pt x="4" y="16"/>
                        </a:lnTo>
                        <a:lnTo>
                          <a:pt x="0" y="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E0E2E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900">
                      <a:solidFill>
                        <a:srgbClr val="0F245F"/>
                      </a:solidFill>
                    </a:endParaRPr>
                  </a:p>
                </p:txBody>
              </p:sp>
              <p:sp>
                <p:nvSpPr>
                  <p:cNvPr id="270" name="Freeform 44">
                    <a:extLst>
                      <a:ext uri="{FF2B5EF4-FFF2-40B4-BE49-F238E27FC236}">
                        <a16:creationId xmlns:a16="http://schemas.microsoft.com/office/drawing/2014/main" id="{18727EEE-A276-3D05-E2DD-C9DB238071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584" y="1565"/>
                    <a:ext cx="22" cy="38"/>
                  </a:xfrm>
                  <a:custGeom>
                    <a:avLst/>
                    <a:gdLst/>
                    <a:ahLst/>
                    <a:cxnLst>
                      <a:cxn ang="0">
                        <a:pos x="0" y="8"/>
                      </a:cxn>
                      <a:cxn ang="0">
                        <a:pos x="0" y="0"/>
                      </a:cxn>
                      <a:cxn ang="0">
                        <a:pos x="8" y="2"/>
                      </a:cxn>
                      <a:cxn ang="0">
                        <a:pos x="14" y="14"/>
                      </a:cxn>
                      <a:cxn ang="0">
                        <a:pos x="22" y="24"/>
                      </a:cxn>
                      <a:cxn ang="0">
                        <a:pos x="22" y="32"/>
                      </a:cxn>
                      <a:cxn ang="0">
                        <a:pos x="18" y="38"/>
                      </a:cxn>
                      <a:cxn ang="0">
                        <a:pos x="12" y="30"/>
                      </a:cxn>
                      <a:cxn ang="0">
                        <a:pos x="6" y="24"/>
                      </a:cxn>
                      <a:cxn ang="0">
                        <a:pos x="4" y="16"/>
                      </a:cxn>
                      <a:cxn ang="0">
                        <a:pos x="0" y="8"/>
                      </a:cxn>
                    </a:cxnLst>
                    <a:rect l="0" t="0" r="r" b="b"/>
                    <a:pathLst>
                      <a:path w="22" h="38">
                        <a:moveTo>
                          <a:pt x="0" y="8"/>
                        </a:moveTo>
                        <a:lnTo>
                          <a:pt x="0" y="0"/>
                        </a:lnTo>
                        <a:lnTo>
                          <a:pt x="8" y="2"/>
                        </a:lnTo>
                        <a:lnTo>
                          <a:pt x="14" y="14"/>
                        </a:lnTo>
                        <a:lnTo>
                          <a:pt x="22" y="24"/>
                        </a:lnTo>
                        <a:lnTo>
                          <a:pt x="22" y="32"/>
                        </a:lnTo>
                        <a:lnTo>
                          <a:pt x="18" y="38"/>
                        </a:lnTo>
                        <a:lnTo>
                          <a:pt x="12" y="30"/>
                        </a:lnTo>
                        <a:lnTo>
                          <a:pt x="6" y="24"/>
                        </a:lnTo>
                        <a:lnTo>
                          <a:pt x="4" y="16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E0E2E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900">
                      <a:solidFill>
                        <a:srgbClr val="0F245F"/>
                      </a:solidFill>
                    </a:endParaRPr>
                  </a:p>
                </p:txBody>
              </p:sp>
              <p:sp>
                <p:nvSpPr>
                  <p:cNvPr id="271" name="Freeform 45">
                    <a:extLst>
                      <a:ext uri="{FF2B5EF4-FFF2-40B4-BE49-F238E27FC236}">
                        <a16:creationId xmlns:a16="http://schemas.microsoft.com/office/drawing/2014/main" id="{2700F955-696F-1E07-633C-C95D5603184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588" y="1615"/>
                    <a:ext cx="26" cy="3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" y="4"/>
                      </a:cxn>
                      <a:cxn ang="0">
                        <a:pos x="18" y="4"/>
                      </a:cxn>
                      <a:cxn ang="0">
                        <a:pos x="20" y="8"/>
                      </a:cxn>
                      <a:cxn ang="0">
                        <a:pos x="18" y="16"/>
                      </a:cxn>
                      <a:cxn ang="0">
                        <a:pos x="22" y="22"/>
                      </a:cxn>
                      <a:cxn ang="0">
                        <a:pos x="26" y="34"/>
                      </a:cxn>
                      <a:cxn ang="0">
                        <a:pos x="18" y="32"/>
                      </a:cxn>
                      <a:cxn ang="0">
                        <a:pos x="8" y="20"/>
                      </a:cxn>
                      <a:cxn ang="0">
                        <a:pos x="2" y="1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6" h="34">
                        <a:moveTo>
                          <a:pt x="0" y="0"/>
                        </a:moveTo>
                        <a:lnTo>
                          <a:pt x="10" y="4"/>
                        </a:lnTo>
                        <a:lnTo>
                          <a:pt x="18" y="4"/>
                        </a:lnTo>
                        <a:lnTo>
                          <a:pt x="20" y="8"/>
                        </a:lnTo>
                        <a:lnTo>
                          <a:pt x="18" y="16"/>
                        </a:lnTo>
                        <a:lnTo>
                          <a:pt x="22" y="22"/>
                        </a:lnTo>
                        <a:lnTo>
                          <a:pt x="26" y="34"/>
                        </a:lnTo>
                        <a:lnTo>
                          <a:pt x="18" y="32"/>
                        </a:lnTo>
                        <a:lnTo>
                          <a:pt x="8" y="20"/>
                        </a:lnTo>
                        <a:lnTo>
                          <a:pt x="2" y="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E0E2E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900">
                      <a:solidFill>
                        <a:srgbClr val="0F245F"/>
                      </a:solidFill>
                    </a:endParaRPr>
                  </a:p>
                </p:txBody>
              </p:sp>
              <p:sp>
                <p:nvSpPr>
                  <p:cNvPr id="272" name="Freeform 46">
                    <a:extLst>
                      <a:ext uri="{FF2B5EF4-FFF2-40B4-BE49-F238E27FC236}">
                        <a16:creationId xmlns:a16="http://schemas.microsoft.com/office/drawing/2014/main" id="{51F74A6E-043F-D8C9-3925-DB07246AF37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84" y="1591"/>
                    <a:ext cx="32" cy="20"/>
                  </a:xfrm>
                  <a:custGeom>
                    <a:avLst/>
                    <a:gdLst/>
                    <a:ahLst/>
                    <a:cxnLst>
                      <a:cxn ang="0">
                        <a:pos x="32" y="4"/>
                      </a:cxn>
                      <a:cxn ang="0">
                        <a:pos x="28" y="10"/>
                      </a:cxn>
                      <a:cxn ang="0">
                        <a:pos x="22" y="12"/>
                      </a:cxn>
                      <a:cxn ang="0">
                        <a:pos x="12" y="14"/>
                      </a:cxn>
                      <a:cxn ang="0">
                        <a:pos x="6" y="20"/>
                      </a:cxn>
                      <a:cxn ang="0">
                        <a:pos x="0" y="18"/>
                      </a:cxn>
                      <a:cxn ang="0">
                        <a:pos x="6" y="8"/>
                      </a:cxn>
                      <a:cxn ang="0">
                        <a:pos x="14" y="4"/>
                      </a:cxn>
                      <a:cxn ang="0">
                        <a:pos x="26" y="0"/>
                      </a:cxn>
                      <a:cxn ang="0">
                        <a:pos x="32" y="4"/>
                      </a:cxn>
                    </a:cxnLst>
                    <a:rect l="0" t="0" r="r" b="b"/>
                    <a:pathLst>
                      <a:path w="32" h="20">
                        <a:moveTo>
                          <a:pt x="32" y="4"/>
                        </a:moveTo>
                        <a:lnTo>
                          <a:pt x="28" y="10"/>
                        </a:lnTo>
                        <a:lnTo>
                          <a:pt x="22" y="12"/>
                        </a:lnTo>
                        <a:lnTo>
                          <a:pt x="12" y="14"/>
                        </a:lnTo>
                        <a:lnTo>
                          <a:pt x="6" y="20"/>
                        </a:lnTo>
                        <a:lnTo>
                          <a:pt x="0" y="18"/>
                        </a:lnTo>
                        <a:lnTo>
                          <a:pt x="6" y="8"/>
                        </a:lnTo>
                        <a:lnTo>
                          <a:pt x="14" y="4"/>
                        </a:lnTo>
                        <a:lnTo>
                          <a:pt x="26" y="0"/>
                        </a:lnTo>
                        <a:lnTo>
                          <a:pt x="32" y="4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E0E2E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900">
                      <a:solidFill>
                        <a:srgbClr val="0F245F"/>
                      </a:solidFill>
                    </a:endParaRPr>
                  </a:p>
                </p:txBody>
              </p:sp>
              <p:sp>
                <p:nvSpPr>
                  <p:cNvPr id="273" name="Freeform 47">
                    <a:extLst>
                      <a:ext uri="{FF2B5EF4-FFF2-40B4-BE49-F238E27FC236}">
                        <a16:creationId xmlns:a16="http://schemas.microsoft.com/office/drawing/2014/main" id="{FC3C3FF8-6E34-C25C-FBFB-9E7EA7F14EE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560" y="1523"/>
                    <a:ext cx="16" cy="3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" y="4"/>
                      </a:cxn>
                      <a:cxn ang="0">
                        <a:pos x="16" y="16"/>
                      </a:cxn>
                      <a:cxn ang="0">
                        <a:pos x="14" y="24"/>
                      </a:cxn>
                      <a:cxn ang="0">
                        <a:pos x="10" y="30"/>
                      </a:cxn>
                      <a:cxn ang="0">
                        <a:pos x="4" y="22"/>
                      </a:cxn>
                      <a:cxn ang="0">
                        <a:pos x="4" y="16"/>
                      </a:cxn>
                      <a:cxn ang="0">
                        <a:pos x="0" y="8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6" h="30">
                        <a:moveTo>
                          <a:pt x="0" y="0"/>
                        </a:moveTo>
                        <a:lnTo>
                          <a:pt x="10" y="4"/>
                        </a:lnTo>
                        <a:lnTo>
                          <a:pt x="16" y="16"/>
                        </a:lnTo>
                        <a:lnTo>
                          <a:pt x="14" y="24"/>
                        </a:lnTo>
                        <a:lnTo>
                          <a:pt x="10" y="30"/>
                        </a:lnTo>
                        <a:lnTo>
                          <a:pt x="4" y="22"/>
                        </a:lnTo>
                        <a:lnTo>
                          <a:pt x="4" y="16"/>
                        </a:lnTo>
                        <a:lnTo>
                          <a:pt x="0" y="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E0E2E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900">
                      <a:solidFill>
                        <a:srgbClr val="0F245F"/>
                      </a:solidFill>
                    </a:endParaRPr>
                  </a:p>
                </p:txBody>
              </p:sp>
              <p:sp>
                <p:nvSpPr>
                  <p:cNvPr id="274" name="Freeform 48">
                    <a:extLst>
                      <a:ext uri="{FF2B5EF4-FFF2-40B4-BE49-F238E27FC236}">
                        <a16:creationId xmlns:a16="http://schemas.microsoft.com/office/drawing/2014/main" id="{14AC2A43-CF3B-0EC1-B9D7-3654B0D2A62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608" y="1575"/>
                    <a:ext cx="14" cy="2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" y="4"/>
                      </a:cxn>
                      <a:cxn ang="0">
                        <a:pos x="14" y="6"/>
                      </a:cxn>
                      <a:cxn ang="0">
                        <a:pos x="12" y="16"/>
                      </a:cxn>
                      <a:cxn ang="0">
                        <a:pos x="6" y="20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4" h="20">
                        <a:moveTo>
                          <a:pt x="0" y="0"/>
                        </a:moveTo>
                        <a:lnTo>
                          <a:pt x="6" y="4"/>
                        </a:lnTo>
                        <a:lnTo>
                          <a:pt x="14" y="6"/>
                        </a:lnTo>
                        <a:lnTo>
                          <a:pt x="12" y="16"/>
                        </a:lnTo>
                        <a:lnTo>
                          <a:pt x="6" y="20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E0E2E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900">
                      <a:solidFill>
                        <a:srgbClr val="0F245F"/>
                      </a:solidFill>
                    </a:endParaRPr>
                  </a:p>
                </p:txBody>
              </p:sp>
              <p:sp>
                <p:nvSpPr>
                  <p:cNvPr id="275" name="Freeform 49">
                    <a:extLst>
                      <a:ext uri="{FF2B5EF4-FFF2-40B4-BE49-F238E27FC236}">
                        <a16:creationId xmlns:a16="http://schemas.microsoft.com/office/drawing/2014/main" id="{AF7F610F-C876-85CB-4A3A-BAB6B15CB94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560" y="1523"/>
                    <a:ext cx="16" cy="3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" y="4"/>
                      </a:cxn>
                      <a:cxn ang="0">
                        <a:pos x="16" y="16"/>
                      </a:cxn>
                      <a:cxn ang="0">
                        <a:pos x="14" y="24"/>
                      </a:cxn>
                      <a:cxn ang="0">
                        <a:pos x="10" y="30"/>
                      </a:cxn>
                      <a:cxn ang="0">
                        <a:pos x="4" y="22"/>
                      </a:cxn>
                      <a:cxn ang="0">
                        <a:pos x="4" y="16"/>
                      </a:cxn>
                      <a:cxn ang="0">
                        <a:pos x="0" y="8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6" h="30">
                        <a:moveTo>
                          <a:pt x="0" y="0"/>
                        </a:moveTo>
                        <a:lnTo>
                          <a:pt x="10" y="4"/>
                        </a:lnTo>
                        <a:lnTo>
                          <a:pt x="16" y="16"/>
                        </a:lnTo>
                        <a:lnTo>
                          <a:pt x="14" y="24"/>
                        </a:lnTo>
                        <a:lnTo>
                          <a:pt x="10" y="30"/>
                        </a:lnTo>
                        <a:lnTo>
                          <a:pt x="4" y="22"/>
                        </a:lnTo>
                        <a:lnTo>
                          <a:pt x="4" y="16"/>
                        </a:lnTo>
                        <a:lnTo>
                          <a:pt x="0" y="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E0E2E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900">
                      <a:solidFill>
                        <a:srgbClr val="0F245F"/>
                      </a:solidFill>
                    </a:endParaRPr>
                  </a:p>
                </p:txBody>
              </p:sp>
              <p:sp>
                <p:nvSpPr>
                  <p:cNvPr id="276" name="Freeform 50">
                    <a:extLst>
                      <a:ext uri="{FF2B5EF4-FFF2-40B4-BE49-F238E27FC236}">
                        <a16:creationId xmlns:a16="http://schemas.microsoft.com/office/drawing/2014/main" id="{C3B2F034-8629-4795-42D8-22891DCFBA0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608" y="1575"/>
                    <a:ext cx="14" cy="2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" y="4"/>
                      </a:cxn>
                      <a:cxn ang="0">
                        <a:pos x="14" y="6"/>
                      </a:cxn>
                      <a:cxn ang="0">
                        <a:pos x="12" y="16"/>
                      </a:cxn>
                      <a:cxn ang="0">
                        <a:pos x="6" y="20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4" h="20">
                        <a:moveTo>
                          <a:pt x="0" y="0"/>
                        </a:moveTo>
                        <a:lnTo>
                          <a:pt x="6" y="4"/>
                        </a:lnTo>
                        <a:lnTo>
                          <a:pt x="14" y="6"/>
                        </a:lnTo>
                        <a:lnTo>
                          <a:pt x="12" y="16"/>
                        </a:lnTo>
                        <a:lnTo>
                          <a:pt x="6" y="20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E0E2E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900">
                      <a:solidFill>
                        <a:srgbClr val="0F245F"/>
                      </a:solidFill>
                    </a:endParaRPr>
                  </a:p>
                </p:txBody>
              </p:sp>
              <p:sp>
                <p:nvSpPr>
                  <p:cNvPr id="277" name="Freeform 51">
                    <a:extLst>
                      <a:ext uri="{FF2B5EF4-FFF2-40B4-BE49-F238E27FC236}">
                        <a16:creationId xmlns:a16="http://schemas.microsoft.com/office/drawing/2014/main" id="{A027CE83-43A6-9FB0-B5F0-F09EDE25197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576" y="1551"/>
                    <a:ext cx="14" cy="14"/>
                  </a:xfrm>
                  <a:custGeom>
                    <a:avLst/>
                    <a:gdLst/>
                    <a:ahLst/>
                    <a:cxnLst>
                      <a:cxn ang="0">
                        <a:pos x="4" y="0"/>
                      </a:cxn>
                      <a:cxn ang="0">
                        <a:pos x="8" y="0"/>
                      </a:cxn>
                      <a:cxn ang="0">
                        <a:pos x="14" y="6"/>
                      </a:cxn>
                      <a:cxn ang="0">
                        <a:pos x="8" y="10"/>
                      </a:cxn>
                      <a:cxn ang="0">
                        <a:pos x="2" y="14"/>
                      </a:cxn>
                      <a:cxn ang="0">
                        <a:pos x="0" y="6"/>
                      </a:cxn>
                      <a:cxn ang="0">
                        <a:pos x="4" y="0"/>
                      </a:cxn>
                    </a:cxnLst>
                    <a:rect l="0" t="0" r="r" b="b"/>
                    <a:pathLst>
                      <a:path w="14" h="14">
                        <a:moveTo>
                          <a:pt x="4" y="0"/>
                        </a:moveTo>
                        <a:lnTo>
                          <a:pt x="8" y="0"/>
                        </a:lnTo>
                        <a:lnTo>
                          <a:pt x="14" y="6"/>
                        </a:lnTo>
                        <a:lnTo>
                          <a:pt x="8" y="10"/>
                        </a:lnTo>
                        <a:lnTo>
                          <a:pt x="2" y="14"/>
                        </a:lnTo>
                        <a:lnTo>
                          <a:pt x="0" y="6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E0E2E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900">
                      <a:solidFill>
                        <a:srgbClr val="0F245F"/>
                      </a:solidFill>
                    </a:endParaRPr>
                  </a:p>
                </p:txBody>
              </p:sp>
            </p:grpSp>
            <p:sp>
              <p:nvSpPr>
                <p:cNvPr id="258" name="Freeform 52">
                  <a:extLst>
                    <a:ext uri="{FF2B5EF4-FFF2-40B4-BE49-F238E27FC236}">
                      <a16:creationId xmlns:a16="http://schemas.microsoft.com/office/drawing/2014/main" id="{205CE313-77E2-B390-52F7-6107A9229B9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24" y="1715"/>
                  <a:ext cx="912" cy="448"/>
                </a:xfrm>
                <a:custGeom>
                  <a:avLst/>
                  <a:gdLst/>
                  <a:ahLst/>
                  <a:cxnLst>
                    <a:cxn ang="0">
                      <a:pos x="24" y="30"/>
                    </a:cxn>
                    <a:cxn ang="0">
                      <a:pos x="30" y="20"/>
                    </a:cxn>
                    <a:cxn ang="0">
                      <a:pos x="472" y="8"/>
                    </a:cxn>
                    <a:cxn ang="0">
                      <a:pos x="550" y="28"/>
                    </a:cxn>
                    <a:cxn ang="0">
                      <a:pos x="516" y="52"/>
                    </a:cxn>
                    <a:cxn ang="0">
                      <a:pos x="562" y="48"/>
                    </a:cxn>
                    <a:cxn ang="0">
                      <a:pos x="604" y="56"/>
                    </a:cxn>
                    <a:cxn ang="0">
                      <a:pos x="636" y="68"/>
                    </a:cxn>
                    <a:cxn ang="0">
                      <a:pos x="600" y="68"/>
                    </a:cxn>
                    <a:cxn ang="0">
                      <a:pos x="588" y="94"/>
                    </a:cxn>
                    <a:cxn ang="0">
                      <a:pos x="584" y="154"/>
                    </a:cxn>
                    <a:cxn ang="0">
                      <a:pos x="608" y="112"/>
                    </a:cxn>
                    <a:cxn ang="0">
                      <a:pos x="620" y="84"/>
                    </a:cxn>
                    <a:cxn ang="0">
                      <a:pos x="654" y="90"/>
                    </a:cxn>
                    <a:cxn ang="0">
                      <a:pos x="652" y="112"/>
                    </a:cxn>
                    <a:cxn ang="0">
                      <a:pos x="662" y="134"/>
                    </a:cxn>
                    <a:cxn ang="0">
                      <a:pos x="690" y="148"/>
                    </a:cxn>
                    <a:cxn ang="0">
                      <a:pos x="720" y="124"/>
                    </a:cxn>
                    <a:cxn ang="0">
                      <a:pos x="766" y="100"/>
                    </a:cxn>
                    <a:cxn ang="0">
                      <a:pos x="858" y="74"/>
                    </a:cxn>
                    <a:cxn ang="0">
                      <a:pos x="900" y="44"/>
                    </a:cxn>
                    <a:cxn ang="0">
                      <a:pos x="912" y="90"/>
                    </a:cxn>
                    <a:cxn ang="0">
                      <a:pos x="864" y="110"/>
                    </a:cxn>
                    <a:cxn ang="0">
                      <a:pos x="862" y="148"/>
                    </a:cxn>
                    <a:cxn ang="0">
                      <a:pos x="804" y="166"/>
                    </a:cxn>
                    <a:cxn ang="0">
                      <a:pos x="782" y="198"/>
                    </a:cxn>
                    <a:cxn ang="0">
                      <a:pos x="770" y="220"/>
                    </a:cxn>
                    <a:cxn ang="0">
                      <a:pos x="760" y="214"/>
                    </a:cxn>
                    <a:cxn ang="0">
                      <a:pos x="762" y="234"/>
                    </a:cxn>
                    <a:cxn ang="0">
                      <a:pos x="762" y="270"/>
                    </a:cxn>
                    <a:cxn ang="0">
                      <a:pos x="724" y="298"/>
                    </a:cxn>
                    <a:cxn ang="0">
                      <a:pos x="682" y="350"/>
                    </a:cxn>
                    <a:cxn ang="0">
                      <a:pos x="704" y="424"/>
                    </a:cxn>
                    <a:cxn ang="0">
                      <a:pos x="680" y="428"/>
                    </a:cxn>
                    <a:cxn ang="0">
                      <a:pos x="664" y="382"/>
                    </a:cxn>
                    <a:cxn ang="0">
                      <a:pos x="626" y="372"/>
                    </a:cxn>
                    <a:cxn ang="0">
                      <a:pos x="566" y="354"/>
                    </a:cxn>
                    <a:cxn ang="0">
                      <a:pos x="560" y="374"/>
                    </a:cxn>
                    <a:cxn ang="0">
                      <a:pos x="516" y="368"/>
                    </a:cxn>
                    <a:cxn ang="0">
                      <a:pos x="484" y="372"/>
                    </a:cxn>
                    <a:cxn ang="0">
                      <a:pos x="454" y="388"/>
                    </a:cxn>
                    <a:cxn ang="0">
                      <a:pos x="430" y="420"/>
                    </a:cxn>
                    <a:cxn ang="0">
                      <a:pos x="390" y="400"/>
                    </a:cxn>
                    <a:cxn ang="0">
                      <a:pos x="344" y="368"/>
                    </a:cxn>
                    <a:cxn ang="0">
                      <a:pos x="302" y="346"/>
                    </a:cxn>
                    <a:cxn ang="0">
                      <a:pos x="192" y="334"/>
                    </a:cxn>
                    <a:cxn ang="0">
                      <a:pos x="104" y="298"/>
                    </a:cxn>
                    <a:cxn ang="0">
                      <a:pos x="58" y="272"/>
                    </a:cxn>
                    <a:cxn ang="0">
                      <a:pos x="32" y="228"/>
                    </a:cxn>
                    <a:cxn ang="0">
                      <a:pos x="10" y="186"/>
                    </a:cxn>
                    <a:cxn ang="0">
                      <a:pos x="6" y="112"/>
                    </a:cxn>
                    <a:cxn ang="0">
                      <a:pos x="8" y="42"/>
                    </a:cxn>
                  </a:cxnLst>
                  <a:rect l="0" t="0" r="r" b="b"/>
                  <a:pathLst>
                    <a:path w="912" h="448">
                      <a:moveTo>
                        <a:pt x="4" y="38"/>
                      </a:moveTo>
                      <a:lnTo>
                        <a:pt x="0" y="28"/>
                      </a:lnTo>
                      <a:lnTo>
                        <a:pt x="8" y="24"/>
                      </a:lnTo>
                      <a:lnTo>
                        <a:pt x="18" y="28"/>
                      </a:lnTo>
                      <a:lnTo>
                        <a:pt x="24" y="30"/>
                      </a:lnTo>
                      <a:lnTo>
                        <a:pt x="26" y="38"/>
                      </a:lnTo>
                      <a:lnTo>
                        <a:pt x="28" y="44"/>
                      </a:lnTo>
                      <a:lnTo>
                        <a:pt x="34" y="38"/>
                      </a:lnTo>
                      <a:lnTo>
                        <a:pt x="36" y="28"/>
                      </a:lnTo>
                      <a:lnTo>
                        <a:pt x="30" y="20"/>
                      </a:lnTo>
                      <a:lnTo>
                        <a:pt x="30" y="8"/>
                      </a:lnTo>
                      <a:lnTo>
                        <a:pt x="460" y="8"/>
                      </a:lnTo>
                      <a:lnTo>
                        <a:pt x="462" y="0"/>
                      </a:lnTo>
                      <a:lnTo>
                        <a:pt x="470" y="0"/>
                      </a:lnTo>
                      <a:lnTo>
                        <a:pt x="472" y="8"/>
                      </a:lnTo>
                      <a:lnTo>
                        <a:pt x="476" y="12"/>
                      </a:lnTo>
                      <a:lnTo>
                        <a:pt x="488" y="16"/>
                      </a:lnTo>
                      <a:lnTo>
                        <a:pt x="512" y="20"/>
                      </a:lnTo>
                      <a:lnTo>
                        <a:pt x="526" y="24"/>
                      </a:lnTo>
                      <a:lnTo>
                        <a:pt x="550" y="28"/>
                      </a:lnTo>
                      <a:lnTo>
                        <a:pt x="548" y="32"/>
                      </a:lnTo>
                      <a:lnTo>
                        <a:pt x="536" y="36"/>
                      </a:lnTo>
                      <a:lnTo>
                        <a:pt x="528" y="40"/>
                      </a:lnTo>
                      <a:lnTo>
                        <a:pt x="520" y="48"/>
                      </a:lnTo>
                      <a:lnTo>
                        <a:pt x="516" y="52"/>
                      </a:lnTo>
                      <a:lnTo>
                        <a:pt x="526" y="56"/>
                      </a:lnTo>
                      <a:lnTo>
                        <a:pt x="540" y="56"/>
                      </a:lnTo>
                      <a:lnTo>
                        <a:pt x="552" y="56"/>
                      </a:lnTo>
                      <a:lnTo>
                        <a:pt x="558" y="52"/>
                      </a:lnTo>
                      <a:lnTo>
                        <a:pt x="562" y="48"/>
                      </a:lnTo>
                      <a:lnTo>
                        <a:pt x="570" y="42"/>
                      </a:lnTo>
                      <a:lnTo>
                        <a:pt x="574" y="48"/>
                      </a:lnTo>
                      <a:lnTo>
                        <a:pt x="584" y="54"/>
                      </a:lnTo>
                      <a:lnTo>
                        <a:pt x="594" y="58"/>
                      </a:lnTo>
                      <a:lnTo>
                        <a:pt x="604" y="56"/>
                      </a:lnTo>
                      <a:lnTo>
                        <a:pt x="612" y="56"/>
                      </a:lnTo>
                      <a:lnTo>
                        <a:pt x="622" y="54"/>
                      </a:lnTo>
                      <a:lnTo>
                        <a:pt x="628" y="58"/>
                      </a:lnTo>
                      <a:lnTo>
                        <a:pt x="636" y="64"/>
                      </a:lnTo>
                      <a:lnTo>
                        <a:pt x="636" y="68"/>
                      </a:lnTo>
                      <a:lnTo>
                        <a:pt x="628" y="64"/>
                      </a:lnTo>
                      <a:lnTo>
                        <a:pt x="618" y="64"/>
                      </a:lnTo>
                      <a:lnTo>
                        <a:pt x="610" y="70"/>
                      </a:lnTo>
                      <a:lnTo>
                        <a:pt x="604" y="72"/>
                      </a:lnTo>
                      <a:lnTo>
                        <a:pt x="600" y="68"/>
                      </a:lnTo>
                      <a:lnTo>
                        <a:pt x="596" y="72"/>
                      </a:lnTo>
                      <a:lnTo>
                        <a:pt x="588" y="80"/>
                      </a:lnTo>
                      <a:lnTo>
                        <a:pt x="578" y="88"/>
                      </a:lnTo>
                      <a:lnTo>
                        <a:pt x="580" y="96"/>
                      </a:lnTo>
                      <a:lnTo>
                        <a:pt x="588" y="94"/>
                      </a:lnTo>
                      <a:lnTo>
                        <a:pt x="592" y="86"/>
                      </a:lnTo>
                      <a:lnTo>
                        <a:pt x="584" y="104"/>
                      </a:lnTo>
                      <a:lnTo>
                        <a:pt x="580" y="128"/>
                      </a:lnTo>
                      <a:lnTo>
                        <a:pt x="580" y="140"/>
                      </a:lnTo>
                      <a:lnTo>
                        <a:pt x="584" y="154"/>
                      </a:lnTo>
                      <a:lnTo>
                        <a:pt x="594" y="152"/>
                      </a:lnTo>
                      <a:lnTo>
                        <a:pt x="604" y="144"/>
                      </a:lnTo>
                      <a:lnTo>
                        <a:pt x="608" y="134"/>
                      </a:lnTo>
                      <a:lnTo>
                        <a:pt x="608" y="122"/>
                      </a:lnTo>
                      <a:lnTo>
                        <a:pt x="608" y="112"/>
                      </a:lnTo>
                      <a:lnTo>
                        <a:pt x="608" y="100"/>
                      </a:lnTo>
                      <a:lnTo>
                        <a:pt x="608" y="92"/>
                      </a:lnTo>
                      <a:lnTo>
                        <a:pt x="610" y="88"/>
                      </a:lnTo>
                      <a:lnTo>
                        <a:pt x="616" y="88"/>
                      </a:lnTo>
                      <a:lnTo>
                        <a:pt x="620" y="84"/>
                      </a:lnTo>
                      <a:lnTo>
                        <a:pt x="624" y="78"/>
                      </a:lnTo>
                      <a:lnTo>
                        <a:pt x="632" y="76"/>
                      </a:lnTo>
                      <a:lnTo>
                        <a:pt x="640" y="80"/>
                      </a:lnTo>
                      <a:lnTo>
                        <a:pt x="650" y="82"/>
                      </a:lnTo>
                      <a:lnTo>
                        <a:pt x="654" y="90"/>
                      </a:lnTo>
                      <a:lnTo>
                        <a:pt x="652" y="100"/>
                      </a:lnTo>
                      <a:lnTo>
                        <a:pt x="648" y="108"/>
                      </a:lnTo>
                      <a:lnTo>
                        <a:pt x="644" y="112"/>
                      </a:lnTo>
                      <a:lnTo>
                        <a:pt x="646" y="116"/>
                      </a:lnTo>
                      <a:lnTo>
                        <a:pt x="652" y="112"/>
                      </a:lnTo>
                      <a:lnTo>
                        <a:pt x="658" y="108"/>
                      </a:lnTo>
                      <a:lnTo>
                        <a:pt x="664" y="110"/>
                      </a:lnTo>
                      <a:lnTo>
                        <a:pt x="664" y="120"/>
                      </a:lnTo>
                      <a:lnTo>
                        <a:pt x="662" y="126"/>
                      </a:lnTo>
                      <a:lnTo>
                        <a:pt x="662" y="134"/>
                      </a:lnTo>
                      <a:lnTo>
                        <a:pt x="656" y="140"/>
                      </a:lnTo>
                      <a:lnTo>
                        <a:pt x="652" y="148"/>
                      </a:lnTo>
                      <a:lnTo>
                        <a:pt x="660" y="154"/>
                      </a:lnTo>
                      <a:lnTo>
                        <a:pt x="678" y="154"/>
                      </a:lnTo>
                      <a:lnTo>
                        <a:pt x="690" y="148"/>
                      </a:lnTo>
                      <a:lnTo>
                        <a:pt x="702" y="144"/>
                      </a:lnTo>
                      <a:lnTo>
                        <a:pt x="714" y="138"/>
                      </a:lnTo>
                      <a:lnTo>
                        <a:pt x="720" y="136"/>
                      </a:lnTo>
                      <a:lnTo>
                        <a:pt x="722" y="130"/>
                      </a:lnTo>
                      <a:lnTo>
                        <a:pt x="720" y="124"/>
                      </a:lnTo>
                      <a:lnTo>
                        <a:pt x="722" y="120"/>
                      </a:lnTo>
                      <a:lnTo>
                        <a:pt x="744" y="122"/>
                      </a:lnTo>
                      <a:lnTo>
                        <a:pt x="756" y="120"/>
                      </a:lnTo>
                      <a:lnTo>
                        <a:pt x="766" y="112"/>
                      </a:lnTo>
                      <a:lnTo>
                        <a:pt x="766" y="100"/>
                      </a:lnTo>
                      <a:lnTo>
                        <a:pt x="774" y="94"/>
                      </a:lnTo>
                      <a:lnTo>
                        <a:pt x="782" y="88"/>
                      </a:lnTo>
                      <a:lnTo>
                        <a:pt x="840" y="88"/>
                      </a:lnTo>
                      <a:lnTo>
                        <a:pt x="852" y="82"/>
                      </a:lnTo>
                      <a:lnTo>
                        <a:pt x="858" y="74"/>
                      </a:lnTo>
                      <a:lnTo>
                        <a:pt x="862" y="58"/>
                      </a:lnTo>
                      <a:lnTo>
                        <a:pt x="870" y="44"/>
                      </a:lnTo>
                      <a:lnTo>
                        <a:pt x="878" y="36"/>
                      </a:lnTo>
                      <a:lnTo>
                        <a:pt x="886" y="40"/>
                      </a:lnTo>
                      <a:lnTo>
                        <a:pt x="900" y="44"/>
                      </a:lnTo>
                      <a:lnTo>
                        <a:pt x="902" y="52"/>
                      </a:lnTo>
                      <a:lnTo>
                        <a:pt x="900" y="68"/>
                      </a:lnTo>
                      <a:lnTo>
                        <a:pt x="902" y="76"/>
                      </a:lnTo>
                      <a:lnTo>
                        <a:pt x="908" y="82"/>
                      </a:lnTo>
                      <a:lnTo>
                        <a:pt x="912" y="90"/>
                      </a:lnTo>
                      <a:lnTo>
                        <a:pt x="908" y="96"/>
                      </a:lnTo>
                      <a:lnTo>
                        <a:pt x="896" y="96"/>
                      </a:lnTo>
                      <a:lnTo>
                        <a:pt x="884" y="98"/>
                      </a:lnTo>
                      <a:lnTo>
                        <a:pt x="874" y="104"/>
                      </a:lnTo>
                      <a:lnTo>
                        <a:pt x="864" y="110"/>
                      </a:lnTo>
                      <a:lnTo>
                        <a:pt x="858" y="124"/>
                      </a:lnTo>
                      <a:lnTo>
                        <a:pt x="850" y="134"/>
                      </a:lnTo>
                      <a:lnTo>
                        <a:pt x="850" y="142"/>
                      </a:lnTo>
                      <a:lnTo>
                        <a:pt x="854" y="146"/>
                      </a:lnTo>
                      <a:lnTo>
                        <a:pt x="862" y="148"/>
                      </a:lnTo>
                      <a:lnTo>
                        <a:pt x="854" y="154"/>
                      </a:lnTo>
                      <a:lnTo>
                        <a:pt x="848" y="154"/>
                      </a:lnTo>
                      <a:lnTo>
                        <a:pt x="838" y="158"/>
                      </a:lnTo>
                      <a:lnTo>
                        <a:pt x="822" y="162"/>
                      </a:lnTo>
                      <a:lnTo>
                        <a:pt x="804" y="166"/>
                      </a:lnTo>
                      <a:lnTo>
                        <a:pt x="800" y="170"/>
                      </a:lnTo>
                      <a:lnTo>
                        <a:pt x="802" y="182"/>
                      </a:lnTo>
                      <a:lnTo>
                        <a:pt x="796" y="190"/>
                      </a:lnTo>
                      <a:lnTo>
                        <a:pt x="790" y="200"/>
                      </a:lnTo>
                      <a:lnTo>
                        <a:pt x="782" y="198"/>
                      </a:lnTo>
                      <a:lnTo>
                        <a:pt x="786" y="210"/>
                      </a:lnTo>
                      <a:lnTo>
                        <a:pt x="782" y="218"/>
                      </a:lnTo>
                      <a:lnTo>
                        <a:pt x="774" y="228"/>
                      </a:lnTo>
                      <a:lnTo>
                        <a:pt x="770" y="234"/>
                      </a:lnTo>
                      <a:lnTo>
                        <a:pt x="770" y="220"/>
                      </a:lnTo>
                      <a:lnTo>
                        <a:pt x="766" y="208"/>
                      </a:lnTo>
                      <a:lnTo>
                        <a:pt x="768" y="198"/>
                      </a:lnTo>
                      <a:lnTo>
                        <a:pt x="764" y="194"/>
                      </a:lnTo>
                      <a:lnTo>
                        <a:pt x="762" y="202"/>
                      </a:lnTo>
                      <a:lnTo>
                        <a:pt x="760" y="214"/>
                      </a:lnTo>
                      <a:lnTo>
                        <a:pt x="754" y="212"/>
                      </a:lnTo>
                      <a:lnTo>
                        <a:pt x="750" y="214"/>
                      </a:lnTo>
                      <a:lnTo>
                        <a:pt x="758" y="222"/>
                      </a:lnTo>
                      <a:lnTo>
                        <a:pt x="764" y="228"/>
                      </a:lnTo>
                      <a:lnTo>
                        <a:pt x="762" y="234"/>
                      </a:lnTo>
                      <a:lnTo>
                        <a:pt x="764" y="244"/>
                      </a:lnTo>
                      <a:lnTo>
                        <a:pt x="770" y="246"/>
                      </a:lnTo>
                      <a:lnTo>
                        <a:pt x="774" y="256"/>
                      </a:lnTo>
                      <a:lnTo>
                        <a:pt x="770" y="264"/>
                      </a:lnTo>
                      <a:lnTo>
                        <a:pt x="762" y="270"/>
                      </a:lnTo>
                      <a:lnTo>
                        <a:pt x="762" y="278"/>
                      </a:lnTo>
                      <a:lnTo>
                        <a:pt x="752" y="280"/>
                      </a:lnTo>
                      <a:lnTo>
                        <a:pt x="738" y="292"/>
                      </a:lnTo>
                      <a:lnTo>
                        <a:pt x="734" y="296"/>
                      </a:lnTo>
                      <a:lnTo>
                        <a:pt x="724" y="298"/>
                      </a:lnTo>
                      <a:lnTo>
                        <a:pt x="714" y="314"/>
                      </a:lnTo>
                      <a:lnTo>
                        <a:pt x="702" y="318"/>
                      </a:lnTo>
                      <a:lnTo>
                        <a:pt x="696" y="326"/>
                      </a:lnTo>
                      <a:lnTo>
                        <a:pt x="686" y="338"/>
                      </a:lnTo>
                      <a:lnTo>
                        <a:pt x="682" y="350"/>
                      </a:lnTo>
                      <a:lnTo>
                        <a:pt x="686" y="364"/>
                      </a:lnTo>
                      <a:lnTo>
                        <a:pt x="692" y="378"/>
                      </a:lnTo>
                      <a:lnTo>
                        <a:pt x="696" y="392"/>
                      </a:lnTo>
                      <a:lnTo>
                        <a:pt x="702" y="406"/>
                      </a:lnTo>
                      <a:lnTo>
                        <a:pt x="704" y="424"/>
                      </a:lnTo>
                      <a:lnTo>
                        <a:pt x="704" y="440"/>
                      </a:lnTo>
                      <a:lnTo>
                        <a:pt x="702" y="448"/>
                      </a:lnTo>
                      <a:lnTo>
                        <a:pt x="694" y="448"/>
                      </a:lnTo>
                      <a:lnTo>
                        <a:pt x="686" y="440"/>
                      </a:lnTo>
                      <a:lnTo>
                        <a:pt x="680" y="428"/>
                      </a:lnTo>
                      <a:lnTo>
                        <a:pt x="672" y="422"/>
                      </a:lnTo>
                      <a:lnTo>
                        <a:pt x="664" y="416"/>
                      </a:lnTo>
                      <a:lnTo>
                        <a:pt x="662" y="404"/>
                      </a:lnTo>
                      <a:lnTo>
                        <a:pt x="662" y="392"/>
                      </a:lnTo>
                      <a:lnTo>
                        <a:pt x="664" y="382"/>
                      </a:lnTo>
                      <a:lnTo>
                        <a:pt x="656" y="374"/>
                      </a:lnTo>
                      <a:lnTo>
                        <a:pt x="650" y="366"/>
                      </a:lnTo>
                      <a:lnTo>
                        <a:pt x="640" y="362"/>
                      </a:lnTo>
                      <a:lnTo>
                        <a:pt x="634" y="364"/>
                      </a:lnTo>
                      <a:lnTo>
                        <a:pt x="626" y="372"/>
                      </a:lnTo>
                      <a:lnTo>
                        <a:pt x="618" y="362"/>
                      </a:lnTo>
                      <a:lnTo>
                        <a:pt x="606" y="360"/>
                      </a:lnTo>
                      <a:lnTo>
                        <a:pt x="592" y="358"/>
                      </a:lnTo>
                      <a:lnTo>
                        <a:pt x="582" y="354"/>
                      </a:lnTo>
                      <a:lnTo>
                        <a:pt x="566" y="354"/>
                      </a:lnTo>
                      <a:lnTo>
                        <a:pt x="552" y="356"/>
                      </a:lnTo>
                      <a:lnTo>
                        <a:pt x="542" y="358"/>
                      </a:lnTo>
                      <a:lnTo>
                        <a:pt x="548" y="364"/>
                      </a:lnTo>
                      <a:lnTo>
                        <a:pt x="554" y="368"/>
                      </a:lnTo>
                      <a:lnTo>
                        <a:pt x="560" y="374"/>
                      </a:lnTo>
                      <a:lnTo>
                        <a:pt x="552" y="376"/>
                      </a:lnTo>
                      <a:lnTo>
                        <a:pt x="544" y="376"/>
                      </a:lnTo>
                      <a:lnTo>
                        <a:pt x="534" y="378"/>
                      </a:lnTo>
                      <a:lnTo>
                        <a:pt x="526" y="372"/>
                      </a:lnTo>
                      <a:lnTo>
                        <a:pt x="516" y="368"/>
                      </a:lnTo>
                      <a:lnTo>
                        <a:pt x="512" y="370"/>
                      </a:lnTo>
                      <a:lnTo>
                        <a:pt x="508" y="372"/>
                      </a:lnTo>
                      <a:lnTo>
                        <a:pt x="498" y="366"/>
                      </a:lnTo>
                      <a:lnTo>
                        <a:pt x="488" y="366"/>
                      </a:lnTo>
                      <a:lnTo>
                        <a:pt x="484" y="372"/>
                      </a:lnTo>
                      <a:lnTo>
                        <a:pt x="476" y="374"/>
                      </a:lnTo>
                      <a:lnTo>
                        <a:pt x="470" y="370"/>
                      </a:lnTo>
                      <a:lnTo>
                        <a:pt x="466" y="378"/>
                      </a:lnTo>
                      <a:lnTo>
                        <a:pt x="460" y="384"/>
                      </a:lnTo>
                      <a:lnTo>
                        <a:pt x="454" y="388"/>
                      </a:lnTo>
                      <a:lnTo>
                        <a:pt x="442" y="388"/>
                      </a:lnTo>
                      <a:lnTo>
                        <a:pt x="438" y="394"/>
                      </a:lnTo>
                      <a:lnTo>
                        <a:pt x="432" y="400"/>
                      </a:lnTo>
                      <a:lnTo>
                        <a:pt x="428" y="408"/>
                      </a:lnTo>
                      <a:lnTo>
                        <a:pt x="430" y="420"/>
                      </a:lnTo>
                      <a:lnTo>
                        <a:pt x="434" y="432"/>
                      </a:lnTo>
                      <a:lnTo>
                        <a:pt x="422" y="430"/>
                      </a:lnTo>
                      <a:lnTo>
                        <a:pt x="406" y="424"/>
                      </a:lnTo>
                      <a:lnTo>
                        <a:pt x="398" y="412"/>
                      </a:lnTo>
                      <a:lnTo>
                        <a:pt x="390" y="400"/>
                      </a:lnTo>
                      <a:lnTo>
                        <a:pt x="380" y="388"/>
                      </a:lnTo>
                      <a:lnTo>
                        <a:pt x="374" y="374"/>
                      </a:lnTo>
                      <a:lnTo>
                        <a:pt x="360" y="368"/>
                      </a:lnTo>
                      <a:lnTo>
                        <a:pt x="352" y="364"/>
                      </a:lnTo>
                      <a:lnTo>
                        <a:pt x="344" y="368"/>
                      </a:lnTo>
                      <a:lnTo>
                        <a:pt x="342" y="378"/>
                      </a:lnTo>
                      <a:lnTo>
                        <a:pt x="330" y="380"/>
                      </a:lnTo>
                      <a:lnTo>
                        <a:pt x="314" y="370"/>
                      </a:lnTo>
                      <a:lnTo>
                        <a:pt x="312" y="354"/>
                      </a:lnTo>
                      <a:lnTo>
                        <a:pt x="302" y="346"/>
                      </a:lnTo>
                      <a:lnTo>
                        <a:pt x="282" y="330"/>
                      </a:lnTo>
                      <a:lnTo>
                        <a:pt x="262" y="334"/>
                      </a:lnTo>
                      <a:lnTo>
                        <a:pt x="254" y="340"/>
                      </a:lnTo>
                      <a:lnTo>
                        <a:pt x="208" y="340"/>
                      </a:lnTo>
                      <a:lnTo>
                        <a:pt x="192" y="334"/>
                      </a:lnTo>
                      <a:lnTo>
                        <a:pt x="166" y="322"/>
                      </a:lnTo>
                      <a:lnTo>
                        <a:pt x="148" y="316"/>
                      </a:lnTo>
                      <a:lnTo>
                        <a:pt x="116" y="318"/>
                      </a:lnTo>
                      <a:lnTo>
                        <a:pt x="112" y="306"/>
                      </a:lnTo>
                      <a:lnTo>
                        <a:pt x="104" y="298"/>
                      </a:lnTo>
                      <a:lnTo>
                        <a:pt x="98" y="294"/>
                      </a:lnTo>
                      <a:lnTo>
                        <a:pt x="84" y="290"/>
                      </a:lnTo>
                      <a:lnTo>
                        <a:pt x="74" y="282"/>
                      </a:lnTo>
                      <a:lnTo>
                        <a:pt x="60" y="286"/>
                      </a:lnTo>
                      <a:lnTo>
                        <a:pt x="58" y="272"/>
                      </a:lnTo>
                      <a:lnTo>
                        <a:pt x="48" y="258"/>
                      </a:lnTo>
                      <a:lnTo>
                        <a:pt x="38" y="248"/>
                      </a:lnTo>
                      <a:lnTo>
                        <a:pt x="42" y="242"/>
                      </a:lnTo>
                      <a:lnTo>
                        <a:pt x="36" y="238"/>
                      </a:lnTo>
                      <a:lnTo>
                        <a:pt x="32" y="228"/>
                      </a:lnTo>
                      <a:lnTo>
                        <a:pt x="38" y="218"/>
                      </a:lnTo>
                      <a:lnTo>
                        <a:pt x="26" y="218"/>
                      </a:lnTo>
                      <a:lnTo>
                        <a:pt x="18" y="210"/>
                      </a:lnTo>
                      <a:lnTo>
                        <a:pt x="10" y="198"/>
                      </a:lnTo>
                      <a:lnTo>
                        <a:pt x="10" y="186"/>
                      </a:lnTo>
                      <a:lnTo>
                        <a:pt x="2" y="178"/>
                      </a:lnTo>
                      <a:lnTo>
                        <a:pt x="2" y="170"/>
                      </a:lnTo>
                      <a:lnTo>
                        <a:pt x="6" y="148"/>
                      </a:lnTo>
                      <a:lnTo>
                        <a:pt x="2" y="122"/>
                      </a:lnTo>
                      <a:lnTo>
                        <a:pt x="6" y="112"/>
                      </a:lnTo>
                      <a:lnTo>
                        <a:pt x="10" y="64"/>
                      </a:lnTo>
                      <a:lnTo>
                        <a:pt x="16" y="64"/>
                      </a:lnTo>
                      <a:lnTo>
                        <a:pt x="10" y="54"/>
                      </a:lnTo>
                      <a:lnTo>
                        <a:pt x="6" y="48"/>
                      </a:lnTo>
                      <a:lnTo>
                        <a:pt x="8" y="42"/>
                      </a:lnTo>
                      <a:lnTo>
                        <a:pt x="4" y="3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grpSp>
              <p:nvGrpSpPr>
                <p:cNvPr id="259" name="Group 53">
                  <a:extLst>
                    <a:ext uri="{FF2B5EF4-FFF2-40B4-BE49-F238E27FC236}">
                      <a16:creationId xmlns:a16="http://schemas.microsoft.com/office/drawing/2014/main" id="{099F43B5-6468-9993-73C4-B253ECCA127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70" y="2211"/>
                  <a:ext cx="76" cy="54"/>
                  <a:chOff x="170" y="2211"/>
                  <a:chExt cx="76" cy="54"/>
                </a:xfrm>
                <a:grpFill/>
              </p:grpSpPr>
              <p:sp>
                <p:nvSpPr>
                  <p:cNvPr id="260" name="Freeform 54">
                    <a:extLst>
                      <a:ext uri="{FF2B5EF4-FFF2-40B4-BE49-F238E27FC236}">
                        <a16:creationId xmlns:a16="http://schemas.microsoft.com/office/drawing/2014/main" id="{C8756728-3662-9C3D-4A55-207D1EFA9C7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4" y="2231"/>
                    <a:ext cx="12" cy="10"/>
                  </a:xfrm>
                  <a:custGeom>
                    <a:avLst/>
                    <a:gdLst/>
                    <a:ahLst/>
                    <a:cxnLst>
                      <a:cxn ang="0">
                        <a:pos x="12" y="6"/>
                      </a:cxn>
                      <a:cxn ang="0">
                        <a:pos x="10" y="2"/>
                      </a:cxn>
                      <a:cxn ang="0">
                        <a:pos x="4" y="0"/>
                      </a:cxn>
                      <a:cxn ang="0">
                        <a:pos x="0" y="4"/>
                      </a:cxn>
                      <a:cxn ang="0">
                        <a:pos x="4" y="6"/>
                      </a:cxn>
                      <a:cxn ang="0">
                        <a:pos x="10" y="10"/>
                      </a:cxn>
                      <a:cxn ang="0">
                        <a:pos x="12" y="6"/>
                      </a:cxn>
                    </a:cxnLst>
                    <a:rect l="0" t="0" r="r" b="b"/>
                    <a:pathLst>
                      <a:path w="12" h="10">
                        <a:moveTo>
                          <a:pt x="12" y="6"/>
                        </a:moveTo>
                        <a:lnTo>
                          <a:pt x="10" y="2"/>
                        </a:lnTo>
                        <a:lnTo>
                          <a:pt x="4" y="0"/>
                        </a:lnTo>
                        <a:lnTo>
                          <a:pt x="0" y="4"/>
                        </a:lnTo>
                        <a:lnTo>
                          <a:pt x="4" y="6"/>
                        </a:lnTo>
                        <a:lnTo>
                          <a:pt x="10" y="10"/>
                        </a:lnTo>
                        <a:lnTo>
                          <a:pt x="12" y="6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E0E2E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900">
                      <a:solidFill>
                        <a:srgbClr val="0F245F"/>
                      </a:solidFill>
                    </a:endParaRPr>
                  </a:p>
                </p:txBody>
              </p:sp>
              <p:sp>
                <p:nvSpPr>
                  <p:cNvPr id="261" name="Freeform 55">
                    <a:extLst>
                      <a:ext uri="{FF2B5EF4-FFF2-40B4-BE49-F238E27FC236}">
                        <a16:creationId xmlns:a16="http://schemas.microsoft.com/office/drawing/2014/main" id="{298E2A5E-42EF-DAD4-9818-6AAD3A172C8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0" y="2245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16" y="14"/>
                      </a:cxn>
                      <a:cxn ang="0">
                        <a:pos x="8" y="16"/>
                      </a:cxn>
                      <a:cxn ang="0">
                        <a:pos x="4" y="20"/>
                      </a:cxn>
                      <a:cxn ang="0">
                        <a:pos x="0" y="12"/>
                      </a:cxn>
                      <a:cxn ang="0">
                        <a:pos x="0" y="6"/>
                      </a:cxn>
                      <a:cxn ang="0">
                        <a:pos x="4" y="0"/>
                      </a:cxn>
                      <a:cxn ang="0">
                        <a:pos x="8" y="2"/>
                      </a:cxn>
                      <a:cxn ang="0">
                        <a:pos x="14" y="6"/>
                      </a:cxn>
                      <a:cxn ang="0">
                        <a:pos x="16" y="14"/>
                      </a:cxn>
                    </a:cxnLst>
                    <a:rect l="0" t="0" r="r" b="b"/>
                    <a:pathLst>
                      <a:path w="16" h="20">
                        <a:moveTo>
                          <a:pt x="16" y="14"/>
                        </a:moveTo>
                        <a:lnTo>
                          <a:pt x="8" y="16"/>
                        </a:lnTo>
                        <a:lnTo>
                          <a:pt x="4" y="20"/>
                        </a:lnTo>
                        <a:lnTo>
                          <a:pt x="0" y="12"/>
                        </a:lnTo>
                        <a:lnTo>
                          <a:pt x="0" y="6"/>
                        </a:lnTo>
                        <a:lnTo>
                          <a:pt x="4" y="0"/>
                        </a:lnTo>
                        <a:lnTo>
                          <a:pt x="8" y="2"/>
                        </a:lnTo>
                        <a:lnTo>
                          <a:pt x="14" y="6"/>
                        </a:lnTo>
                        <a:lnTo>
                          <a:pt x="16" y="14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E0E2E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900">
                      <a:solidFill>
                        <a:srgbClr val="0F245F"/>
                      </a:solidFill>
                    </a:endParaRPr>
                  </a:p>
                </p:txBody>
              </p:sp>
              <p:sp>
                <p:nvSpPr>
                  <p:cNvPr id="262" name="Freeform 56">
                    <a:extLst>
                      <a:ext uri="{FF2B5EF4-FFF2-40B4-BE49-F238E27FC236}">
                        <a16:creationId xmlns:a16="http://schemas.microsoft.com/office/drawing/2014/main" id="{3EA89366-0E73-C490-A812-68511A2EF1D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94" y="2219"/>
                    <a:ext cx="6" cy="8"/>
                  </a:xfrm>
                  <a:custGeom>
                    <a:avLst/>
                    <a:gdLst/>
                    <a:ahLst/>
                    <a:cxnLst>
                      <a:cxn ang="0">
                        <a:pos x="6" y="6"/>
                      </a:cxn>
                      <a:cxn ang="0">
                        <a:pos x="4" y="0"/>
                      </a:cxn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2" y="8"/>
                      </a:cxn>
                      <a:cxn ang="0">
                        <a:pos x="6" y="6"/>
                      </a:cxn>
                    </a:cxnLst>
                    <a:rect l="0" t="0" r="r" b="b"/>
                    <a:pathLst>
                      <a:path w="6" h="8">
                        <a:moveTo>
                          <a:pt x="6" y="6"/>
                        </a:moveTo>
                        <a:lnTo>
                          <a:pt x="4" y="0"/>
                        </a:ln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2" y="8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E0E2E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900">
                      <a:solidFill>
                        <a:srgbClr val="0F245F"/>
                      </a:solidFill>
                    </a:endParaRPr>
                  </a:p>
                </p:txBody>
              </p:sp>
              <p:sp>
                <p:nvSpPr>
                  <p:cNvPr id="263" name="Freeform 57">
                    <a:extLst>
                      <a:ext uri="{FF2B5EF4-FFF2-40B4-BE49-F238E27FC236}">
                        <a16:creationId xmlns:a16="http://schemas.microsoft.com/office/drawing/2014/main" id="{6EEE4E7C-3790-4AF0-BA5C-590276F4A08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94" y="2219"/>
                    <a:ext cx="6" cy="8"/>
                  </a:xfrm>
                  <a:custGeom>
                    <a:avLst/>
                    <a:gdLst/>
                    <a:ahLst/>
                    <a:cxnLst>
                      <a:cxn ang="0">
                        <a:pos x="6" y="6"/>
                      </a:cxn>
                      <a:cxn ang="0">
                        <a:pos x="4" y="0"/>
                      </a:cxn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2" y="8"/>
                      </a:cxn>
                      <a:cxn ang="0">
                        <a:pos x="6" y="6"/>
                      </a:cxn>
                    </a:cxnLst>
                    <a:rect l="0" t="0" r="r" b="b"/>
                    <a:pathLst>
                      <a:path w="6" h="8">
                        <a:moveTo>
                          <a:pt x="6" y="6"/>
                        </a:moveTo>
                        <a:lnTo>
                          <a:pt x="4" y="0"/>
                        </a:ln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2" y="8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E0E2E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900">
                      <a:solidFill>
                        <a:srgbClr val="0F245F"/>
                      </a:solidFill>
                    </a:endParaRPr>
                  </a:p>
                </p:txBody>
              </p:sp>
              <p:sp>
                <p:nvSpPr>
                  <p:cNvPr id="264" name="Freeform 58">
                    <a:extLst>
                      <a:ext uri="{FF2B5EF4-FFF2-40B4-BE49-F238E27FC236}">
                        <a16:creationId xmlns:a16="http://schemas.microsoft.com/office/drawing/2014/main" id="{62066183-3CD0-7378-3C4E-B0376D13CA4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70" y="2211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4" y="0"/>
                      </a:cxn>
                      <a:cxn ang="0">
                        <a:pos x="0" y="0"/>
                      </a:cxn>
                      <a:cxn ang="0">
                        <a:pos x="2" y="4"/>
                      </a:cxn>
                      <a:cxn ang="0">
                        <a:pos x="6" y="4"/>
                      </a:cxn>
                      <a:cxn ang="0">
                        <a:pos x="4" y="0"/>
                      </a:cxn>
                    </a:cxnLst>
                    <a:rect l="0" t="0" r="r" b="b"/>
                    <a:pathLst>
                      <a:path w="6" h="4">
                        <a:moveTo>
                          <a:pt x="4" y="0"/>
                        </a:moveTo>
                        <a:lnTo>
                          <a:pt x="0" y="0"/>
                        </a:lnTo>
                        <a:lnTo>
                          <a:pt x="2" y="4"/>
                        </a:lnTo>
                        <a:lnTo>
                          <a:pt x="6" y="4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E0E2E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900">
                      <a:solidFill>
                        <a:srgbClr val="0F245F"/>
                      </a:solidFill>
                    </a:endParaRPr>
                  </a:p>
                </p:txBody>
              </p:sp>
              <p:sp>
                <p:nvSpPr>
                  <p:cNvPr id="265" name="Freeform 59">
                    <a:extLst>
                      <a:ext uri="{FF2B5EF4-FFF2-40B4-BE49-F238E27FC236}">
                        <a16:creationId xmlns:a16="http://schemas.microsoft.com/office/drawing/2014/main" id="{E59CCB97-BCD4-96FD-20CC-D8B76C24E25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70" y="2211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4" y="0"/>
                      </a:cxn>
                      <a:cxn ang="0">
                        <a:pos x="0" y="0"/>
                      </a:cxn>
                      <a:cxn ang="0">
                        <a:pos x="2" y="4"/>
                      </a:cxn>
                      <a:cxn ang="0">
                        <a:pos x="6" y="4"/>
                      </a:cxn>
                      <a:cxn ang="0">
                        <a:pos x="4" y="0"/>
                      </a:cxn>
                    </a:cxnLst>
                    <a:rect l="0" t="0" r="r" b="b"/>
                    <a:pathLst>
                      <a:path w="6" h="4">
                        <a:moveTo>
                          <a:pt x="4" y="0"/>
                        </a:moveTo>
                        <a:lnTo>
                          <a:pt x="0" y="0"/>
                        </a:lnTo>
                        <a:lnTo>
                          <a:pt x="2" y="4"/>
                        </a:lnTo>
                        <a:lnTo>
                          <a:pt x="6" y="4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E0E2E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900">
                      <a:solidFill>
                        <a:srgbClr val="0F245F"/>
                      </a:solidFill>
                    </a:endParaRPr>
                  </a:p>
                </p:txBody>
              </p:sp>
            </p:grpSp>
          </p:grpSp>
          <p:grpSp>
            <p:nvGrpSpPr>
              <p:cNvPr id="30" name="Group 60">
                <a:extLst>
                  <a:ext uri="{FF2B5EF4-FFF2-40B4-BE49-F238E27FC236}">
                    <a16:creationId xmlns:a16="http://schemas.microsoft.com/office/drawing/2014/main" id="{51CFDD60-FC12-0CA8-6D2D-977264BCDDD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173251" y="3584978"/>
                <a:ext cx="635255" cy="706214"/>
                <a:chOff x="1238" y="2033"/>
                <a:chExt cx="442" cy="422"/>
              </a:xfrm>
              <a:grpFill/>
            </p:grpSpPr>
            <p:sp>
              <p:nvSpPr>
                <p:cNvPr id="243" name="Freeform 61">
                  <a:extLst>
                    <a:ext uri="{FF2B5EF4-FFF2-40B4-BE49-F238E27FC236}">
                      <a16:creationId xmlns:a16="http://schemas.microsoft.com/office/drawing/2014/main" id="{1ABB7560-1081-55EC-F425-2A42E90A706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238" y="2283"/>
                  <a:ext cx="58" cy="64"/>
                </a:xfrm>
                <a:custGeom>
                  <a:avLst/>
                  <a:gdLst/>
                  <a:ahLst/>
                  <a:cxnLst>
                    <a:cxn ang="0">
                      <a:pos x="34" y="64"/>
                    </a:cxn>
                    <a:cxn ang="0">
                      <a:pos x="42" y="56"/>
                    </a:cxn>
                    <a:cxn ang="0">
                      <a:pos x="48" y="50"/>
                    </a:cxn>
                    <a:cxn ang="0">
                      <a:pos x="52" y="46"/>
                    </a:cxn>
                    <a:cxn ang="0">
                      <a:pos x="58" y="38"/>
                    </a:cxn>
                    <a:cxn ang="0">
                      <a:pos x="54" y="34"/>
                    </a:cxn>
                    <a:cxn ang="0">
                      <a:pos x="48" y="34"/>
                    </a:cxn>
                    <a:cxn ang="0">
                      <a:pos x="48" y="0"/>
                    </a:cxn>
                    <a:cxn ang="0">
                      <a:pos x="18" y="2"/>
                    </a:cxn>
                    <a:cxn ang="0">
                      <a:pos x="16" y="6"/>
                    </a:cxn>
                    <a:cxn ang="0">
                      <a:pos x="18" y="14"/>
                    </a:cxn>
                    <a:cxn ang="0">
                      <a:pos x="26" y="20"/>
                    </a:cxn>
                    <a:cxn ang="0">
                      <a:pos x="30" y="26"/>
                    </a:cxn>
                    <a:cxn ang="0">
                      <a:pos x="26" y="28"/>
                    </a:cxn>
                    <a:cxn ang="0">
                      <a:pos x="14" y="30"/>
                    </a:cxn>
                    <a:cxn ang="0">
                      <a:pos x="10" y="28"/>
                    </a:cxn>
                    <a:cxn ang="0">
                      <a:pos x="4" y="36"/>
                    </a:cxn>
                    <a:cxn ang="0">
                      <a:pos x="2" y="42"/>
                    </a:cxn>
                    <a:cxn ang="0">
                      <a:pos x="0" y="54"/>
                    </a:cxn>
                    <a:cxn ang="0">
                      <a:pos x="6" y="58"/>
                    </a:cxn>
                    <a:cxn ang="0">
                      <a:pos x="12" y="62"/>
                    </a:cxn>
                    <a:cxn ang="0">
                      <a:pos x="22" y="64"/>
                    </a:cxn>
                    <a:cxn ang="0">
                      <a:pos x="34" y="64"/>
                    </a:cxn>
                  </a:cxnLst>
                  <a:rect l="0" t="0" r="r" b="b"/>
                  <a:pathLst>
                    <a:path w="58" h="64">
                      <a:moveTo>
                        <a:pt x="34" y="64"/>
                      </a:moveTo>
                      <a:lnTo>
                        <a:pt x="42" y="56"/>
                      </a:lnTo>
                      <a:lnTo>
                        <a:pt x="48" y="50"/>
                      </a:lnTo>
                      <a:lnTo>
                        <a:pt x="52" y="46"/>
                      </a:lnTo>
                      <a:lnTo>
                        <a:pt x="58" y="38"/>
                      </a:lnTo>
                      <a:lnTo>
                        <a:pt x="54" y="34"/>
                      </a:lnTo>
                      <a:lnTo>
                        <a:pt x="48" y="34"/>
                      </a:lnTo>
                      <a:lnTo>
                        <a:pt x="48" y="0"/>
                      </a:lnTo>
                      <a:lnTo>
                        <a:pt x="18" y="2"/>
                      </a:lnTo>
                      <a:lnTo>
                        <a:pt x="16" y="6"/>
                      </a:lnTo>
                      <a:lnTo>
                        <a:pt x="18" y="14"/>
                      </a:lnTo>
                      <a:lnTo>
                        <a:pt x="26" y="20"/>
                      </a:lnTo>
                      <a:lnTo>
                        <a:pt x="30" y="26"/>
                      </a:lnTo>
                      <a:lnTo>
                        <a:pt x="26" y="28"/>
                      </a:lnTo>
                      <a:lnTo>
                        <a:pt x="14" y="30"/>
                      </a:lnTo>
                      <a:lnTo>
                        <a:pt x="10" y="28"/>
                      </a:lnTo>
                      <a:lnTo>
                        <a:pt x="4" y="36"/>
                      </a:lnTo>
                      <a:lnTo>
                        <a:pt x="2" y="42"/>
                      </a:lnTo>
                      <a:lnTo>
                        <a:pt x="0" y="54"/>
                      </a:lnTo>
                      <a:lnTo>
                        <a:pt x="6" y="58"/>
                      </a:lnTo>
                      <a:lnTo>
                        <a:pt x="12" y="62"/>
                      </a:lnTo>
                      <a:lnTo>
                        <a:pt x="22" y="64"/>
                      </a:lnTo>
                      <a:lnTo>
                        <a:pt x="34" y="6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44" name="Freeform 62">
                  <a:extLst>
                    <a:ext uri="{FF2B5EF4-FFF2-40B4-BE49-F238E27FC236}">
                      <a16:creationId xmlns:a16="http://schemas.microsoft.com/office/drawing/2014/main" id="{1A1C589F-2816-CC5F-6CAB-68E8DE20D33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286" y="2273"/>
                  <a:ext cx="12" cy="44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12" y="6"/>
                    </a:cxn>
                    <a:cxn ang="0">
                      <a:pos x="10" y="12"/>
                    </a:cxn>
                    <a:cxn ang="0">
                      <a:pos x="10" y="26"/>
                    </a:cxn>
                    <a:cxn ang="0">
                      <a:pos x="10" y="34"/>
                    </a:cxn>
                    <a:cxn ang="0">
                      <a:pos x="6" y="38"/>
                    </a:cxn>
                    <a:cxn ang="0">
                      <a:pos x="0" y="44"/>
                    </a:cxn>
                    <a:cxn ang="0">
                      <a:pos x="0" y="10"/>
                    </a:cxn>
                    <a:cxn ang="0">
                      <a:pos x="6" y="4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2" h="44">
                      <a:moveTo>
                        <a:pt x="10" y="0"/>
                      </a:moveTo>
                      <a:lnTo>
                        <a:pt x="12" y="6"/>
                      </a:lnTo>
                      <a:lnTo>
                        <a:pt x="10" y="12"/>
                      </a:lnTo>
                      <a:lnTo>
                        <a:pt x="10" y="26"/>
                      </a:lnTo>
                      <a:lnTo>
                        <a:pt x="10" y="34"/>
                      </a:lnTo>
                      <a:lnTo>
                        <a:pt x="6" y="38"/>
                      </a:lnTo>
                      <a:lnTo>
                        <a:pt x="0" y="44"/>
                      </a:lnTo>
                      <a:lnTo>
                        <a:pt x="0" y="10"/>
                      </a:lnTo>
                      <a:lnTo>
                        <a:pt x="6" y="4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45" name="Freeform 63">
                  <a:extLst>
                    <a:ext uri="{FF2B5EF4-FFF2-40B4-BE49-F238E27FC236}">
                      <a16:creationId xmlns:a16="http://schemas.microsoft.com/office/drawing/2014/main" id="{F9089462-0EBB-B3DE-6DB6-D5CA3FE5B13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272" y="2337"/>
                  <a:ext cx="34" cy="22"/>
                </a:xfrm>
                <a:custGeom>
                  <a:avLst/>
                  <a:gdLst/>
                  <a:ahLst/>
                  <a:cxnLst>
                    <a:cxn ang="0">
                      <a:pos x="0" y="10"/>
                    </a:cxn>
                    <a:cxn ang="0">
                      <a:pos x="12" y="0"/>
                    </a:cxn>
                    <a:cxn ang="0">
                      <a:pos x="18" y="4"/>
                    </a:cxn>
                    <a:cxn ang="0">
                      <a:pos x="24" y="8"/>
                    </a:cxn>
                    <a:cxn ang="0">
                      <a:pos x="32" y="10"/>
                    </a:cxn>
                    <a:cxn ang="0">
                      <a:pos x="34" y="14"/>
                    </a:cxn>
                    <a:cxn ang="0">
                      <a:pos x="30" y="20"/>
                    </a:cxn>
                    <a:cxn ang="0">
                      <a:pos x="26" y="22"/>
                    </a:cxn>
                    <a:cxn ang="0">
                      <a:pos x="16" y="18"/>
                    </a:cxn>
                    <a:cxn ang="0">
                      <a:pos x="8" y="14"/>
                    </a:cxn>
                    <a:cxn ang="0">
                      <a:pos x="0" y="10"/>
                    </a:cxn>
                  </a:cxnLst>
                  <a:rect l="0" t="0" r="r" b="b"/>
                  <a:pathLst>
                    <a:path w="34" h="22">
                      <a:moveTo>
                        <a:pt x="0" y="10"/>
                      </a:moveTo>
                      <a:lnTo>
                        <a:pt x="12" y="0"/>
                      </a:lnTo>
                      <a:lnTo>
                        <a:pt x="18" y="4"/>
                      </a:lnTo>
                      <a:lnTo>
                        <a:pt x="24" y="8"/>
                      </a:lnTo>
                      <a:lnTo>
                        <a:pt x="32" y="10"/>
                      </a:lnTo>
                      <a:lnTo>
                        <a:pt x="34" y="14"/>
                      </a:lnTo>
                      <a:lnTo>
                        <a:pt x="30" y="20"/>
                      </a:lnTo>
                      <a:lnTo>
                        <a:pt x="26" y="22"/>
                      </a:lnTo>
                      <a:lnTo>
                        <a:pt x="16" y="18"/>
                      </a:lnTo>
                      <a:lnTo>
                        <a:pt x="8" y="14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46" name="Freeform 64">
                  <a:extLst>
                    <a:ext uri="{FF2B5EF4-FFF2-40B4-BE49-F238E27FC236}">
                      <a16:creationId xmlns:a16="http://schemas.microsoft.com/office/drawing/2014/main" id="{A10BB04C-2E3E-6A8E-4423-EC78095AF87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284" y="2315"/>
                  <a:ext cx="96" cy="48"/>
                </a:xfrm>
                <a:custGeom>
                  <a:avLst/>
                  <a:gdLst/>
                  <a:ahLst/>
                  <a:cxnLst>
                    <a:cxn ang="0">
                      <a:pos x="12" y="6"/>
                    </a:cxn>
                    <a:cxn ang="0">
                      <a:pos x="26" y="2"/>
                    </a:cxn>
                    <a:cxn ang="0">
                      <a:pos x="34" y="2"/>
                    </a:cxn>
                    <a:cxn ang="0">
                      <a:pos x="42" y="4"/>
                    </a:cxn>
                    <a:cxn ang="0">
                      <a:pos x="52" y="2"/>
                    </a:cxn>
                    <a:cxn ang="0">
                      <a:pos x="64" y="0"/>
                    </a:cxn>
                    <a:cxn ang="0">
                      <a:pos x="74" y="0"/>
                    </a:cxn>
                    <a:cxn ang="0">
                      <a:pos x="80" y="0"/>
                    </a:cxn>
                    <a:cxn ang="0">
                      <a:pos x="84" y="4"/>
                    </a:cxn>
                    <a:cxn ang="0">
                      <a:pos x="96" y="12"/>
                    </a:cxn>
                    <a:cxn ang="0">
                      <a:pos x="94" y="16"/>
                    </a:cxn>
                    <a:cxn ang="0">
                      <a:pos x="88" y="18"/>
                    </a:cxn>
                    <a:cxn ang="0">
                      <a:pos x="80" y="18"/>
                    </a:cxn>
                    <a:cxn ang="0">
                      <a:pos x="70" y="18"/>
                    </a:cxn>
                    <a:cxn ang="0">
                      <a:pos x="64" y="22"/>
                    </a:cxn>
                    <a:cxn ang="0">
                      <a:pos x="56" y="30"/>
                    </a:cxn>
                    <a:cxn ang="0">
                      <a:pos x="48" y="32"/>
                    </a:cxn>
                    <a:cxn ang="0">
                      <a:pos x="42" y="34"/>
                    </a:cxn>
                    <a:cxn ang="0">
                      <a:pos x="40" y="42"/>
                    </a:cxn>
                    <a:cxn ang="0">
                      <a:pos x="36" y="46"/>
                    </a:cxn>
                    <a:cxn ang="0">
                      <a:pos x="30" y="48"/>
                    </a:cxn>
                    <a:cxn ang="0">
                      <a:pos x="30" y="42"/>
                    </a:cxn>
                    <a:cxn ang="0">
                      <a:pos x="28" y="36"/>
                    </a:cxn>
                    <a:cxn ang="0">
                      <a:pos x="22" y="36"/>
                    </a:cxn>
                    <a:cxn ang="0">
                      <a:pos x="20" y="32"/>
                    </a:cxn>
                    <a:cxn ang="0">
                      <a:pos x="6" y="26"/>
                    </a:cxn>
                    <a:cxn ang="0">
                      <a:pos x="0" y="22"/>
                    </a:cxn>
                    <a:cxn ang="0">
                      <a:pos x="12" y="6"/>
                    </a:cxn>
                  </a:cxnLst>
                  <a:rect l="0" t="0" r="r" b="b"/>
                  <a:pathLst>
                    <a:path w="96" h="48">
                      <a:moveTo>
                        <a:pt x="12" y="6"/>
                      </a:moveTo>
                      <a:lnTo>
                        <a:pt x="26" y="2"/>
                      </a:lnTo>
                      <a:lnTo>
                        <a:pt x="34" y="2"/>
                      </a:lnTo>
                      <a:lnTo>
                        <a:pt x="42" y="4"/>
                      </a:lnTo>
                      <a:lnTo>
                        <a:pt x="52" y="2"/>
                      </a:lnTo>
                      <a:lnTo>
                        <a:pt x="64" y="0"/>
                      </a:lnTo>
                      <a:lnTo>
                        <a:pt x="74" y="0"/>
                      </a:lnTo>
                      <a:lnTo>
                        <a:pt x="80" y="0"/>
                      </a:lnTo>
                      <a:lnTo>
                        <a:pt x="84" y="4"/>
                      </a:lnTo>
                      <a:lnTo>
                        <a:pt x="96" y="12"/>
                      </a:lnTo>
                      <a:lnTo>
                        <a:pt x="94" y="16"/>
                      </a:lnTo>
                      <a:lnTo>
                        <a:pt x="88" y="18"/>
                      </a:lnTo>
                      <a:lnTo>
                        <a:pt x="80" y="18"/>
                      </a:lnTo>
                      <a:lnTo>
                        <a:pt x="70" y="18"/>
                      </a:lnTo>
                      <a:lnTo>
                        <a:pt x="64" y="22"/>
                      </a:lnTo>
                      <a:lnTo>
                        <a:pt x="56" y="30"/>
                      </a:lnTo>
                      <a:lnTo>
                        <a:pt x="48" y="32"/>
                      </a:lnTo>
                      <a:lnTo>
                        <a:pt x="42" y="34"/>
                      </a:lnTo>
                      <a:lnTo>
                        <a:pt x="40" y="42"/>
                      </a:lnTo>
                      <a:lnTo>
                        <a:pt x="36" y="46"/>
                      </a:lnTo>
                      <a:lnTo>
                        <a:pt x="30" y="48"/>
                      </a:lnTo>
                      <a:lnTo>
                        <a:pt x="30" y="42"/>
                      </a:lnTo>
                      <a:lnTo>
                        <a:pt x="28" y="36"/>
                      </a:lnTo>
                      <a:lnTo>
                        <a:pt x="22" y="36"/>
                      </a:lnTo>
                      <a:lnTo>
                        <a:pt x="20" y="32"/>
                      </a:lnTo>
                      <a:lnTo>
                        <a:pt x="6" y="26"/>
                      </a:lnTo>
                      <a:lnTo>
                        <a:pt x="0" y="22"/>
                      </a:lnTo>
                      <a:lnTo>
                        <a:pt x="12" y="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47" name="Freeform 65">
                  <a:extLst>
                    <a:ext uri="{FF2B5EF4-FFF2-40B4-BE49-F238E27FC236}">
                      <a16:creationId xmlns:a16="http://schemas.microsoft.com/office/drawing/2014/main" id="{276C78D4-4F55-A036-8339-71EE3DBA5B3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14" y="2331"/>
                  <a:ext cx="64" cy="66"/>
                </a:xfrm>
                <a:custGeom>
                  <a:avLst/>
                  <a:gdLst/>
                  <a:ahLst/>
                  <a:cxnLst>
                    <a:cxn ang="0">
                      <a:pos x="54" y="66"/>
                    </a:cxn>
                    <a:cxn ang="0">
                      <a:pos x="44" y="62"/>
                    </a:cxn>
                    <a:cxn ang="0">
                      <a:pos x="26" y="60"/>
                    </a:cxn>
                    <a:cxn ang="0">
                      <a:pos x="14" y="50"/>
                    </a:cxn>
                    <a:cxn ang="0">
                      <a:pos x="6" y="42"/>
                    </a:cxn>
                    <a:cxn ang="0">
                      <a:pos x="0" y="32"/>
                    </a:cxn>
                    <a:cxn ang="0">
                      <a:pos x="10" y="26"/>
                    </a:cxn>
                    <a:cxn ang="0">
                      <a:pos x="12" y="18"/>
                    </a:cxn>
                    <a:cxn ang="0">
                      <a:pos x="26" y="14"/>
                    </a:cxn>
                    <a:cxn ang="0">
                      <a:pos x="34" y="6"/>
                    </a:cxn>
                    <a:cxn ang="0">
                      <a:pos x="40" y="2"/>
                    </a:cxn>
                    <a:cxn ang="0">
                      <a:pos x="50" y="2"/>
                    </a:cxn>
                    <a:cxn ang="0">
                      <a:pos x="58" y="2"/>
                    </a:cxn>
                    <a:cxn ang="0">
                      <a:pos x="64" y="0"/>
                    </a:cxn>
                    <a:cxn ang="0">
                      <a:pos x="64" y="6"/>
                    </a:cxn>
                    <a:cxn ang="0">
                      <a:pos x="62" y="18"/>
                    </a:cxn>
                    <a:cxn ang="0">
                      <a:pos x="58" y="30"/>
                    </a:cxn>
                    <a:cxn ang="0">
                      <a:pos x="56" y="42"/>
                    </a:cxn>
                    <a:cxn ang="0">
                      <a:pos x="56" y="52"/>
                    </a:cxn>
                    <a:cxn ang="0">
                      <a:pos x="54" y="66"/>
                    </a:cxn>
                  </a:cxnLst>
                  <a:rect l="0" t="0" r="r" b="b"/>
                  <a:pathLst>
                    <a:path w="64" h="66">
                      <a:moveTo>
                        <a:pt x="54" y="66"/>
                      </a:moveTo>
                      <a:lnTo>
                        <a:pt x="44" y="62"/>
                      </a:lnTo>
                      <a:lnTo>
                        <a:pt x="26" y="60"/>
                      </a:lnTo>
                      <a:lnTo>
                        <a:pt x="14" y="50"/>
                      </a:lnTo>
                      <a:lnTo>
                        <a:pt x="6" y="42"/>
                      </a:lnTo>
                      <a:lnTo>
                        <a:pt x="0" y="32"/>
                      </a:lnTo>
                      <a:lnTo>
                        <a:pt x="10" y="26"/>
                      </a:lnTo>
                      <a:lnTo>
                        <a:pt x="12" y="18"/>
                      </a:lnTo>
                      <a:lnTo>
                        <a:pt x="26" y="14"/>
                      </a:lnTo>
                      <a:lnTo>
                        <a:pt x="34" y="6"/>
                      </a:lnTo>
                      <a:lnTo>
                        <a:pt x="40" y="2"/>
                      </a:lnTo>
                      <a:lnTo>
                        <a:pt x="50" y="2"/>
                      </a:lnTo>
                      <a:lnTo>
                        <a:pt x="58" y="2"/>
                      </a:lnTo>
                      <a:lnTo>
                        <a:pt x="64" y="0"/>
                      </a:lnTo>
                      <a:lnTo>
                        <a:pt x="64" y="6"/>
                      </a:lnTo>
                      <a:lnTo>
                        <a:pt x="62" y="18"/>
                      </a:lnTo>
                      <a:lnTo>
                        <a:pt x="58" y="30"/>
                      </a:lnTo>
                      <a:lnTo>
                        <a:pt x="56" y="42"/>
                      </a:lnTo>
                      <a:lnTo>
                        <a:pt x="56" y="52"/>
                      </a:lnTo>
                      <a:lnTo>
                        <a:pt x="54" y="6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48" name="Freeform 66">
                  <a:extLst>
                    <a:ext uri="{FF2B5EF4-FFF2-40B4-BE49-F238E27FC236}">
                      <a16:creationId xmlns:a16="http://schemas.microsoft.com/office/drawing/2014/main" id="{A31A129A-9E9F-8C94-D58F-DBEE704601D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38" y="2391"/>
                  <a:ext cx="50" cy="44"/>
                </a:xfrm>
                <a:custGeom>
                  <a:avLst/>
                  <a:gdLst/>
                  <a:ahLst/>
                  <a:cxnLst>
                    <a:cxn ang="0">
                      <a:pos x="18" y="20"/>
                    </a:cxn>
                    <a:cxn ang="0">
                      <a:pos x="12" y="16"/>
                    </a:cxn>
                    <a:cxn ang="0">
                      <a:pos x="10" y="22"/>
                    </a:cxn>
                    <a:cxn ang="0">
                      <a:pos x="8" y="24"/>
                    </a:cxn>
                    <a:cxn ang="0">
                      <a:pos x="2" y="20"/>
                    </a:cxn>
                    <a:cxn ang="0">
                      <a:pos x="0" y="16"/>
                    </a:cxn>
                    <a:cxn ang="0">
                      <a:pos x="0" y="10"/>
                    </a:cxn>
                    <a:cxn ang="0">
                      <a:pos x="2" y="6"/>
                    </a:cxn>
                    <a:cxn ang="0">
                      <a:pos x="2" y="0"/>
                    </a:cxn>
                    <a:cxn ang="0">
                      <a:pos x="18" y="2"/>
                    </a:cxn>
                    <a:cxn ang="0">
                      <a:pos x="30" y="6"/>
                    </a:cxn>
                    <a:cxn ang="0">
                      <a:pos x="34" y="10"/>
                    </a:cxn>
                    <a:cxn ang="0">
                      <a:pos x="42" y="18"/>
                    </a:cxn>
                    <a:cxn ang="0">
                      <a:pos x="48" y="24"/>
                    </a:cxn>
                    <a:cxn ang="0">
                      <a:pos x="50" y="28"/>
                    </a:cxn>
                    <a:cxn ang="0">
                      <a:pos x="46" y="30"/>
                    </a:cxn>
                    <a:cxn ang="0">
                      <a:pos x="44" y="36"/>
                    </a:cxn>
                    <a:cxn ang="0">
                      <a:pos x="42" y="42"/>
                    </a:cxn>
                    <a:cxn ang="0">
                      <a:pos x="38" y="44"/>
                    </a:cxn>
                    <a:cxn ang="0">
                      <a:pos x="34" y="32"/>
                    </a:cxn>
                    <a:cxn ang="0">
                      <a:pos x="28" y="26"/>
                    </a:cxn>
                    <a:cxn ang="0">
                      <a:pos x="24" y="24"/>
                    </a:cxn>
                    <a:cxn ang="0">
                      <a:pos x="18" y="20"/>
                    </a:cxn>
                  </a:cxnLst>
                  <a:rect l="0" t="0" r="r" b="b"/>
                  <a:pathLst>
                    <a:path w="50" h="44">
                      <a:moveTo>
                        <a:pt x="18" y="20"/>
                      </a:moveTo>
                      <a:lnTo>
                        <a:pt x="12" y="16"/>
                      </a:lnTo>
                      <a:lnTo>
                        <a:pt x="10" y="22"/>
                      </a:lnTo>
                      <a:lnTo>
                        <a:pt x="8" y="24"/>
                      </a:lnTo>
                      <a:lnTo>
                        <a:pt x="2" y="20"/>
                      </a:lnTo>
                      <a:lnTo>
                        <a:pt x="0" y="16"/>
                      </a:lnTo>
                      <a:lnTo>
                        <a:pt x="0" y="10"/>
                      </a:lnTo>
                      <a:lnTo>
                        <a:pt x="2" y="6"/>
                      </a:lnTo>
                      <a:lnTo>
                        <a:pt x="2" y="0"/>
                      </a:lnTo>
                      <a:lnTo>
                        <a:pt x="18" y="2"/>
                      </a:lnTo>
                      <a:lnTo>
                        <a:pt x="30" y="6"/>
                      </a:lnTo>
                      <a:lnTo>
                        <a:pt x="34" y="10"/>
                      </a:lnTo>
                      <a:lnTo>
                        <a:pt x="42" y="18"/>
                      </a:lnTo>
                      <a:lnTo>
                        <a:pt x="48" y="24"/>
                      </a:lnTo>
                      <a:lnTo>
                        <a:pt x="50" y="28"/>
                      </a:lnTo>
                      <a:lnTo>
                        <a:pt x="46" y="30"/>
                      </a:lnTo>
                      <a:lnTo>
                        <a:pt x="44" y="36"/>
                      </a:lnTo>
                      <a:lnTo>
                        <a:pt x="42" y="42"/>
                      </a:lnTo>
                      <a:lnTo>
                        <a:pt x="38" y="44"/>
                      </a:lnTo>
                      <a:lnTo>
                        <a:pt x="34" y="32"/>
                      </a:lnTo>
                      <a:lnTo>
                        <a:pt x="28" y="26"/>
                      </a:lnTo>
                      <a:lnTo>
                        <a:pt x="24" y="24"/>
                      </a:lnTo>
                      <a:lnTo>
                        <a:pt x="18" y="2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49" name="Freeform 67">
                  <a:extLst>
                    <a:ext uri="{FF2B5EF4-FFF2-40B4-BE49-F238E27FC236}">
                      <a16:creationId xmlns:a16="http://schemas.microsoft.com/office/drawing/2014/main" id="{295BD818-24A6-1A92-C458-BFB7BD94E02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76" y="2417"/>
                  <a:ext cx="102" cy="38"/>
                </a:xfrm>
                <a:custGeom>
                  <a:avLst/>
                  <a:gdLst/>
                  <a:ahLst/>
                  <a:cxnLst>
                    <a:cxn ang="0">
                      <a:pos x="88" y="34"/>
                    </a:cxn>
                    <a:cxn ang="0">
                      <a:pos x="82" y="32"/>
                    </a:cxn>
                    <a:cxn ang="0">
                      <a:pos x="80" y="28"/>
                    </a:cxn>
                    <a:cxn ang="0">
                      <a:pos x="80" y="22"/>
                    </a:cxn>
                    <a:cxn ang="0">
                      <a:pos x="80" y="16"/>
                    </a:cxn>
                    <a:cxn ang="0">
                      <a:pos x="78" y="12"/>
                    </a:cxn>
                    <a:cxn ang="0">
                      <a:pos x="72" y="10"/>
                    </a:cxn>
                    <a:cxn ang="0">
                      <a:pos x="66" y="10"/>
                    </a:cxn>
                    <a:cxn ang="0">
                      <a:pos x="62" y="12"/>
                    </a:cxn>
                    <a:cxn ang="0">
                      <a:pos x="60" y="16"/>
                    </a:cxn>
                    <a:cxn ang="0">
                      <a:pos x="52" y="18"/>
                    </a:cxn>
                    <a:cxn ang="0">
                      <a:pos x="48" y="22"/>
                    </a:cxn>
                    <a:cxn ang="0">
                      <a:pos x="50" y="26"/>
                    </a:cxn>
                    <a:cxn ang="0">
                      <a:pos x="52" y="30"/>
                    </a:cxn>
                    <a:cxn ang="0">
                      <a:pos x="52" y="36"/>
                    </a:cxn>
                    <a:cxn ang="0">
                      <a:pos x="44" y="38"/>
                    </a:cxn>
                    <a:cxn ang="0">
                      <a:pos x="38" y="32"/>
                    </a:cxn>
                    <a:cxn ang="0">
                      <a:pos x="32" y="26"/>
                    </a:cxn>
                    <a:cxn ang="0">
                      <a:pos x="26" y="22"/>
                    </a:cxn>
                    <a:cxn ang="0">
                      <a:pos x="18" y="20"/>
                    </a:cxn>
                    <a:cxn ang="0">
                      <a:pos x="14" y="18"/>
                    </a:cxn>
                    <a:cxn ang="0">
                      <a:pos x="8" y="20"/>
                    </a:cxn>
                    <a:cxn ang="0">
                      <a:pos x="0" y="18"/>
                    </a:cxn>
                    <a:cxn ang="0">
                      <a:pos x="4" y="14"/>
                    </a:cxn>
                    <a:cxn ang="0">
                      <a:pos x="6" y="8"/>
                    </a:cxn>
                    <a:cxn ang="0">
                      <a:pos x="12" y="2"/>
                    </a:cxn>
                    <a:cxn ang="0">
                      <a:pos x="18" y="4"/>
                    </a:cxn>
                    <a:cxn ang="0">
                      <a:pos x="22" y="8"/>
                    </a:cxn>
                    <a:cxn ang="0">
                      <a:pos x="30" y="12"/>
                    </a:cxn>
                    <a:cxn ang="0">
                      <a:pos x="38" y="12"/>
                    </a:cxn>
                    <a:cxn ang="0">
                      <a:pos x="44" y="10"/>
                    </a:cxn>
                    <a:cxn ang="0">
                      <a:pos x="52" y="6"/>
                    </a:cxn>
                    <a:cxn ang="0">
                      <a:pos x="62" y="2"/>
                    </a:cxn>
                    <a:cxn ang="0">
                      <a:pos x="72" y="0"/>
                    </a:cxn>
                    <a:cxn ang="0">
                      <a:pos x="82" y="2"/>
                    </a:cxn>
                    <a:cxn ang="0">
                      <a:pos x="88" y="6"/>
                    </a:cxn>
                    <a:cxn ang="0">
                      <a:pos x="94" y="10"/>
                    </a:cxn>
                    <a:cxn ang="0">
                      <a:pos x="98" y="16"/>
                    </a:cxn>
                    <a:cxn ang="0">
                      <a:pos x="102" y="20"/>
                    </a:cxn>
                    <a:cxn ang="0">
                      <a:pos x="100" y="26"/>
                    </a:cxn>
                    <a:cxn ang="0">
                      <a:pos x="94" y="30"/>
                    </a:cxn>
                    <a:cxn ang="0">
                      <a:pos x="88" y="34"/>
                    </a:cxn>
                  </a:cxnLst>
                  <a:rect l="0" t="0" r="r" b="b"/>
                  <a:pathLst>
                    <a:path w="102" h="38">
                      <a:moveTo>
                        <a:pt x="88" y="34"/>
                      </a:moveTo>
                      <a:lnTo>
                        <a:pt x="82" y="32"/>
                      </a:lnTo>
                      <a:lnTo>
                        <a:pt x="80" y="28"/>
                      </a:lnTo>
                      <a:lnTo>
                        <a:pt x="80" y="22"/>
                      </a:lnTo>
                      <a:lnTo>
                        <a:pt x="80" y="16"/>
                      </a:lnTo>
                      <a:lnTo>
                        <a:pt x="78" y="12"/>
                      </a:lnTo>
                      <a:lnTo>
                        <a:pt x="72" y="10"/>
                      </a:lnTo>
                      <a:lnTo>
                        <a:pt x="66" y="10"/>
                      </a:lnTo>
                      <a:lnTo>
                        <a:pt x="62" y="12"/>
                      </a:lnTo>
                      <a:lnTo>
                        <a:pt x="60" y="16"/>
                      </a:lnTo>
                      <a:lnTo>
                        <a:pt x="52" y="18"/>
                      </a:lnTo>
                      <a:lnTo>
                        <a:pt x="48" y="22"/>
                      </a:lnTo>
                      <a:lnTo>
                        <a:pt x="50" y="26"/>
                      </a:lnTo>
                      <a:lnTo>
                        <a:pt x="52" y="30"/>
                      </a:lnTo>
                      <a:lnTo>
                        <a:pt x="52" y="36"/>
                      </a:lnTo>
                      <a:lnTo>
                        <a:pt x="44" y="38"/>
                      </a:lnTo>
                      <a:lnTo>
                        <a:pt x="38" y="32"/>
                      </a:lnTo>
                      <a:lnTo>
                        <a:pt x="32" y="26"/>
                      </a:lnTo>
                      <a:lnTo>
                        <a:pt x="26" y="22"/>
                      </a:lnTo>
                      <a:lnTo>
                        <a:pt x="18" y="20"/>
                      </a:lnTo>
                      <a:lnTo>
                        <a:pt x="14" y="18"/>
                      </a:lnTo>
                      <a:lnTo>
                        <a:pt x="8" y="20"/>
                      </a:lnTo>
                      <a:lnTo>
                        <a:pt x="0" y="18"/>
                      </a:lnTo>
                      <a:lnTo>
                        <a:pt x="4" y="14"/>
                      </a:lnTo>
                      <a:lnTo>
                        <a:pt x="6" y="8"/>
                      </a:lnTo>
                      <a:lnTo>
                        <a:pt x="12" y="2"/>
                      </a:lnTo>
                      <a:lnTo>
                        <a:pt x="18" y="4"/>
                      </a:lnTo>
                      <a:lnTo>
                        <a:pt x="22" y="8"/>
                      </a:lnTo>
                      <a:lnTo>
                        <a:pt x="30" y="12"/>
                      </a:lnTo>
                      <a:lnTo>
                        <a:pt x="38" y="12"/>
                      </a:lnTo>
                      <a:lnTo>
                        <a:pt x="44" y="10"/>
                      </a:lnTo>
                      <a:lnTo>
                        <a:pt x="52" y="6"/>
                      </a:lnTo>
                      <a:lnTo>
                        <a:pt x="62" y="2"/>
                      </a:lnTo>
                      <a:lnTo>
                        <a:pt x="72" y="0"/>
                      </a:lnTo>
                      <a:lnTo>
                        <a:pt x="82" y="2"/>
                      </a:lnTo>
                      <a:lnTo>
                        <a:pt x="88" y="6"/>
                      </a:lnTo>
                      <a:lnTo>
                        <a:pt x="94" y="10"/>
                      </a:lnTo>
                      <a:lnTo>
                        <a:pt x="98" y="16"/>
                      </a:lnTo>
                      <a:lnTo>
                        <a:pt x="102" y="20"/>
                      </a:lnTo>
                      <a:lnTo>
                        <a:pt x="100" y="26"/>
                      </a:lnTo>
                      <a:lnTo>
                        <a:pt x="94" y="30"/>
                      </a:lnTo>
                      <a:lnTo>
                        <a:pt x="88" y="3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50" name="Freeform 68">
                  <a:extLst>
                    <a:ext uri="{FF2B5EF4-FFF2-40B4-BE49-F238E27FC236}">
                      <a16:creationId xmlns:a16="http://schemas.microsoft.com/office/drawing/2014/main" id="{921AEE13-03D0-D06F-17F1-8C02672C3C2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54" y="2195"/>
                  <a:ext cx="166" cy="56"/>
                </a:xfrm>
                <a:custGeom>
                  <a:avLst/>
                  <a:gdLst/>
                  <a:ahLst/>
                  <a:cxnLst>
                    <a:cxn ang="0">
                      <a:pos x="148" y="56"/>
                    </a:cxn>
                    <a:cxn ang="0">
                      <a:pos x="140" y="52"/>
                    </a:cxn>
                    <a:cxn ang="0">
                      <a:pos x="130" y="52"/>
                    </a:cxn>
                    <a:cxn ang="0">
                      <a:pos x="124" y="56"/>
                    </a:cxn>
                    <a:cxn ang="0">
                      <a:pos x="116" y="54"/>
                    </a:cxn>
                    <a:cxn ang="0">
                      <a:pos x="118" y="46"/>
                    </a:cxn>
                    <a:cxn ang="0">
                      <a:pos x="116" y="40"/>
                    </a:cxn>
                    <a:cxn ang="0">
                      <a:pos x="104" y="40"/>
                    </a:cxn>
                    <a:cxn ang="0">
                      <a:pos x="100" y="32"/>
                    </a:cxn>
                    <a:cxn ang="0">
                      <a:pos x="94" y="30"/>
                    </a:cxn>
                    <a:cxn ang="0">
                      <a:pos x="80" y="26"/>
                    </a:cxn>
                    <a:cxn ang="0">
                      <a:pos x="76" y="22"/>
                    </a:cxn>
                    <a:cxn ang="0">
                      <a:pos x="62" y="18"/>
                    </a:cxn>
                    <a:cxn ang="0">
                      <a:pos x="48" y="16"/>
                    </a:cxn>
                    <a:cxn ang="0">
                      <a:pos x="44" y="12"/>
                    </a:cxn>
                    <a:cxn ang="0">
                      <a:pos x="34" y="10"/>
                    </a:cxn>
                    <a:cxn ang="0">
                      <a:pos x="28" y="14"/>
                    </a:cxn>
                    <a:cxn ang="0">
                      <a:pos x="20" y="18"/>
                    </a:cxn>
                    <a:cxn ang="0">
                      <a:pos x="12" y="22"/>
                    </a:cxn>
                    <a:cxn ang="0">
                      <a:pos x="0" y="22"/>
                    </a:cxn>
                    <a:cxn ang="0">
                      <a:pos x="2" y="16"/>
                    </a:cxn>
                    <a:cxn ang="0">
                      <a:pos x="10" y="6"/>
                    </a:cxn>
                    <a:cxn ang="0">
                      <a:pos x="26" y="2"/>
                    </a:cxn>
                    <a:cxn ang="0">
                      <a:pos x="40" y="0"/>
                    </a:cxn>
                    <a:cxn ang="0">
                      <a:pos x="58" y="0"/>
                    </a:cxn>
                    <a:cxn ang="0">
                      <a:pos x="74" y="4"/>
                    </a:cxn>
                    <a:cxn ang="0">
                      <a:pos x="88" y="10"/>
                    </a:cxn>
                    <a:cxn ang="0">
                      <a:pos x="104" y="14"/>
                    </a:cxn>
                    <a:cxn ang="0">
                      <a:pos x="110" y="20"/>
                    </a:cxn>
                    <a:cxn ang="0">
                      <a:pos x="116" y="24"/>
                    </a:cxn>
                    <a:cxn ang="0">
                      <a:pos x="130" y="30"/>
                    </a:cxn>
                    <a:cxn ang="0">
                      <a:pos x="142" y="34"/>
                    </a:cxn>
                    <a:cxn ang="0">
                      <a:pos x="154" y="40"/>
                    </a:cxn>
                    <a:cxn ang="0">
                      <a:pos x="166" y="46"/>
                    </a:cxn>
                    <a:cxn ang="0">
                      <a:pos x="160" y="50"/>
                    </a:cxn>
                    <a:cxn ang="0">
                      <a:pos x="152" y="52"/>
                    </a:cxn>
                    <a:cxn ang="0">
                      <a:pos x="150" y="56"/>
                    </a:cxn>
                    <a:cxn ang="0">
                      <a:pos x="148" y="56"/>
                    </a:cxn>
                  </a:cxnLst>
                  <a:rect l="0" t="0" r="r" b="b"/>
                  <a:pathLst>
                    <a:path w="166" h="56">
                      <a:moveTo>
                        <a:pt x="148" y="56"/>
                      </a:moveTo>
                      <a:lnTo>
                        <a:pt x="140" y="52"/>
                      </a:lnTo>
                      <a:lnTo>
                        <a:pt x="130" y="52"/>
                      </a:lnTo>
                      <a:lnTo>
                        <a:pt x="124" y="56"/>
                      </a:lnTo>
                      <a:lnTo>
                        <a:pt x="116" y="54"/>
                      </a:lnTo>
                      <a:lnTo>
                        <a:pt x="118" y="46"/>
                      </a:lnTo>
                      <a:lnTo>
                        <a:pt x="116" y="40"/>
                      </a:lnTo>
                      <a:lnTo>
                        <a:pt x="104" y="40"/>
                      </a:lnTo>
                      <a:lnTo>
                        <a:pt x="100" y="32"/>
                      </a:lnTo>
                      <a:lnTo>
                        <a:pt x="94" y="30"/>
                      </a:lnTo>
                      <a:lnTo>
                        <a:pt x="80" y="26"/>
                      </a:lnTo>
                      <a:lnTo>
                        <a:pt x="76" y="22"/>
                      </a:lnTo>
                      <a:lnTo>
                        <a:pt x="62" y="18"/>
                      </a:lnTo>
                      <a:lnTo>
                        <a:pt x="48" y="16"/>
                      </a:lnTo>
                      <a:lnTo>
                        <a:pt x="44" y="12"/>
                      </a:lnTo>
                      <a:lnTo>
                        <a:pt x="34" y="10"/>
                      </a:lnTo>
                      <a:lnTo>
                        <a:pt x="28" y="14"/>
                      </a:lnTo>
                      <a:lnTo>
                        <a:pt x="20" y="18"/>
                      </a:lnTo>
                      <a:lnTo>
                        <a:pt x="12" y="22"/>
                      </a:lnTo>
                      <a:lnTo>
                        <a:pt x="0" y="22"/>
                      </a:lnTo>
                      <a:lnTo>
                        <a:pt x="2" y="16"/>
                      </a:lnTo>
                      <a:lnTo>
                        <a:pt x="10" y="6"/>
                      </a:lnTo>
                      <a:lnTo>
                        <a:pt x="26" y="2"/>
                      </a:lnTo>
                      <a:lnTo>
                        <a:pt x="40" y="0"/>
                      </a:lnTo>
                      <a:lnTo>
                        <a:pt x="58" y="0"/>
                      </a:lnTo>
                      <a:lnTo>
                        <a:pt x="74" y="4"/>
                      </a:lnTo>
                      <a:lnTo>
                        <a:pt x="88" y="10"/>
                      </a:lnTo>
                      <a:lnTo>
                        <a:pt x="104" y="14"/>
                      </a:lnTo>
                      <a:lnTo>
                        <a:pt x="110" y="20"/>
                      </a:lnTo>
                      <a:lnTo>
                        <a:pt x="116" y="24"/>
                      </a:lnTo>
                      <a:lnTo>
                        <a:pt x="130" y="30"/>
                      </a:lnTo>
                      <a:lnTo>
                        <a:pt x="142" y="34"/>
                      </a:lnTo>
                      <a:lnTo>
                        <a:pt x="154" y="40"/>
                      </a:lnTo>
                      <a:lnTo>
                        <a:pt x="166" y="46"/>
                      </a:lnTo>
                      <a:lnTo>
                        <a:pt x="160" y="50"/>
                      </a:lnTo>
                      <a:lnTo>
                        <a:pt x="152" y="52"/>
                      </a:lnTo>
                      <a:lnTo>
                        <a:pt x="150" y="56"/>
                      </a:lnTo>
                      <a:lnTo>
                        <a:pt x="148" y="5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51" name="Freeform 69">
                  <a:extLst>
                    <a:ext uri="{FF2B5EF4-FFF2-40B4-BE49-F238E27FC236}">
                      <a16:creationId xmlns:a16="http://schemas.microsoft.com/office/drawing/2014/main" id="{527E61BD-C69E-9155-B2B7-A4A82E7E02C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520" y="2247"/>
                  <a:ext cx="44" cy="30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16" y="30"/>
                    </a:cxn>
                    <a:cxn ang="0">
                      <a:pos x="32" y="30"/>
                    </a:cxn>
                    <a:cxn ang="0">
                      <a:pos x="40" y="30"/>
                    </a:cxn>
                    <a:cxn ang="0">
                      <a:pos x="40" y="24"/>
                    </a:cxn>
                    <a:cxn ang="0">
                      <a:pos x="36" y="20"/>
                    </a:cxn>
                    <a:cxn ang="0">
                      <a:pos x="42" y="18"/>
                    </a:cxn>
                    <a:cxn ang="0">
                      <a:pos x="44" y="14"/>
                    </a:cxn>
                    <a:cxn ang="0">
                      <a:pos x="42" y="4"/>
                    </a:cxn>
                    <a:cxn ang="0">
                      <a:pos x="32" y="2"/>
                    </a:cxn>
                    <a:cxn ang="0">
                      <a:pos x="24" y="0"/>
                    </a:cxn>
                    <a:cxn ang="0">
                      <a:pos x="16" y="2"/>
                    </a:cxn>
                    <a:cxn ang="0">
                      <a:pos x="22" y="6"/>
                    </a:cxn>
                    <a:cxn ang="0">
                      <a:pos x="28" y="14"/>
                    </a:cxn>
                    <a:cxn ang="0">
                      <a:pos x="28" y="20"/>
                    </a:cxn>
                    <a:cxn ang="0">
                      <a:pos x="20" y="20"/>
                    </a:cxn>
                    <a:cxn ang="0">
                      <a:pos x="14" y="18"/>
                    </a:cxn>
                    <a:cxn ang="0">
                      <a:pos x="6" y="20"/>
                    </a:cxn>
                    <a:cxn ang="0">
                      <a:pos x="0" y="20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44" h="30">
                      <a:moveTo>
                        <a:pt x="0" y="28"/>
                      </a:moveTo>
                      <a:lnTo>
                        <a:pt x="16" y="30"/>
                      </a:lnTo>
                      <a:lnTo>
                        <a:pt x="32" y="30"/>
                      </a:lnTo>
                      <a:lnTo>
                        <a:pt x="40" y="30"/>
                      </a:lnTo>
                      <a:lnTo>
                        <a:pt x="40" y="24"/>
                      </a:lnTo>
                      <a:lnTo>
                        <a:pt x="36" y="20"/>
                      </a:lnTo>
                      <a:lnTo>
                        <a:pt x="42" y="18"/>
                      </a:lnTo>
                      <a:lnTo>
                        <a:pt x="44" y="14"/>
                      </a:lnTo>
                      <a:lnTo>
                        <a:pt x="42" y="4"/>
                      </a:lnTo>
                      <a:lnTo>
                        <a:pt x="32" y="2"/>
                      </a:lnTo>
                      <a:lnTo>
                        <a:pt x="24" y="0"/>
                      </a:lnTo>
                      <a:lnTo>
                        <a:pt x="16" y="2"/>
                      </a:lnTo>
                      <a:lnTo>
                        <a:pt x="22" y="6"/>
                      </a:lnTo>
                      <a:lnTo>
                        <a:pt x="28" y="14"/>
                      </a:lnTo>
                      <a:lnTo>
                        <a:pt x="28" y="20"/>
                      </a:lnTo>
                      <a:lnTo>
                        <a:pt x="20" y="20"/>
                      </a:lnTo>
                      <a:lnTo>
                        <a:pt x="14" y="18"/>
                      </a:lnTo>
                      <a:lnTo>
                        <a:pt x="6" y="20"/>
                      </a:lnTo>
                      <a:lnTo>
                        <a:pt x="0" y="20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52" name="Freeform 70">
                  <a:extLst>
                    <a:ext uri="{FF2B5EF4-FFF2-40B4-BE49-F238E27FC236}">
                      <a16:creationId xmlns:a16="http://schemas.microsoft.com/office/drawing/2014/main" id="{081EBD12-A19A-4E75-2B00-A0F8A3B6B30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458" y="2269"/>
                  <a:ext cx="32" cy="18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6" y="0"/>
                    </a:cxn>
                    <a:cxn ang="0">
                      <a:pos x="14" y="0"/>
                    </a:cxn>
                    <a:cxn ang="0">
                      <a:pos x="20" y="2"/>
                    </a:cxn>
                    <a:cxn ang="0">
                      <a:pos x="28" y="6"/>
                    </a:cxn>
                    <a:cxn ang="0">
                      <a:pos x="32" y="10"/>
                    </a:cxn>
                    <a:cxn ang="0">
                      <a:pos x="24" y="14"/>
                    </a:cxn>
                    <a:cxn ang="0">
                      <a:pos x="18" y="14"/>
                    </a:cxn>
                    <a:cxn ang="0">
                      <a:pos x="14" y="18"/>
                    </a:cxn>
                    <a:cxn ang="0">
                      <a:pos x="10" y="12"/>
                    </a:cxn>
                    <a:cxn ang="0">
                      <a:pos x="6" y="8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32" h="18">
                      <a:moveTo>
                        <a:pt x="0" y="6"/>
                      </a:moveTo>
                      <a:lnTo>
                        <a:pt x="6" y="0"/>
                      </a:lnTo>
                      <a:lnTo>
                        <a:pt x="14" y="0"/>
                      </a:lnTo>
                      <a:lnTo>
                        <a:pt x="20" y="2"/>
                      </a:lnTo>
                      <a:lnTo>
                        <a:pt x="28" y="6"/>
                      </a:lnTo>
                      <a:lnTo>
                        <a:pt x="32" y="10"/>
                      </a:lnTo>
                      <a:lnTo>
                        <a:pt x="24" y="14"/>
                      </a:lnTo>
                      <a:lnTo>
                        <a:pt x="18" y="14"/>
                      </a:lnTo>
                      <a:lnTo>
                        <a:pt x="14" y="18"/>
                      </a:lnTo>
                      <a:lnTo>
                        <a:pt x="10" y="12"/>
                      </a:lnTo>
                      <a:lnTo>
                        <a:pt x="6" y="8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53" name="Freeform 71">
                  <a:extLst>
                    <a:ext uri="{FF2B5EF4-FFF2-40B4-BE49-F238E27FC236}">
                      <a16:creationId xmlns:a16="http://schemas.microsoft.com/office/drawing/2014/main" id="{26A0573C-D3E3-BA2E-E2EB-AD4AA1FD92C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556" y="2251"/>
                  <a:ext cx="58" cy="36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16" y="2"/>
                    </a:cxn>
                    <a:cxn ang="0">
                      <a:pos x="24" y="2"/>
                    </a:cxn>
                    <a:cxn ang="0">
                      <a:pos x="34" y="4"/>
                    </a:cxn>
                    <a:cxn ang="0">
                      <a:pos x="40" y="6"/>
                    </a:cxn>
                    <a:cxn ang="0">
                      <a:pos x="46" y="10"/>
                    </a:cxn>
                    <a:cxn ang="0">
                      <a:pos x="56" y="16"/>
                    </a:cxn>
                    <a:cxn ang="0">
                      <a:pos x="58" y="20"/>
                    </a:cxn>
                    <a:cxn ang="0">
                      <a:pos x="54" y="24"/>
                    </a:cxn>
                    <a:cxn ang="0">
                      <a:pos x="44" y="22"/>
                    </a:cxn>
                    <a:cxn ang="0">
                      <a:pos x="38" y="22"/>
                    </a:cxn>
                    <a:cxn ang="0">
                      <a:pos x="30" y="24"/>
                    </a:cxn>
                    <a:cxn ang="0">
                      <a:pos x="24" y="24"/>
                    </a:cxn>
                    <a:cxn ang="0">
                      <a:pos x="20" y="20"/>
                    </a:cxn>
                    <a:cxn ang="0">
                      <a:pos x="14" y="22"/>
                    </a:cxn>
                    <a:cxn ang="0">
                      <a:pos x="12" y="28"/>
                    </a:cxn>
                    <a:cxn ang="0">
                      <a:pos x="12" y="34"/>
                    </a:cxn>
                    <a:cxn ang="0">
                      <a:pos x="8" y="36"/>
                    </a:cxn>
                    <a:cxn ang="0">
                      <a:pos x="4" y="30"/>
                    </a:cxn>
                    <a:cxn ang="0">
                      <a:pos x="4" y="26"/>
                    </a:cxn>
                    <a:cxn ang="0">
                      <a:pos x="4" y="20"/>
                    </a:cxn>
                    <a:cxn ang="0">
                      <a:pos x="0" y="16"/>
                    </a:cxn>
                    <a:cxn ang="0">
                      <a:pos x="6" y="14"/>
                    </a:cxn>
                    <a:cxn ang="0">
                      <a:pos x="8" y="10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58" h="36">
                      <a:moveTo>
                        <a:pt x="6" y="0"/>
                      </a:moveTo>
                      <a:lnTo>
                        <a:pt x="16" y="2"/>
                      </a:lnTo>
                      <a:lnTo>
                        <a:pt x="24" y="2"/>
                      </a:lnTo>
                      <a:lnTo>
                        <a:pt x="34" y="4"/>
                      </a:lnTo>
                      <a:lnTo>
                        <a:pt x="40" y="6"/>
                      </a:lnTo>
                      <a:lnTo>
                        <a:pt x="46" y="10"/>
                      </a:lnTo>
                      <a:lnTo>
                        <a:pt x="56" y="16"/>
                      </a:lnTo>
                      <a:lnTo>
                        <a:pt x="58" y="20"/>
                      </a:lnTo>
                      <a:lnTo>
                        <a:pt x="54" y="24"/>
                      </a:lnTo>
                      <a:lnTo>
                        <a:pt x="44" y="22"/>
                      </a:lnTo>
                      <a:lnTo>
                        <a:pt x="38" y="22"/>
                      </a:lnTo>
                      <a:lnTo>
                        <a:pt x="30" y="24"/>
                      </a:lnTo>
                      <a:lnTo>
                        <a:pt x="24" y="24"/>
                      </a:lnTo>
                      <a:lnTo>
                        <a:pt x="20" y="20"/>
                      </a:lnTo>
                      <a:lnTo>
                        <a:pt x="14" y="22"/>
                      </a:lnTo>
                      <a:lnTo>
                        <a:pt x="12" y="28"/>
                      </a:lnTo>
                      <a:lnTo>
                        <a:pt x="12" y="34"/>
                      </a:lnTo>
                      <a:lnTo>
                        <a:pt x="8" y="36"/>
                      </a:lnTo>
                      <a:lnTo>
                        <a:pt x="4" y="30"/>
                      </a:lnTo>
                      <a:lnTo>
                        <a:pt x="4" y="26"/>
                      </a:lnTo>
                      <a:lnTo>
                        <a:pt x="4" y="20"/>
                      </a:lnTo>
                      <a:lnTo>
                        <a:pt x="0" y="16"/>
                      </a:lnTo>
                      <a:lnTo>
                        <a:pt x="6" y="14"/>
                      </a:lnTo>
                      <a:lnTo>
                        <a:pt x="8" y="1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54" name="Freeform 72">
                  <a:extLst>
                    <a:ext uri="{FF2B5EF4-FFF2-40B4-BE49-F238E27FC236}">
                      <a16:creationId xmlns:a16="http://schemas.microsoft.com/office/drawing/2014/main" id="{0A97EE05-BC58-632D-3631-52415974C33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632" y="2271"/>
                  <a:ext cx="26" cy="1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8" y="0"/>
                    </a:cxn>
                    <a:cxn ang="0">
                      <a:pos x="0" y="4"/>
                    </a:cxn>
                    <a:cxn ang="0">
                      <a:pos x="4" y="10"/>
                    </a:cxn>
                    <a:cxn ang="0">
                      <a:pos x="12" y="10"/>
                    </a:cxn>
                    <a:cxn ang="0">
                      <a:pos x="22" y="10"/>
                    </a:cxn>
                    <a:cxn ang="0">
                      <a:pos x="26" y="8"/>
                    </a:cxn>
                    <a:cxn ang="0">
                      <a:pos x="26" y="4"/>
                    </a:cxn>
                    <a:cxn ang="0">
                      <a:pos x="22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26" h="10">
                      <a:moveTo>
                        <a:pt x="18" y="0"/>
                      </a:moveTo>
                      <a:lnTo>
                        <a:pt x="8" y="0"/>
                      </a:lnTo>
                      <a:lnTo>
                        <a:pt x="0" y="4"/>
                      </a:lnTo>
                      <a:lnTo>
                        <a:pt x="4" y="10"/>
                      </a:lnTo>
                      <a:lnTo>
                        <a:pt x="12" y="10"/>
                      </a:lnTo>
                      <a:lnTo>
                        <a:pt x="22" y="10"/>
                      </a:lnTo>
                      <a:lnTo>
                        <a:pt x="26" y="8"/>
                      </a:lnTo>
                      <a:lnTo>
                        <a:pt x="26" y="4"/>
                      </a:lnTo>
                      <a:lnTo>
                        <a:pt x="22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55" name="Freeform 73">
                  <a:extLst>
                    <a:ext uri="{FF2B5EF4-FFF2-40B4-BE49-F238E27FC236}">
                      <a16:creationId xmlns:a16="http://schemas.microsoft.com/office/drawing/2014/main" id="{1AC369CB-5BB6-65CF-C6D0-291D2370E1F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456" y="2161"/>
                  <a:ext cx="12" cy="16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8"/>
                    </a:cxn>
                    <a:cxn ang="0">
                      <a:pos x="6" y="12"/>
                    </a:cxn>
                    <a:cxn ang="0">
                      <a:pos x="10" y="16"/>
                    </a:cxn>
                    <a:cxn ang="0">
                      <a:pos x="12" y="1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12" h="16">
                      <a:moveTo>
                        <a:pt x="8" y="4"/>
                      </a:moveTo>
                      <a:lnTo>
                        <a:pt x="2" y="0"/>
                      </a:lnTo>
                      <a:lnTo>
                        <a:pt x="0" y="8"/>
                      </a:lnTo>
                      <a:lnTo>
                        <a:pt x="6" y="12"/>
                      </a:lnTo>
                      <a:lnTo>
                        <a:pt x="10" y="16"/>
                      </a:lnTo>
                      <a:lnTo>
                        <a:pt x="12" y="1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56" name="Freeform 74">
                  <a:extLst>
                    <a:ext uri="{FF2B5EF4-FFF2-40B4-BE49-F238E27FC236}">
                      <a16:creationId xmlns:a16="http://schemas.microsoft.com/office/drawing/2014/main" id="{7DA5A461-D364-90B2-2A50-ED9D76BB7B9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668" y="2033"/>
                  <a:ext cx="12" cy="8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2" y="2"/>
                    </a:cxn>
                    <a:cxn ang="0">
                      <a:pos x="0" y="8"/>
                    </a:cxn>
                    <a:cxn ang="0">
                      <a:pos x="8" y="8"/>
                    </a:cxn>
                    <a:cxn ang="0">
                      <a:pos x="12" y="8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12" h="8">
                      <a:moveTo>
                        <a:pt x="6" y="0"/>
                      </a:moveTo>
                      <a:lnTo>
                        <a:pt x="2" y="2"/>
                      </a:ln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12" y="8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</p:grpSp>
          <p:grpSp>
            <p:nvGrpSpPr>
              <p:cNvPr id="31" name="Group 75">
                <a:extLst>
                  <a:ext uri="{FF2B5EF4-FFF2-40B4-BE49-F238E27FC236}">
                    <a16:creationId xmlns:a16="http://schemas.microsoft.com/office/drawing/2014/main" id="{ADB3D07C-AEF1-9FE3-03AD-B433DA39DB6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420455" y="4150618"/>
                <a:ext cx="1057800" cy="1981414"/>
                <a:chOff x="1410" y="2371"/>
                <a:chExt cx="736" cy="1184"/>
              </a:xfrm>
              <a:grpFill/>
            </p:grpSpPr>
            <p:sp>
              <p:nvSpPr>
                <p:cNvPr id="225" name="Freeform 76">
                  <a:extLst>
                    <a:ext uri="{FF2B5EF4-FFF2-40B4-BE49-F238E27FC236}">
                      <a16:creationId xmlns:a16="http://schemas.microsoft.com/office/drawing/2014/main" id="{9E7A618D-20DF-C272-646E-4BAF870DF5C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450" y="2371"/>
                  <a:ext cx="186" cy="266"/>
                </a:xfrm>
                <a:custGeom>
                  <a:avLst/>
                  <a:gdLst/>
                  <a:ahLst/>
                  <a:cxnLst>
                    <a:cxn ang="0">
                      <a:pos x="30" y="72"/>
                    </a:cxn>
                    <a:cxn ang="0">
                      <a:pos x="34" y="58"/>
                    </a:cxn>
                    <a:cxn ang="0">
                      <a:pos x="50" y="42"/>
                    </a:cxn>
                    <a:cxn ang="0">
                      <a:pos x="54" y="28"/>
                    </a:cxn>
                    <a:cxn ang="0">
                      <a:pos x="74" y="20"/>
                    </a:cxn>
                    <a:cxn ang="0">
                      <a:pos x="88" y="16"/>
                    </a:cxn>
                    <a:cxn ang="0">
                      <a:pos x="104" y="6"/>
                    </a:cxn>
                    <a:cxn ang="0">
                      <a:pos x="116" y="0"/>
                    </a:cxn>
                    <a:cxn ang="0">
                      <a:pos x="118" y="10"/>
                    </a:cxn>
                    <a:cxn ang="0">
                      <a:pos x="106" y="18"/>
                    </a:cxn>
                    <a:cxn ang="0">
                      <a:pos x="92" y="34"/>
                    </a:cxn>
                    <a:cxn ang="0">
                      <a:pos x="92" y="54"/>
                    </a:cxn>
                    <a:cxn ang="0">
                      <a:pos x="100" y="64"/>
                    </a:cxn>
                    <a:cxn ang="0">
                      <a:pos x="102" y="82"/>
                    </a:cxn>
                    <a:cxn ang="0">
                      <a:pos x="136" y="84"/>
                    </a:cxn>
                    <a:cxn ang="0">
                      <a:pos x="176" y="96"/>
                    </a:cxn>
                    <a:cxn ang="0">
                      <a:pos x="176" y="110"/>
                    </a:cxn>
                    <a:cxn ang="0">
                      <a:pos x="176" y="128"/>
                    </a:cxn>
                    <a:cxn ang="0">
                      <a:pos x="178" y="136"/>
                    </a:cxn>
                    <a:cxn ang="0">
                      <a:pos x="180" y="150"/>
                    </a:cxn>
                    <a:cxn ang="0">
                      <a:pos x="184" y="162"/>
                    </a:cxn>
                    <a:cxn ang="0">
                      <a:pos x="178" y="168"/>
                    </a:cxn>
                    <a:cxn ang="0">
                      <a:pos x="168" y="170"/>
                    </a:cxn>
                    <a:cxn ang="0">
                      <a:pos x="140" y="172"/>
                    </a:cxn>
                    <a:cxn ang="0">
                      <a:pos x="138" y="176"/>
                    </a:cxn>
                    <a:cxn ang="0">
                      <a:pos x="146" y="180"/>
                    </a:cxn>
                    <a:cxn ang="0">
                      <a:pos x="152" y="188"/>
                    </a:cxn>
                    <a:cxn ang="0">
                      <a:pos x="142" y="186"/>
                    </a:cxn>
                    <a:cxn ang="0">
                      <a:pos x="140" y="200"/>
                    </a:cxn>
                    <a:cxn ang="0">
                      <a:pos x="148" y="220"/>
                    </a:cxn>
                    <a:cxn ang="0">
                      <a:pos x="144" y="252"/>
                    </a:cxn>
                    <a:cxn ang="0">
                      <a:pos x="132" y="262"/>
                    </a:cxn>
                    <a:cxn ang="0">
                      <a:pos x="136" y="246"/>
                    </a:cxn>
                    <a:cxn ang="0">
                      <a:pos x="132" y="234"/>
                    </a:cxn>
                    <a:cxn ang="0">
                      <a:pos x="86" y="224"/>
                    </a:cxn>
                    <a:cxn ang="0">
                      <a:pos x="64" y="200"/>
                    </a:cxn>
                    <a:cxn ang="0">
                      <a:pos x="38" y="192"/>
                    </a:cxn>
                    <a:cxn ang="0">
                      <a:pos x="16" y="186"/>
                    </a:cxn>
                    <a:cxn ang="0">
                      <a:pos x="4" y="168"/>
                    </a:cxn>
                    <a:cxn ang="0">
                      <a:pos x="12" y="158"/>
                    </a:cxn>
                    <a:cxn ang="0">
                      <a:pos x="24" y="138"/>
                    </a:cxn>
                    <a:cxn ang="0">
                      <a:pos x="24" y="110"/>
                    </a:cxn>
                    <a:cxn ang="0">
                      <a:pos x="20" y="90"/>
                    </a:cxn>
                    <a:cxn ang="0">
                      <a:pos x="26" y="72"/>
                    </a:cxn>
                  </a:cxnLst>
                  <a:rect l="0" t="0" r="r" b="b"/>
                  <a:pathLst>
                    <a:path w="186" h="266">
                      <a:moveTo>
                        <a:pt x="28" y="66"/>
                      </a:moveTo>
                      <a:lnTo>
                        <a:pt x="30" y="72"/>
                      </a:lnTo>
                      <a:lnTo>
                        <a:pt x="34" y="68"/>
                      </a:lnTo>
                      <a:lnTo>
                        <a:pt x="34" y="58"/>
                      </a:lnTo>
                      <a:lnTo>
                        <a:pt x="44" y="50"/>
                      </a:lnTo>
                      <a:lnTo>
                        <a:pt x="50" y="42"/>
                      </a:lnTo>
                      <a:lnTo>
                        <a:pt x="52" y="36"/>
                      </a:lnTo>
                      <a:lnTo>
                        <a:pt x="54" y="28"/>
                      </a:lnTo>
                      <a:lnTo>
                        <a:pt x="68" y="20"/>
                      </a:lnTo>
                      <a:lnTo>
                        <a:pt x="74" y="20"/>
                      </a:lnTo>
                      <a:lnTo>
                        <a:pt x="78" y="16"/>
                      </a:lnTo>
                      <a:lnTo>
                        <a:pt x="88" y="16"/>
                      </a:lnTo>
                      <a:lnTo>
                        <a:pt x="96" y="12"/>
                      </a:lnTo>
                      <a:lnTo>
                        <a:pt x="104" y="6"/>
                      </a:lnTo>
                      <a:lnTo>
                        <a:pt x="110" y="0"/>
                      </a:lnTo>
                      <a:lnTo>
                        <a:pt x="116" y="0"/>
                      </a:lnTo>
                      <a:lnTo>
                        <a:pt x="120" y="2"/>
                      </a:lnTo>
                      <a:lnTo>
                        <a:pt x="118" y="10"/>
                      </a:lnTo>
                      <a:lnTo>
                        <a:pt x="112" y="14"/>
                      </a:lnTo>
                      <a:lnTo>
                        <a:pt x="106" y="18"/>
                      </a:lnTo>
                      <a:lnTo>
                        <a:pt x="96" y="26"/>
                      </a:lnTo>
                      <a:lnTo>
                        <a:pt x="92" y="34"/>
                      </a:lnTo>
                      <a:lnTo>
                        <a:pt x="90" y="48"/>
                      </a:lnTo>
                      <a:lnTo>
                        <a:pt x="92" y="54"/>
                      </a:lnTo>
                      <a:lnTo>
                        <a:pt x="96" y="60"/>
                      </a:lnTo>
                      <a:lnTo>
                        <a:pt x="100" y="64"/>
                      </a:lnTo>
                      <a:lnTo>
                        <a:pt x="102" y="68"/>
                      </a:lnTo>
                      <a:lnTo>
                        <a:pt x="102" y="82"/>
                      </a:lnTo>
                      <a:lnTo>
                        <a:pt x="108" y="86"/>
                      </a:lnTo>
                      <a:lnTo>
                        <a:pt x="136" y="84"/>
                      </a:lnTo>
                      <a:lnTo>
                        <a:pt x="148" y="98"/>
                      </a:lnTo>
                      <a:lnTo>
                        <a:pt x="176" y="96"/>
                      </a:lnTo>
                      <a:lnTo>
                        <a:pt x="182" y="102"/>
                      </a:lnTo>
                      <a:lnTo>
                        <a:pt x="176" y="110"/>
                      </a:lnTo>
                      <a:lnTo>
                        <a:pt x="176" y="120"/>
                      </a:lnTo>
                      <a:lnTo>
                        <a:pt x="176" y="128"/>
                      </a:lnTo>
                      <a:lnTo>
                        <a:pt x="176" y="136"/>
                      </a:lnTo>
                      <a:lnTo>
                        <a:pt x="178" y="136"/>
                      </a:lnTo>
                      <a:lnTo>
                        <a:pt x="180" y="138"/>
                      </a:lnTo>
                      <a:lnTo>
                        <a:pt x="180" y="150"/>
                      </a:lnTo>
                      <a:lnTo>
                        <a:pt x="180" y="160"/>
                      </a:lnTo>
                      <a:lnTo>
                        <a:pt x="184" y="162"/>
                      </a:lnTo>
                      <a:lnTo>
                        <a:pt x="186" y="172"/>
                      </a:lnTo>
                      <a:lnTo>
                        <a:pt x="178" y="168"/>
                      </a:lnTo>
                      <a:lnTo>
                        <a:pt x="174" y="168"/>
                      </a:lnTo>
                      <a:lnTo>
                        <a:pt x="168" y="170"/>
                      </a:lnTo>
                      <a:lnTo>
                        <a:pt x="150" y="170"/>
                      </a:lnTo>
                      <a:lnTo>
                        <a:pt x="140" y="172"/>
                      </a:lnTo>
                      <a:lnTo>
                        <a:pt x="140" y="174"/>
                      </a:lnTo>
                      <a:lnTo>
                        <a:pt x="138" y="176"/>
                      </a:lnTo>
                      <a:lnTo>
                        <a:pt x="140" y="178"/>
                      </a:lnTo>
                      <a:lnTo>
                        <a:pt x="146" y="180"/>
                      </a:lnTo>
                      <a:lnTo>
                        <a:pt x="152" y="182"/>
                      </a:lnTo>
                      <a:lnTo>
                        <a:pt x="152" y="188"/>
                      </a:lnTo>
                      <a:lnTo>
                        <a:pt x="146" y="186"/>
                      </a:lnTo>
                      <a:lnTo>
                        <a:pt x="142" y="186"/>
                      </a:lnTo>
                      <a:lnTo>
                        <a:pt x="140" y="188"/>
                      </a:lnTo>
                      <a:lnTo>
                        <a:pt x="140" y="200"/>
                      </a:lnTo>
                      <a:lnTo>
                        <a:pt x="146" y="208"/>
                      </a:lnTo>
                      <a:lnTo>
                        <a:pt x="148" y="220"/>
                      </a:lnTo>
                      <a:lnTo>
                        <a:pt x="146" y="234"/>
                      </a:lnTo>
                      <a:lnTo>
                        <a:pt x="144" y="252"/>
                      </a:lnTo>
                      <a:lnTo>
                        <a:pt x="138" y="266"/>
                      </a:lnTo>
                      <a:lnTo>
                        <a:pt x="132" y="262"/>
                      </a:lnTo>
                      <a:lnTo>
                        <a:pt x="132" y="252"/>
                      </a:lnTo>
                      <a:lnTo>
                        <a:pt x="136" y="246"/>
                      </a:lnTo>
                      <a:lnTo>
                        <a:pt x="134" y="240"/>
                      </a:lnTo>
                      <a:lnTo>
                        <a:pt x="132" y="234"/>
                      </a:lnTo>
                      <a:lnTo>
                        <a:pt x="90" y="232"/>
                      </a:lnTo>
                      <a:lnTo>
                        <a:pt x="86" y="224"/>
                      </a:lnTo>
                      <a:lnTo>
                        <a:pt x="74" y="212"/>
                      </a:lnTo>
                      <a:lnTo>
                        <a:pt x="64" y="200"/>
                      </a:lnTo>
                      <a:lnTo>
                        <a:pt x="50" y="196"/>
                      </a:lnTo>
                      <a:lnTo>
                        <a:pt x="38" y="192"/>
                      </a:lnTo>
                      <a:lnTo>
                        <a:pt x="26" y="192"/>
                      </a:lnTo>
                      <a:lnTo>
                        <a:pt x="16" y="186"/>
                      </a:lnTo>
                      <a:lnTo>
                        <a:pt x="0" y="176"/>
                      </a:lnTo>
                      <a:lnTo>
                        <a:pt x="4" y="168"/>
                      </a:lnTo>
                      <a:lnTo>
                        <a:pt x="4" y="158"/>
                      </a:lnTo>
                      <a:lnTo>
                        <a:pt x="12" y="158"/>
                      </a:lnTo>
                      <a:lnTo>
                        <a:pt x="20" y="152"/>
                      </a:lnTo>
                      <a:lnTo>
                        <a:pt x="24" y="138"/>
                      </a:lnTo>
                      <a:lnTo>
                        <a:pt x="24" y="124"/>
                      </a:lnTo>
                      <a:lnTo>
                        <a:pt x="24" y="110"/>
                      </a:lnTo>
                      <a:lnTo>
                        <a:pt x="22" y="96"/>
                      </a:lnTo>
                      <a:lnTo>
                        <a:pt x="20" y="90"/>
                      </a:lnTo>
                      <a:lnTo>
                        <a:pt x="14" y="80"/>
                      </a:lnTo>
                      <a:lnTo>
                        <a:pt x="26" y="72"/>
                      </a:lnTo>
                      <a:lnTo>
                        <a:pt x="28" y="6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26" name="Freeform 77">
                  <a:extLst>
                    <a:ext uri="{FF2B5EF4-FFF2-40B4-BE49-F238E27FC236}">
                      <a16:creationId xmlns:a16="http://schemas.microsoft.com/office/drawing/2014/main" id="{195BD1DA-67A6-BD37-DA64-6D289689CA4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418" y="2547"/>
                  <a:ext cx="88" cy="100"/>
                </a:xfrm>
                <a:custGeom>
                  <a:avLst/>
                  <a:gdLst/>
                  <a:ahLst/>
                  <a:cxnLst>
                    <a:cxn ang="0">
                      <a:pos x="26" y="100"/>
                    </a:cxn>
                    <a:cxn ang="0">
                      <a:pos x="20" y="94"/>
                    </a:cxn>
                    <a:cxn ang="0">
                      <a:pos x="8" y="88"/>
                    </a:cxn>
                    <a:cxn ang="0">
                      <a:pos x="8" y="76"/>
                    </a:cxn>
                    <a:cxn ang="0">
                      <a:pos x="14" y="72"/>
                    </a:cxn>
                    <a:cxn ang="0">
                      <a:pos x="18" y="64"/>
                    </a:cxn>
                    <a:cxn ang="0">
                      <a:pos x="18" y="58"/>
                    </a:cxn>
                    <a:cxn ang="0">
                      <a:pos x="14" y="58"/>
                    </a:cxn>
                    <a:cxn ang="0">
                      <a:pos x="10" y="62"/>
                    </a:cxn>
                    <a:cxn ang="0">
                      <a:pos x="6" y="62"/>
                    </a:cxn>
                    <a:cxn ang="0">
                      <a:pos x="0" y="58"/>
                    </a:cxn>
                    <a:cxn ang="0">
                      <a:pos x="0" y="48"/>
                    </a:cxn>
                    <a:cxn ang="0">
                      <a:pos x="2" y="38"/>
                    </a:cxn>
                    <a:cxn ang="0">
                      <a:pos x="6" y="26"/>
                    </a:cxn>
                    <a:cxn ang="0">
                      <a:pos x="10" y="18"/>
                    </a:cxn>
                    <a:cxn ang="0">
                      <a:pos x="14" y="12"/>
                    </a:cxn>
                    <a:cxn ang="0">
                      <a:pos x="22" y="6"/>
                    </a:cxn>
                    <a:cxn ang="0">
                      <a:pos x="32" y="0"/>
                    </a:cxn>
                    <a:cxn ang="0">
                      <a:pos x="58" y="16"/>
                    </a:cxn>
                    <a:cxn ang="0">
                      <a:pos x="70" y="16"/>
                    </a:cxn>
                    <a:cxn ang="0">
                      <a:pos x="88" y="22"/>
                    </a:cxn>
                    <a:cxn ang="0">
                      <a:pos x="86" y="30"/>
                    </a:cxn>
                    <a:cxn ang="0">
                      <a:pos x="86" y="40"/>
                    </a:cxn>
                    <a:cxn ang="0">
                      <a:pos x="82" y="48"/>
                    </a:cxn>
                    <a:cxn ang="0">
                      <a:pos x="76" y="56"/>
                    </a:cxn>
                    <a:cxn ang="0">
                      <a:pos x="68" y="62"/>
                    </a:cxn>
                    <a:cxn ang="0">
                      <a:pos x="52" y="68"/>
                    </a:cxn>
                    <a:cxn ang="0">
                      <a:pos x="46" y="74"/>
                    </a:cxn>
                    <a:cxn ang="0">
                      <a:pos x="40" y="82"/>
                    </a:cxn>
                    <a:cxn ang="0">
                      <a:pos x="36" y="92"/>
                    </a:cxn>
                    <a:cxn ang="0">
                      <a:pos x="26" y="100"/>
                    </a:cxn>
                  </a:cxnLst>
                  <a:rect l="0" t="0" r="r" b="b"/>
                  <a:pathLst>
                    <a:path w="88" h="100">
                      <a:moveTo>
                        <a:pt x="26" y="100"/>
                      </a:moveTo>
                      <a:lnTo>
                        <a:pt x="20" y="94"/>
                      </a:lnTo>
                      <a:lnTo>
                        <a:pt x="8" y="88"/>
                      </a:lnTo>
                      <a:lnTo>
                        <a:pt x="8" y="76"/>
                      </a:lnTo>
                      <a:lnTo>
                        <a:pt x="14" y="72"/>
                      </a:lnTo>
                      <a:lnTo>
                        <a:pt x="18" y="64"/>
                      </a:lnTo>
                      <a:lnTo>
                        <a:pt x="18" y="58"/>
                      </a:lnTo>
                      <a:lnTo>
                        <a:pt x="14" y="58"/>
                      </a:lnTo>
                      <a:lnTo>
                        <a:pt x="10" y="62"/>
                      </a:lnTo>
                      <a:lnTo>
                        <a:pt x="6" y="62"/>
                      </a:lnTo>
                      <a:lnTo>
                        <a:pt x="0" y="58"/>
                      </a:lnTo>
                      <a:lnTo>
                        <a:pt x="0" y="48"/>
                      </a:lnTo>
                      <a:lnTo>
                        <a:pt x="2" y="38"/>
                      </a:lnTo>
                      <a:lnTo>
                        <a:pt x="6" y="26"/>
                      </a:lnTo>
                      <a:lnTo>
                        <a:pt x="10" y="18"/>
                      </a:lnTo>
                      <a:lnTo>
                        <a:pt x="14" y="12"/>
                      </a:lnTo>
                      <a:lnTo>
                        <a:pt x="22" y="6"/>
                      </a:lnTo>
                      <a:lnTo>
                        <a:pt x="32" y="0"/>
                      </a:lnTo>
                      <a:lnTo>
                        <a:pt x="58" y="16"/>
                      </a:lnTo>
                      <a:lnTo>
                        <a:pt x="70" y="16"/>
                      </a:lnTo>
                      <a:lnTo>
                        <a:pt x="88" y="22"/>
                      </a:lnTo>
                      <a:lnTo>
                        <a:pt x="86" y="30"/>
                      </a:lnTo>
                      <a:lnTo>
                        <a:pt x="86" y="40"/>
                      </a:lnTo>
                      <a:lnTo>
                        <a:pt x="82" y="48"/>
                      </a:lnTo>
                      <a:lnTo>
                        <a:pt x="76" y="56"/>
                      </a:lnTo>
                      <a:lnTo>
                        <a:pt x="68" y="62"/>
                      </a:lnTo>
                      <a:lnTo>
                        <a:pt x="52" y="68"/>
                      </a:lnTo>
                      <a:lnTo>
                        <a:pt x="46" y="74"/>
                      </a:lnTo>
                      <a:lnTo>
                        <a:pt x="40" y="82"/>
                      </a:lnTo>
                      <a:lnTo>
                        <a:pt x="36" y="92"/>
                      </a:lnTo>
                      <a:lnTo>
                        <a:pt x="26" y="10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27" name="Freeform 78">
                  <a:extLst>
                    <a:ext uri="{FF2B5EF4-FFF2-40B4-BE49-F238E27FC236}">
                      <a16:creationId xmlns:a16="http://schemas.microsoft.com/office/drawing/2014/main" id="{891D5147-B711-1FD5-6D3A-0DC665D107B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716" y="2395"/>
                  <a:ext cx="20" cy="16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20" y="0"/>
                    </a:cxn>
                    <a:cxn ang="0">
                      <a:pos x="18" y="10"/>
                    </a:cxn>
                    <a:cxn ang="0">
                      <a:pos x="14" y="16"/>
                    </a:cxn>
                    <a:cxn ang="0">
                      <a:pos x="0" y="14"/>
                    </a:cxn>
                    <a:cxn ang="0">
                      <a:pos x="6" y="6"/>
                    </a:cxn>
                    <a:cxn ang="0">
                      <a:pos x="10" y="6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20" h="16">
                      <a:moveTo>
                        <a:pt x="12" y="0"/>
                      </a:moveTo>
                      <a:lnTo>
                        <a:pt x="20" y="0"/>
                      </a:lnTo>
                      <a:lnTo>
                        <a:pt x="18" y="10"/>
                      </a:lnTo>
                      <a:lnTo>
                        <a:pt x="14" y="16"/>
                      </a:lnTo>
                      <a:lnTo>
                        <a:pt x="0" y="14"/>
                      </a:lnTo>
                      <a:lnTo>
                        <a:pt x="6" y="6"/>
                      </a:lnTo>
                      <a:lnTo>
                        <a:pt x="10" y="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28" name="Freeform 79">
                  <a:extLst>
                    <a:ext uri="{FF2B5EF4-FFF2-40B4-BE49-F238E27FC236}">
                      <a16:creationId xmlns:a16="http://schemas.microsoft.com/office/drawing/2014/main" id="{0A924FC4-742E-4B5B-F7CB-3A89E9E9CB0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540" y="2373"/>
                  <a:ext cx="210" cy="184"/>
                </a:xfrm>
                <a:custGeom>
                  <a:avLst/>
                  <a:gdLst/>
                  <a:ahLst/>
                  <a:cxnLst>
                    <a:cxn ang="0">
                      <a:pos x="46" y="8"/>
                    </a:cxn>
                    <a:cxn ang="0">
                      <a:pos x="50" y="0"/>
                    </a:cxn>
                    <a:cxn ang="0">
                      <a:pos x="52" y="12"/>
                    </a:cxn>
                    <a:cxn ang="0">
                      <a:pos x="70" y="16"/>
                    </a:cxn>
                    <a:cxn ang="0">
                      <a:pos x="80" y="24"/>
                    </a:cxn>
                    <a:cxn ang="0">
                      <a:pos x="108" y="28"/>
                    </a:cxn>
                    <a:cxn ang="0">
                      <a:pos x="138" y="32"/>
                    </a:cxn>
                    <a:cxn ang="0">
                      <a:pos x="156" y="26"/>
                    </a:cxn>
                    <a:cxn ang="0">
                      <a:pos x="174" y="28"/>
                    </a:cxn>
                    <a:cxn ang="0">
                      <a:pos x="162" y="32"/>
                    </a:cxn>
                    <a:cxn ang="0">
                      <a:pos x="176" y="40"/>
                    </a:cxn>
                    <a:cxn ang="0">
                      <a:pos x="192" y="46"/>
                    </a:cxn>
                    <a:cxn ang="0">
                      <a:pos x="188" y="56"/>
                    </a:cxn>
                    <a:cxn ang="0">
                      <a:pos x="196" y="60"/>
                    </a:cxn>
                    <a:cxn ang="0">
                      <a:pos x="210" y="62"/>
                    </a:cxn>
                    <a:cxn ang="0">
                      <a:pos x="200" y="76"/>
                    </a:cxn>
                    <a:cxn ang="0">
                      <a:pos x="192" y="90"/>
                    </a:cxn>
                    <a:cxn ang="0">
                      <a:pos x="190" y="104"/>
                    </a:cxn>
                    <a:cxn ang="0">
                      <a:pos x="196" y="116"/>
                    </a:cxn>
                    <a:cxn ang="0">
                      <a:pos x="180" y="130"/>
                    </a:cxn>
                    <a:cxn ang="0">
                      <a:pos x="164" y="136"/>
                    </a:cxn>
                    <a:cxn ang="0">
                      <a:pos x="148" y="134"/>
                    </a:cxn>
                    <a:cxn ang="0">
                      <a:pos x="134" y="132"/>
                    </a:cxn>
                    <a:cxn ang="0">
                      <a:pos x="142" y="148"/>
                    </a:cxn>
                    <a:cxn ang="0">
                      <a:pos x="154" y="156"/>
                    </a:cxn>
                    <a:cxn ang="0">
                      <a:pos x="152" y="166"/>
                    </a:cxn>
                    <a:cxn ang="0">
                      <a:pos x="140" y="168"/>
                    </a:cxn>
                    <a:cxn ang="0">
                      <a:pos x="116" y="184"/>
                    </a:cxn>
                    <a:cxn ang="0">
                      <a:pos x="98" y="174"/>
                    </a:cxn>
                    <a:cxn ang="0">
                      <a:pos x="94" y="160"/>
                    </a:cxn>
                    <a:cxn ang="0">
                      <a:pos x="90" y="136"/>
                    </a:cxn>
                    <a:cxn ang="0">
                      <a:pos x="86" y="108"/>
                    </a:cxn>
                    <a:cxn ang="0">
                      <a:pos x="86" y="94"/>
                    </a:cxn>
                    <a:cxn ang="0">
                      <a:pos x="46" y="82"/>
                    </a:cxn>
                    <a:cxn ang="0">
                      <a:pos x="12" y="80"/>
                    </a:cxn>
                    <a:cxn ang="0">
                      <a:pos x="0" y="46"/>
                    </a:cxn>
                    <a:cxn ang="0">
                      <a:pos x="8" y="22"/>
                    </a:cxn>
                    <a:cxn ang="0">
                      <a:pos x="22" y="16"/>
                    </a:cxn>
                    <a:cxn ang="0">
                      <a:pos x="22" y="30"/>
                    </a:cxn>
                    <a:cxn ang="0">
                      <a:pos x="18" y="46"/>
                    </a:cxn>
                    <a:cxn ang="0">
                      <a:pos x="30" y="48"/>
                    </a:cxn>
                    <a:cxn ang="0">
                      <a:pos x="30" y="32"/>
                    </a:cxn>
                    <a:cxn ang="0">
                      <a:pos x="32" y="20"/>
                    </a:cxn>
                    <a:cxn ang="0">
                      <a:pos x="44" y="14"/>
                    </a:cxn>
                  </a:cxnLst>
                  <a:rect l="0" t="0" r="r" b="b"/>
                  <a:pathLst>
                    <a:path w="210" h="184">
                      <a:moveTo>
                        <a:pt x="44" y="14"/>
                      </a:moveTo>
                      <a:lnTo>
                        <a:pt x="46" y="8"/>
                      </a:lnTo>
                      <a:lnTo>
                        <a:pt x="46" y="2"/>
                      </a:lnTo>
                      <a:lnTo>
                        <a:pt x="50" y="0"/>
                      </a:lnTo>
                      <a:lnTo>
                        <a:pt x="52" y="4"/>
                      </a:lnTo>
                      <a:lnTo>
                        <a:pt x="52" y="12"/>
                      </a:lnTo>
                      <a:lnTo>
                        <a:pt x="60" y="14"/>
                      </a:lnTo>
                      <a:lnTo>
                        <a:pt x="70" y="16"/>
                      </a:lnTo>
                      <a:lnTo>
                        <a:pt x="76" y="22"/>
                      </a:lnTo>
                      <a:lnTo>
                        <a:pt x="80" y="24"/>
                      </a:lnTo>
                      <a:lnTo>
                        <a:pt x="98" y="28"/>
                      </a:lnTo>
                      <a:lnTo>
                        <a:pt x="108" y="28"/>
                      </a:lnTo>
                      <a:lnTo>
                        <a:pt x="126" y="36"/>
                      </a:lnTo>
                      <a:lnTo>
                        <a:pt x="138" y="32"/>
                      </a:lnTo>
                      <a:lnTo>
                        <a:pt x="146" y="28"/>
                      </a:lnTo>
                      <a:lnTo>
                        <a:pt x="156" y="26"/>
                      </a:lnTo>
                      <a:lnTo>
                        <a:pt x="164" y="28"/>
                      </a:lnTo>
                      <a:lnTo>
                        <a:pt x="174" y="28"/>
                      </a:lnTo>
                      <a:lnTo>
                        <a:pt x="170" y="30"/>
                      </a:lnTo>
                      <a:lnTo>
                        <a:pt x="162" y="32"/>
                      </a:lnTo>
                      <a:lnTo>
                        <a:pt x="164" y="40"/>
                      </a:lnTo>
                      <a:lnTo>
                        <a:pt x="176" y="40"/>
                      </a:lnTo>
                      <a:lnTo>
                        <a:pt x="188" y="42"/>
                      </a:lnTo>
                      <a:lnTo>
                        <a:pt x="192" y="46"/>
                      </a:lnTo>
                      <a:lnTo>
                        <a:pt x="192" y="52"/>
                      </a:lnTo>
                      <a:lnTo>
                        <a:pt x="188" y="56"/>
                      </a:lnTo>
                      <a:lnTo>
                        <a:pt x="188" y="62"/>
                      </a:lnTo>
                      <a:lnTo>
                        <a:pt x="196" y="60"/>
                      </a:lnTo>
                      <a:lnTo>
                        <a:pt x="202" y="58"/>
                      </a:lnTo>
                      <a:lnTo>
                        <a:pt x="210" y="62"/>
                      </a:lnTo>
                      <a:lnTo>
                        <a:pt x="204" y="70"/>
                      </a:lnTo>
                      <a:lnTo>
                        <a:pt x="200" y="76"/>
                      </a:lnTo>
                      <a:lnTo>
                        <a:pt x="202" y="84"/>
                      </a:lnTo>
                      <a:lnTo>
                        <a:pt x="192" y="90"/>
                      </a:lnTo>
                      <a:lnTo>
                        <a:pt x="188" y="96"/>
                      </a:lnTo>
                      <a:lnTo>
                        <a:pt x="190" y="104"/>
                      </a:lnTo>
                      <a:lnTo>
                        <a:pt x="194" y="110"/>
                      </a:lnTo>
                      <a:lnTo>
                        <a:pt x="196" y="116"/>
                      </a:lnTo>
                      <a:lnTo>
                        <a:pt x="192" y="126"/>
                      </a:lnTo>
                      <a:lnTo>
                        <a:pt x="180" y="130"/>
                      </a:lnTo>
                      <a:lnTo>
                        <a:pt x="170" y="132"/>
                      </a:lnTo>
                      <a:lnTo>
                        <a:pt x="164" y="136"/>
                      </a:lnTo>
                      <a:lnTo>
                        <a:pt x="158" y="136"/>
                      </a:lnTo>
                      <a:lnTo>
                        <a:pt x="148" y="134"/>
                      </a:lnTo>
                      <a:lnTo>
                        <a:pt x="140" y="130"/>
                      </a:lnTo>
                      <a:lnTo>
                        <a:pt x="134" y="132"/>
                      </a:lnTo>
                      <a:lnTo>
                        <a:pt x="140" y="138"/>
                      </a:lnTo>
                      <a:lnTo>
                        <a:pt x="142" y="148"/>
                      </a:lnTo>
                      <a:lnTo>
                        <a:pt x="148" y="156"/>
                      </a:lnTo>
                      <a:lnTo>
                        <a:pt x="154" y="156"/>
                      </a:lnTo>
                      <a:lnTo>
                        <a:pt x="154" y="160"/>
                      </a:lnTo>
                      <a:lnTo>
                        <a:pt x="152" y="166"/>
                      </a:lnTo>
                      <a:lnTo>
                        <a:pt x="146" y="166"/>
                      </a:lnTo>
                      <a:lnTo>
                        <a:pt x="140" y="168"/>
                      </a:lnTo>
                      <a:lnTo>
                        <a:pt x="130" y="180"/>
                      </a:lnTo>
                      <a:lnTo>
                        <a:pt x="116" y="184"/>
                      </a:lnTo>
                      <a:lnTo>
                        <a:pt x="106" y="182"/>
                      </a:lnTo>
                      <a:lnTo>
                        <a:pt x="98" y="174"/>
                      </a:lnTo>
                      <a:lnTo>
                        <a:pt x="96" y="170"/>
                      </a:lnTo>
                      <a:lnTo>
                        <a:pt x="94" y="160"/>
                      </a:lnTo>
                      <a:lnTo>
                        <a:pt x="90" y="158"/>
                      </a:lnTo>
                      <a:lnTo>
                        <a:pt x="90" y="136"/>
                      </a:lnTo>
                      <a:lnTo>
                        <a:pt x="86" y="134"/>
                      </a:lnTo>
                      <a:lnTo>
                        <a:pt x="86" y="108"/>
                      </a:lnTo>
                      <a:lnTo>
                        <a:pt x="92" y="100"/>
                      </a:lnTo>
                      <a:lnTo>
                        <a:pt x="86" y="94"/>
                      </a:lnTo>
                      <a:lnTo>
                        <a:pt x="58" y="96"/>
                      </a:lnTo>
                      <a:lnTo>
                        <a:pt x="46" y="82"/>
                      </a:lnTo>
                      <a:lnTo>
                        <a:pt x="18" y="84"/>
                      </a:lnTo>
                      <a:lnTo>
                        <a:pt x="12" y="80"/>
                      </a:lnTo>
                      <a:lnTo>
                        <a:pt x="12" y="66"/>
                      </a:lnTo>
                      <a:lnTo>
                        <a:pt x="0" y="46"/>
                      </a:lnTo>
                      <a:lnTo>
                        <a:pt x="2" y="32"/>
                      </a:lnTo>
                      <a:lnTo>
                        <a:pt x="8" y="22"/>
                      </a:lnTo>
                      <a:lnTo>
                        <a:pt x="18" y="14"/>
                      </a:lnTo>
                      <a:lnTo>
                        <a:pt x="22" y="16"/>
                      </a:lnTo>
                      <a:lnTo>
                        <a:pt x="22" y="20"/>
                      </a:lnTo>
                      <a:lnTo>
                        <a:pt x="22" y="30"/>
                      </a:lnTo>
                      <a:lnTo>
                        <a:pt x="16" y="34"/>
                      </a:lnTo>
                      <a:lnTo>
                        <a:pt x="18" y="46"/>
                      </a:lnTo>
                      <a:lnTo>
                        <a:pt x="22" y="52"/>
                      </a:lnTo>
                      <a:lnTo>
                        <a:pt x="30" y="48"/>
                      </a:lnTo>
                      <a:lnTo>
                        <a:pt x="34" y="40"/>
                      </a:lnTo>
                      <a:lnTo>
                        <a:pt x="30" y="32"/>
                      </a:lnTo>
                      <a:lnTo>
                        <a:pt x="28" y="26"/>
                      </a:lnTo>
                      <a:lnTo>
                        <a:pt x="32" y="20"/>
                      </a:lnTo>
                      <a:lnTo>
                        <a:pt x="38" y="18"/>
                      </a:lnTo>
                      <a:lnTo>
                        <a:pt x="44" y="1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29" name="Freeform 80">
                  <a:extLst>
                    <a:ext uri="{FF2B5EF4-FFF2-40B4-BE49-F238E27FC236}">
                      <a16:creationId xmlns:a16="http://schemas.microsoft.com/office/drawing/2014/main" id="{77D699DF-05DB-B485-5B19-CB173164A45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728" y="2435"/>
                  <a:ext cx="70" cy="114"/>
                </a:xfrm>
                <a:custGeom>
                  <a:avLst/>
                  <a:gdLst/>
                  <a:ahLst/>
                  <a:cxnLst>
                    <a:cxn ang="0">
                      <a:pos x="42" y="30"/>
                    </a:cxn>
                    <a:cxn ang="0">
                      <a:pos x="50" y="24"/>
                    </a:cxn>
                    <a:cxn ang="0">
                      <a:pos x="58" y="30"/>
                    </a:cxn>
                    <a:cxn ang="0">
                      <a:pos x="66" y="40"/>
                    </a:cxn>
                    <a:cxn ang="0">
                      <a:pos x="64" y="48"/>
                    </a:cxn>
                    <a:cxn ang="0">
                      <a:pos x="60" y="54"/>
                    </a:cxn>
                    <a:cxn ang="0">
                      <a:pos x="54" y="62"/>
                    </a:cxn>
                    <a:cxn ang="0">
                      <a:pos x="52" y="72"/>
                    </a:cxn>
                    <a:cxn ang="0">
                      <a:pos x="56" y="76"/>
                    </a:cxn>
                    <a:cxn ang="0">
                      <a:pos x="60" y="82"/>
                    </a:cxn>
                    <a:cxn ang="0">
                      <a:pos x="64" y="86"/>
                    </a:cxn>
                    <a:cxn ang="0">
                      <a:pos x="66" y="90"/>
                    </a:cxn>
                    <a:cxn ang="0">
                      <a:pos x="70" y="100"/>
                    </a:cxn>
                    <a:cxn ang="0">
                      <a:pos x="66" y="104"/>
                    </a:cxn>
                    <a:cxn ang="0">
                      <a:pos x="58" y="108"/>
                    </a:cxn>
                    <a:cxn ang="0">
                      <a:pos x="52" y="112"/>
                    </a:cxn>
                    <a:cxn ang="0">
                      <a:pos x="42" y="114"/>
                    </a:cxn>
                    <a:cxn ang="0">
                      <a:pos x="34" y="114"/>
                    </a:cxn>
                    <a:cxn ang="0">
                      <a:pos x="26" y="106"/>
                    </a:cxn>
                    <a:cxn ang="0">
                      <a:pos x="20" y="98"/>
                    </a:cxn>
                    <a:cxn ang="0">
                      <a:pos x="20" y="90"/>
                    </a:cxn>
                    <a:cxn ang="0">
                      <a:pos x="20" y="78"/>
                    </a:cxn>
                    <a:cxn ang="0">
                      <a:pos x="26" y="72"/>
                    </a:cxn>
                    <a:cxn ang="0">
                      <a:pos x="22" y="62"/>
                    </a:cxn>
                    <a:cxn ang="0">
                      <a:pos x="18" y="50"/>
                    </a:cxn>
                    <a:cxn ang="0">
                      <a:pos x="6" y="50"/>
                    </a:cxn>
                    <a:cxn ang="0">
                      <a:pos x="2" y="42"/>
                    </a:cxn>
                    <a:cxn ang="0">
                      <a:pos x="0" y="34"/>
                    </a:cxn>
                    <a:cxn ang="0">
                      <a:pos x="4" y="28"/>
                    </a:cxn>
                    <a:cxn ang="0">
                      <a:pos x="14" y="22"/>
                    </a:cxn>
                    <a:cxn ang="0">
                      <a:pos x="12" y="14"/>
                    </a:cxn>
                    <a:cxn ang="0">
                      <a:pos x="16" y="8"/>
                    </a:cxn>
                    <a:cxn ang="0">
                      <a:pos x="22" y="0"/>
                    </a:cxn>
                    <a:cxn ang="0">
                      <a:pos x="28" y="2"/>
                    </a:cxn>
                    <a:cxn ang="0">
                      <a:pos x="34" y="6"/>
                    </a:cxn>
                    <a:cxn ang="0">
                      <a:pos x="42" y="12"/>
                    </a:cxn>
                    <a:cxn ang="0">
                      <a:pos x="44" y="16"/>
                    </a:cxn>
                    <a:cxn ang="0">
                      <a:pos x="44" y="22"/>
                    </a:cxn>
                    <a:cxn ang="0">
                      <a:pos x="42" y="30"/>
                    </a:cxn>
                  </a:cxnLst>
                  <a:rect l="0" t="0" r="r" b="b"/>
                  <a:pathLst>
                    <a:path w="70" h="114">
                      <a:moveTo>
                        <a:pt x="42" y="30"/>
                      </a:moveTo>
                      <a:lnTo>
                        <a:pt x="50" y="24"/>
                      </a:lnTo>
                      <a:lnTo>
                        <a:pt x="58" y="30"/>
                      </a:lnTo>
                      <a:lnTo>
                        <a:pt x="66" y="40"/>
                      </a:lnTo>
                      <a:lnTo>
                        <a:pt x="64" y="48"/>
                      </a:lnTo>
                      <a:lnTo>
                        <a:pt x="60" y="54"/>
                      </a:lnTo>
                      <a:lnTo>
                        <a:pt x="54" y="62"/>
                      </a:lnTo>
                      <a:lnTo>
                        <a:pt x="52" y="72"/>
                      </a:lnTo>
                      <a:lnTo>
                        <a:pt x="56" y="76"/>
                      </a:lnTo>
                      <a:lnTo>
                        <a:pt x="60" y="82"/>
                      </a:lnTo>
                      <a:lnTo>
                        <a:pt x="64" y="86"/>
                      </a:lnTo>
                      <a:lnTo>
                        <a:pt x="66" y="90"/>
                      </a:lnTo>
                      <a:lnTo>
                        <a:pt x="70" y="100"/>
                      </a:lnTo>
                      <a:lnTo>
                        <a:pt x="66" y="104"/>
                      </a:lnTo>
                      <a:lnTo>
                        <a:pt x="58" y="108"/>
                      </a:lnTo>
                      <a:lnTo>
                        <a:pt x="52" y="112"/>
                      </a:lnTo>
                      <a:lnTo>
                        <a:pt x="42" y="114"/>
                      </a:lnTo>
                      <a:lnTo>
                        <a:pt x="34" y="114"/>
                      </a:lnTo>
                      <a:lnTo>
                        <a:pt x="26" y="106"/>
                      </a:lnTo>
                      <a:lnTo>
                        <a:pt x="20" y="98"/>
                      </a:lnTo>
                      <a:lnTo>
                        <a:pt x="20" y="90"/>
                      </a:lnTo>
                      <a:lnTo>
                        <a:pt x="20" y="78"/>
                      </a:lnTo>
                      <a:lnTo>
                        <a:pt x="26" y="72"/>
                      </a:lnTo>
                      <a:lnTo>
                        <a:pt x="22" y="62"/>
                      </a:lnTo>
                      <a:lnTo>
                        <a:pt x="18" y="50"/>
                      </a:lnTo>
                      <a:lnTo>
                        <a:pt x="6" y="50"/>
                      </a:lnTo>
                      <a:lnTo>
                        <a:pt x="2" y="42"/>
                      </a:lnTo>
                      <a:lnTo>
                        <a:pt x="0" y="34"/>
                      </a:lnTo>
                      <a:lnTo>
                        <a:pt x="4" y="28"/>
                      </a:lnTo>
                      <a:lnTo>
                        <a:pt x="14" y="22"/>
                      </a:lnTo>
                      <a:lnTo>
                        <a:pt x="12" y="14"/>
                      </a:lnTo>
                      <a:lnTo>
                        <a:pt x="16" y="8"/>
                      </a:lnTo>
                      <a:lnTo>
                        <a:pt x="22" y="0"/>
                      </a:lnTo>
                      <a:lnTo>
                        <a:pt x="28" y="2"/>
                      </a:lnTo>
                      <a:lnTo>
                        <a:pt x="34" y="6"/>
                      </a:lnTo>
                      <a:lnTo>
                        <a:pt x="42" y="12"/>
                      </a:lnTo>
                      <a:lnTo>
                        <a:pt x="44" y="16"/>
                      </a:lnTo>
                      <a:lnTo>
                        <a:pt x="44" y="22"/>
                      </a:lnTo>
                      <a:lnTo>
                        <a:pt x="42" y="3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30" name="Freeform 81">
                  <a:extLst>
                    <a:ext uri="{FF2B5EF4-FFF2-40B4-BE49-F238E27FC236}">
                      <a16:creationId xmlns:a16="http://schemas.microsoft.com/office/drawing/2014/main" id="{5039315A-C5F1-0D1E-38EC-67BA99913C4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34" y="2477"/>
                  <a:ext cx="48" cy="60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16" y="2"/>
                    </a:cxn>
                    <a:cxn ang="0">
                      <a:pos x="28" y="6"/>
                    </a:cxn>
                    <a:cxn ang="0">
                      <a:pos x="38" y="12"/>
                    </a:cxn>
                    <a:cxn ang="0">
                      <a:pos x="44" y="20"/>
                    </a:cxn>
                    <a:cxn ang="0">
                      <a:pos x="48" y="26"/>
                    </a:cxn>
                    <a:cxn ang="0">
                      <a:pos x="42" y="34"/>
                    </a:cxn>
                    <a:cxn ang="0">
                      <a:pos x="36" y="46"/>
                    </a:cxn>
                    <a:cxn ang="0">
                      <a:pos x="30" y="60"/>
                    </a:cxn>
                    <a:cxn ang="0">
                      <a:pos x="24" y="56"/>
                    </a:cxn>
                    <a:cxn ang="0">
                      <a:pos x="14" y="54"/>
                    </a:cxn>
                    <a:cxn ang="0">
                      <a:pos x="8" y="58"/>
                    </a:cxn>
                    <a:cxn ang="0">
                      <a:pos x="2" y="58"/>
                    </a:cxn>
                    <a:cxn ang="0">
                      <a:pos x="2" y="50"/>
                    </a:cxn>
                    <a:cxn ang="0">
                      <a:pos x="6" y="36"/>
                    </a:cxn>
                    <a:cxn ang="0">
                      <a:pos x="10" y="28"/>
                    </a:cxn>
                    <a:cxn ang="0">
                      <a:pos x="4" y="24"/>
                    </a:cxn>
                    <a:cxn ang="0">
                      <a:pos x="0" y="18"/>
                    </a:cxn>
                    <a:cxn ang="0">
                      <a:pos x="0" y="12"/>
                    </a:cxn>
                    <a:cxn ang="0">
                      <a:pos x="2" y="6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48" h="60">
                      <a:moveTo>
                        <a:pt x="6" y="0"/>
                      </a:moveTo>
                      <a:lnTo>
                        <a:pt x="16" y="2"/>
                      </a:lnTo>
                      <a:lnTo>
                        <a:pt x="28" y="6"/>
                      </a:lnTo>
                      <a:lnTo>
                        <a:pt x="38" y="12"/>
                      </a:lnTo>
                      <a:lnTo>
                        <a:pt x="44" y="20"/>
                      </a:lnTo>
                      <a:lnTo>
                        <a:pt x="48" y="26"/>
                      </a:lnTo>
                      <a:lnTo>
                        <a:pt x="42" y="34"/>
                      </a:lnTo>
                      <a:lnTo>
                        <a:pt x="36" y="46"/>
                      </a:lnTo>
                      <a:lnTo>
                        <a:pt x="30" y="60"/>
                      </a:lnTo>
                      <a:lnTo>
                        <a:pt x="24" y="56"/>
                      </a:lnTo>
                      <a:lnTo>
                        <a:pt x="14" y="54"/>
                      </a:lnTo>
                      <a:lnTo>
                        <a:pt x="8" y="58"/>
                      </a:lnTo>
                      <a:lnTo>
                        <a:pt x="2" y="58"/>
                      </a:lnTo>
                      <a:lnTo>
                        <a:pt x="2" y="50"/>
                      </a:lnTo>
                      <a:lnTo>
                        <a:pt x="6" y="36"/>
                      </a:lnTo>
                      <a:lnTo>
                        <a:pt x="10" y="28"/>
                      </a:lnTo>
                      <a:lnTo>
                        <a:pt x="4" y="24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2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31" name="Freeform 82">
                  <a:extLst>
                    <a:ext uri="{FF2B5EF4-FFF2-40B4-BE49-F238E27FC236}">
                      <a16:creationId xmlns:a16="http://schemas.microsoft.com/office/drawing/2014/main" id="{689BA57A-5986-05FD-5E39-98735F73AA3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780" y="2475"/>
                  <a:ext cx="64" cy="64"/>
                </a:xfrm>
                <a:custGeom>
                  <a:avLst/>
                  <a:gdLst/>
                  <a:ahLst/>
                  <a:cxnLst>
                    <a:cxn ang="0">
                      <a:pos x="14" y="0"/>
                    </a:cxn>
                    <a:cxn ang="0">
                      <a:pos x="22" y="0"/>
                    </a:cxn>
                    <a:cxn ang="0">
                      <a:pos x="32" y="2"/>
                    </a:cxn>
                    <a:cxn ang="0">
                      <a:pos x="36" y="2"/>
                    </a:cxn>
                    <a:cxn ang="0">
                      <a:pos x="42" y="2"/>
                    </a:cxn>
                    <a:cxn ang="0">
                      <a:pos x="48" y="2"/>
                    </a:cxn>
                    <a:cxn ang="0">
                      <a:pos x="54" y="2"/>
                    </a:cxn>
                    <a:cxn ang="0">
                      <a:pos x="60" y="2"/>
                    </a:cxn>
                    <a:cxn ang="0">
                      <a:pos x="54" y="14"/>
                    </a:cxn>
                    <a:cxn ang="0">
                      <a:pos x="54" y="20"/>
                    </a:cxn>
                    <a:cxn ang="0">
                      <a:pos x="58" y="26"/>
                    </a:cxn>
                    <a:cxn ang="0">
                      <a:pos x="64" y="30"/>
                    </a:cxn>
                    <a:cxn ang="0">
                      <a:pos x="56" y="52"/>
                    </a:cxn>
                    <a:cxn ang="0">
                      <a:pos x="56" y="60"/>
                    </a:cxn>
                    <a:cxn ang="0">
                      <a:pos x="50" y="58"/>
                    </a:cxn>
                    <a:cxn ang="0">
                      <a:pos x="42" y="56"/>
                    </a:cxn>
                    <a:cxn ang="0">
                      <a:pos x="36" y="54"/>
                    </a:cxn>
                    <a:cxn ang="0">
                      <a:pos x="32" y="54"/>
                    </a:cxn>
                    <a:cxn ang="0">
                      <a:pos x="32" y="60"/>
                    </a:cxn>
                    <a:cxn ang="0">
                      <a:pos x="30" y="64"/>
                    </a:cxn>
                    <a:cxn ang="0">
                      <a:pos x="28" y="64"/>
                    </a:cxn>
                    <a:cxn ang="0">
                      <a:pos x="22" y="64"/>
                    </a:cxn>
                    <a:cxn ang="0">
                      <a:pos x="18" y="60"/>
                    </a:cxn>
                    <a:cxn ang="0">
                      <a:pos x="12" y="46"/>
                    </a:cxn>
                    <a:cxn ang="0">
                      <a:pos x="0" y="32"/>
                    </a:cxn>
                    <a:cxn ang="0">
                      <a:pos x="2" y="22"/>
                    </a:cxn>
                    <a:cxn ang="0">
                      <a:pos x="8" y="14"/>
                    </a:cxn>
                    <a:cxn ang="0">
                      <a:pos x="12" y="8"/>
                    </a:cxn>
                    <a:cxn ang="0">
                      <a:pos x="14" y="0"/>
                    </a:cxn>
                  </a:cxnLst>
                  <a:rect l="0" t="0" r="r" b="b"/>
                  <a:pathLst>
                    <a:path w="64" h="64">
                      <a:moveTo>
                        <a:pt x="14" y="0"/>
                      </a:moveTo>
                      <a:lnTo>
                        <a:pt x="22" y="0"/>
                      </a:lnTo>
                      <a:lnTo>
                        <a:pt x="32" y="2"/>
                      </a:lnTo>
                      <a:lnTo>
                        <a:pt x="36" y="2"/>
                      </a:lnTo>
                      <a:lnTo>
                        <a:pt x="42" y="2"/>
                      </a:lnTo>
                      <a:lnTo>
                        <a:pt x="48" y="2"/>
                      </a:lnTo>
                      <a:lnTo>
                        <a:pt x="54" y="2"/>
                      </a:lnTo>
                      <a:lnTo>
                        <a:pt x="60" y="2"/>
                      </a:lnTo>
                      <a:lnTo>
                        <a:pt x="54" y="14"/>
                      </a:lnTo>
                      <a:lnTo>
                        <a:pt x="54" y="20"/>
                      </a:lnTo>
                      <a:lnTo>
                        <a:pt x="58" y="26"/>
                      </a:lnTo>
                      <a:lnTo>
                        <a:pt x="64" y="30"/>
                      </a:lnTo>
                      <a:lnTo>
                        <a:pt x="56" y="52"/>
                      </a:lnTo>
                      <a:lnTo>
                        <a:pt x="56" y="60"/>
                      </a:lnTo>
                      <a:lnTo>
                        <a:pt x="50" y="58"/>
                      </a:lnTo>
                      <a:lnTo>
                        <a:pt x="42" y="56"/>
                      </a:lnTo>
                      <a:lnTo>
                        <a:pt x="36" y="54"/>
                      </a:lnTo>
                      <a:lnTo>
                        <a:pt x="32" y="54"/>
                      </a:lnTo>
                      <a:lnTo>
                        <a:pt x="32" y="60"/>
                      </a:lnTo>
                      <a:lnTo>
                        <a:pt x="30" y="64"/>
                      </a:lnTo>
                      <a:lnTo>
                        <a:pt x="28" y="64"/>
                      </a:lnTo>
                      <a:lnTo>
                        <a:pt x="22" y="64"/>
                      </a:lnTo>
                      <a:lnTo>
                        <a:pt x="18" y="60"/>
                      </a:lnTo>
                      <a:lnTo>
                        <a:pt x="12" y="46"/>
                      </a:lnTo>
                      <a:lnTo>
                        <a:pt x="0" y="32"/>
                      </a:lnTo>
                      <a:lnTo>
                        <a:pt x="2" y="22"/>
                      </a:lnTo>
                      <a:lnTo>
                        <a:pt x="8" y="14"/>
                      </a:lnTo>
                      <a:lnTo>
                        <a:pt x="12" y="8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32" name="Freeform 83">
                  <a:extLst>
                    <a:ext uri="{FF2B5EF4-FFF2-40B4-BE49-F238E27FC236}">
                      <a16:creationId xmlns:a16="http://schemas.microsoft.com/office/drawing/2014/main" id="{EB7FB44E-EA81-DE28-D775-83332230F4A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410" y="2569"/>
                  <a:ext cx="198" cy="292"/>
                </a:xfrm>
                <a:custGeom>
                  <a:avLst/>
                  <a:gdLst/>
                  <a:ahLst/>
                  <a:cxnLst>
                    <a:cxn ang="0">
                      <a:pos x="6" y="60"/>
                    </a:cxn>
                    <a:cxn ang="0">
                      <a:pos x="16" y="54"/>
                    </a:cxn>
                    <a:cxn ang="0">
                      <a:pos x="24" y="68"/>
                    </a:cxn>
                    <a:cxn ang="0">
                      <a:pos x="44" y="70"/>
                    </a:cxn>
                    <a:cxn ang="0">
                      <a:pos x="54" y="52"/>
                    </a:cxn>
                    <a:cxn ang="0">
                      <a:pos x="72" y="40"/>
                    </a:cxn>
                    <a:cxn ang="0">
                      <a:pos x="84" y="34"/>
                    </a:cxn>
                    <a:cxn ang="0">
                      <a:pos x="94" y="18"/>
                    </a:cxn>
                    <a:cxn ang="0">
                      <a:pos x="104" y="2"/>
                    </a:cxn>
                    <a:cxn ang="0">
                      <a:pos x="114" y="14"/>
                    </a:cxn>
                    <a:cxn ang="0">
                      <a:pos x="126" y="26"/>
                    </a:cxn>
                    <a:cxn ang="0">
                      <a:pos x="172" y="36"/>
                    </a:cxn>
                    <a:cxn ang="0">
                      <a:pos x="176" y="48"/>
                    </a:cxn>
                    <a:cxn ang="0">
                      <a:pos x="172" y="64"/>
                    </a:cxn>
                    <a:cxn ang="0">
                      <a:pos x="172" y="68"/>
                    </a:cxn>
                    <a:cxn ang="0">
                      <a:pos x="142" y="76"/>
                    </a:cxn>
                    <a:cxn ang="0">
                      <a:pos x="130" y="98"/>
                    </a:cxn>
                    <a:cxn ang="0">
                      <a:pos x="116" y="116"/>
                    </a:cxn>
                    <a:cxn ang="0">
                      <a:pos x="124" y="138"/>
                    </a:cxn>
                    <a:cxn ang="0">
                      <a:pos x="144" y="158"/>
                    </a:cxn>
                    <a:cxn ang="0">
                      <a:pos x="162" y="156"/>
                    </a:cxn>
                    <a:cxn ang="0">
                      <a:pos x="172" y="154"/>
                    </a:cxn>
                    <a:cxn ang="0">
                      <a:pos x="170" y="172"/>
                    </a:cxn>
                    <a:cxn ang="0">
                      <a:pos x="188" y="174"/>
                    </a:cxn>
                    <a:cxn ang="0">
                      <a:pos x="198" y="208"/>
                    </a:cxn>
                    <a:cxn ang="0">
                      <a:pos x="196" y="228"/>
                    </a:cxn>
                    <a:cxn ang="0">
                      <a:pos x="190" y="240"/>
                    </a:cxn>
                    <a:cxn ang="0">
                      <a:pos x="192" y="256"/>
                    </a:cxn>
                    <a:cxn ang="0">
                      <a:pos x="194" y="268"/>
                    </a:cxn>
                    <a:cxn ang="0">
                      <a:pos x="184" y="282"/>
                    </a:cxn>
                    <a:cxn ang="0">
                      <a:pos x="174" y="292"/>
                    </a:cxn>
                    <a:cxn ang="0">
                      <a:pos x="140" y="268"/>
                    </a:cxn>
                    <a:cxn ang="0">
                      <a:pos x="100" y="248"/>
                    </a:cxn>
                    <a:cxn ang="0">
                      <a:pos x="76" y="222"/>
                    </a:cxn>
                    <a:cxn ang="0">
                      <a:pos x="72" y="198"/>
                    </a:cxn>
                    <a:cxn ang="0">
                      <a:pos x="56" y="172"/>
                    </a:cxn>
                    <a:cxn ang="0">
                      <a:pos x="36" y="132"/>
                    </a:cxn>
                    <a:cxn ang="0">
                      <a:pos x="16" y="102"/>
                    </a:cxn>
                    <a:cxn ang="0">
                      <a:pos x="6" y="84"/>
                    </a:cxn>
                    <a:cxn ang="0">
                      <a:pos x="2" y="68"/>
                    </a:cxn>
                  </a:cxnLst>
                  <a:rect l="0" t="0" r="r" b="b"/>
                  <a:pathLst>
                    <a:path w="198" h="292">
                      <a:moveTo>
                        <a:pt x="2" y="68"/>
                      </a:moveTo>
                      <a:lnTo>
                        <a:pt x="6" y="60"/>
                      </a:lnTo>
                      <a:lnTo>
                        <a:pt x="10" y="54"/>
                      </a:lnTo>
                      <a:lnTo>
                        <a:pt x="16" y="54"/>
                      </a:lnTo>
                      <a:lnTo>
                        <a:pt x="16" y="66"/>
                      </a:lnTo>
                      <a:lnTo>
                        <a:pt x="24" y="68"/>
                      </a:lnTo>
                      <a:lnTo>
                        <a:pt x="34" y="78"/>
                      </a:lnTo>
                      <a:lnTo>
                        <a:pt x="44" y="70"/>
                      </a:lnTo>
                      <a:lnTo>
                        <a:pt x="48" y="60"/>
                      </a:lnTo>
                      <a:lnTo>
                        <a:pt x="54" y="52"/>
                      </a:lnTo>
                      <a:lnTo>
                        <a:pt x="60" y="46"/>
                      </a:lnTo>
                      <a:lnTo>
                        <a:pt x="72" y="40"/>
                      </a:lnTo>
                      <a:lnTo>
                        <a:pt x="80" y="36"/>
                      </a:lnTo>
                      <a:lnTo>
                        <a:pt x="84" y="34"/>
                      </a:lnTo>
                      <a:lnTo>
                        <a:pt x="90" y="26"/>
                      </a:lnTo>
                      <a:lnTo>
                        <a:pt x="94" y="18"/>
                      </a:lnTo>
                      <a:lnTo>
                        <a:pt x="96" y="0"/>
                      </a:lnTo>
                      <a:lnTo>
                        <a:pt x="104" y="2"/>
                      </a:lnTo>
                      <a:lnTo>
                        <a:pt x="110" y="10"/>
                      </a:lnTo>
                      <a:lnTo>
                        <a:pt x="114" y="14"/>
                      </a:lnTo>
                      <a:lnTo>
                        <a:pt x="120" y="20"/>
                      </a:lnTo>
                      <a:lnTo>
                        <a:pt x="126" y="26"/>
                      </a:lnTo>
                      <a:lnTo>
                        <a:pt x="130" y="34"/>
                      </a:lnTo>
                      <a:lnTo>
                        <a:pt x="172" y="36"/>
                      </a:lnTo>
                      <a:lnTo>
                        <a:pt x="174" y="42"/>
                      </a:lnTo>
                      <a:lnTo>
                        <a:pt x="176" y="48"/>
                      </a:lnTo>
                      <a:lnTo>
                        <a:pt x="172" y="54"/>
                      </a:lnTo>
                      <a:lnTo>
                        <a:pt x="172" y="64"/>
                      </a:lnTo>
                      <a:lnTo>
                        <a:pt x="178" y="68"/>
                      </a:lnTo>
                      <a:lnTo>
                        <a:pt x="172" y="68"/>
                      </a:lnTo>
                      <a:lnTo>
                        <a:pt x="156" y="70"/>
                      </a:lnTo>
                      <a:lnTo>
                        <a:pt x="142" y="76"/>
                      </a:lnTo>
                      <a:lnTo>
                        <a:pt x="132" y="88"/>
                      </a:lnTo>
                      <a:lnTo>
                        <a:pt x="130" y="98"/>
                      </a:lnTo>
                      <a:lnTo>
                        <a:pt x="124" y="104"/>
                      </a:lnTo>
                      <a:lnTo>
                        <a:pt x="116" y="116"/>
                      </a:lnTo>
                      <a:lnTo>
                        <a:pt x="120" y="126"/>
                      </a:lnTo>
                      <a:lnTo>
                        <a:pt x="124" y="138"/>
                      </a:lnTo>
                      <a:lnTo>
                        <a:pt x="134" y="148"/>
                      </a:lnTo>
                      <a:lnTo>
                        <a:pt x="144" y="158"/>
                      </a:lnTo>
                      <a:lnTo>
                        <a:pt x="152" y="160"/>
                      </a:lnTo>
                      <a:lnTo>
                        <a:pt x="162" y="156"/>
                      </a:lnTo>
                      <a:lnTo>
                        <a:pt x="170" y="148"/>
                      </a:lnTo>
                      <a:lnTo>
                        <a:pt x="172" y="154"/>
                      </a:lnTo>
                      <a:lnTo>
                        <a:pt x="168" y="166"/>
                      </a:lnTo>
                      <a:lnTo>
                        <a:pt x="170" y="172"/>
                      </a:lnTo>
                      <a:lnTo>
                        <a:pt x="176" y="172"/>
                      </a:lnTo>
                      <a:lnTo>
                        <a:pt x="188" y="174"/>
                      </a:lnTo>
                      <a:lnTo>
                        <a:pt x="198" y="200"/>
                      </a:lnTo>
                      <a:lnTo>
                        <a:pt x="198" y="208"/>
                      </a:lnTo>
                      <a:lnTo>
                        <a:pt x="196" y="222"/>
                      </a:lnTo>
                      <a:lnTo>
                        <a:pt x="196" y="228"/>
                      </a:lnTo>
                      <a:lnTo>
                        <a:pt x="194" y="230"/>
                      </a:lnTo>
                      <a:lnTo>
                        <a:pt x="190" y="240"/>
                      </a:lnTo>
                      <a:lnTo>
                        <a:pt x="188" y="250"/>
                      </a:lnTo>
                      <a:lnTo>
                        <a:pt x="192" y="256"/>
                      </a:lnTo>
                      <a:lnTo>
                        <a:pt x="198" y="262"/>
                      </a:lnTo>
                      <a:lnTo>
                        <a:pt x="194" y="268"/>
                      </a:lnTo>
                      <a:lnTo>
                        <a:pt x="186" y="276"/>
                      </a:lnTo>
                      <a:lnTo>
                        <a:pt x="184" y="282"/>
                      </a:lnTo>
                      <a:lnTo>
                        <a:pt x="180" y="290"/>
                      </a:lnTo>
                      <a:lnTo>
                        <a:pt x="174" y="292"/>
                      </a:lnTo>
                      <a:lnTo>
                        <a:pt x="158" y="278"/>
                      </a:lnTo>
                      <a:lnTo>
                        <a:pt x="140" y="268"/>
                      </a:lnTo>
                      <a:lnTo>
                        <a:pt x="118" y="258"/>
                      </a:lnTo>
                      <a:lnTo>
                        <a:pt x="100" y="248"/>
                      </a:lnTo>
                      <a:lnTo>
                        <a:pt x="90" y="236"/>
                      </a:lnTo>
                      <a:lnTo>
                        <a:pt x="76" y="222"/>
                      </a:lnTo>
                      <a:lnTo>
                        <a:pt x="82" y="214"/>
                      </a:lnTo>
                      <a:lnTo>
                        <a:pt x="72" y="198"/>
                      </a:lnTo>
                      <a:lnTo>
                        <a:pt x="64" y="186"/>
                      </a:lnTo>
                      <a:lnTo>
                        <a:pt x="56" y="172"/>
                      </a:lnTo>
                      <a:lnTo>
                        <a:pt x="48" y="152"/>
                      </a:lnTo>
                      <a:lnTo>
                        <a:pt x="36" y="132"/>
                      </a:lnTo>
                      <a:lnTo>
                        <a:pt x="26" y="112"/>
                      </a:lnTo>
                      <a:lnTo>
                        <a:pt x="16" y="102"/>
                      </a:lnTo>
                      <a:lnTo>
                        <a:pt x="4" y="96"/>
                      </a:lnTo>
                      <a:lnTo>
                        <a:pt x="6" y="84"/>
                      </a:lnTo>
                      <a:lnTo>
                        <a:pt x="0" y="78"/>
                      </a:lnTo>
                      <a:lnTo>
                        <a:pt x="2" y="6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33" name="Freeform 84">
                  <a:extLst>
                    <a:ext uri="{FF2B5EF4-FFF2-40B4-BE49-F238E27FC236}">
                      <a16:creationId xmlns:a16="http://schemas.microsoft.com/office/drawing/2014/main" id="{FCD54574-AF66-65B8-B3BC-7FF7DF30665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598" y="2725"/>
                  <a:ext cx="188" cy="214"/>
                </a:xfrm>
                <a:custGeom>
                  <a:avLst/>
                  <a:gdLst/>
                  <a:ahLst/>
                  <a:cxnLst>
                    <a:cxn ang="0">
                      <a:pos x="54" y="0"/>
                    </a:cxn>
                    <a:cxn ang="0">
                      <a:pos x="68" y="28"/>
                    </a:cxn>
                    <a:cxn ang="0">
                      <a:pos x="100" y="44"/>
                    </a:cxn>
                    <a:cxn ang="0">
                      <a:pos x="122" y="56"/>
                    </a:cxn>
                    <a:cxn ang="0">
                      <a:pos x="146" y="74"/>
                    </a:cxn>
                    <a:cxn ang="0">
                      <a:pos x="146" y="90"/>
                    </a:cxn>
                    <a:cxn ang="0">
                      <a:pos x="160" y="102"/>
                    </a:cxn>
                    <a:cxn ang="0">
                      <a:pos x="174" y="110"/>
                    </a:cxn>
                    <a:cxn ang="0">
                      <a:pos x="186" y="126"/>
                    </a:cxn>
                    <a:cxn ang="0">
                      <a:pos x="188" y="142"/>
                    </a:cxn>
                    <a:cxn ang="0">
                      <a:pos x="184" y="162"/>
                    </a:cxn>
                    <a:cxn ang="0">
                      <a:pos x="174" y="160"/>
                    </a:cxn>
                    <a:cxn ang="0">
                      <a:pos x="152" y="152"/>
                    </a:cxn>
                    <a:cxn ang="0">
                      <a:pos x="126" y="158"/>
                    </a:cxn>
                    <a:cxn ang="0">
                      <a:pos x="114" y="174"/>
                    </a:cxn>
                    <a:cxn ang="0">
                      <a:pos x="112" y="194"/>
                    </a:cxn>
                    <a:cxn ang="0">
                      <a:pos x="90" y="198"/>
                    </a:cxn>
                    <a:cxn ang="0">
                      <a:pos x="74" y="200"/>
                    </a:cxn>
                    <a:cxn ang="0">
                      <a:pos x="52" y="196"/>
                    </a:cxn>
                    <a:cxn ang="0">
                      <a:pos x="40" y="210"/>
                    </a:cxn>
                    <a:cxn ang="0">
                      <a:pos x="32" y="214"/>
                    </a:cxn>
                    <a:cxn ang="0">
                      <a:pos x="28" y="214"/>
                    </a:cxn>
                    <a:cxn ang="0">
                      <a:pos x="22" y="186"/>
                    </a:cxn>
                    <a:cxn ang="0">
                      <a:pos x="14" y="156"/>
                    </a:cxn>
                    <a:cxn ang="0">
                      <a:pos x="2" y="126"/>
                    </a:cxn>
                    <a:cxn ang="0">
                      <a:pos x="6" y="112"/>
                    </a:cxn>
                    <a:cxn ang="0">
                      <a:pos x="4" y="100"/>
                    </a:cxn>
                    <a:cxn ang="0">
                      <a:pos x="2" y="84"/>
                    </a:cxn>
                    <a:cxn ang="0">
                      <a:pos x="8" y="72"/>
                    </a:cxn>
                    <a:cxn ang="0">
                      <a:pos x="10" y="44"/>
                    </a:cxn>
                    <a:cxn ang="0">
                      <a:pos x="10" y="18"/>
                    </a:cxn>
                    <a:cxn ang="0">
                      <a:pos x="34" y="10"/>
                    </a:cxn>
                  </a:cxnLst>
                  <a:rect l="0" t="0" r="r" b="b"/>
                  <a:pathLst>
                    <a:path w="188" h="214">
                      <a:moveTo>
                        <a:pt x="42" y="4"/>
                      </a:moveTo>
                      <a:lnTo>
                        <a:pt x="54" y="0"/>
                      </a:lnTo>
                      <a:lnTo>
                        <a:pt x="66" y="0"/>
                      </a:lnTo>
                      <a:lnTo>
                        <a:pt x="68" y="28"/>
                      </a:lnTo>
                      <a:lnTo>
                        <a:pt x="80" y="40"/>
                      </a:lnTo>
                      <a:lnTo>
                        <a:pt x="100" y="44"/>
                      </a:lnTo>
                      <a:lnTo>
                        <a:pt x="104" y="50"/>
                      </a:lnTo>
                      <a:lnTo>
                        <a:pt x="122" y="56"/>
                      </a:lnTo>
                      <a:lnTo>
                        <a:pt x="142" y="62"/>
                      </a:lnTo>
                      <a:lnTo>
                        <a:pt x="146" y="74"/>
                      </a:lnTo>
                      <a:lnTo>
                        <a:pt x="148" y="82"/>
                      </a:lnTo>
                      <a:lnTo>
                        <a:pt x="146" y="90"/>
                      </a:lnTo>
                      <a:lnTo>
                        <a:pt x="148" y="102"/>
                      </a:lnTo>
                      <a:lnTo>
                        <a:pt x="160" y="102"/>
                      </a:lnTo>
                      <a:lnTo>
                        <a:pt x="176" y="102"/>
                      </a:lnTo>
                      <a:lnTo>
                        <a:pt x="174" y="110"/>
                      </a:lnTo>
                      <a:lnTo>
                        <a:pt x="176" y="122"/>
                      </a:lnTo>
                      <a:lnTo>
                        <a:pt x="186" y="126"/>
                      </a:lnTo>
                      <a:lnTo>
                        <a:pt x="188" y="136"/>
                      </a:lnTo>
                      <a:lnTo>
                        <a:pt x="188" y="142"/>
                      </a:lnTo>
                      <a:lnTo>
                        <a:pt x="180" y="156"/>
                      </a:lnTo>
                      <a:lnTo>
                        <a:pt x="184" y="162"/>
                      </a:lnTo>
                      <a:lnTo>
                        <a:pt x="180" y="166"/>
                      </a:lnTo>
                      <a:lnTo>
                        <a:pt x="174" y="160"/>
                      </a:lnTo>
                      <a:lnTo>
                        <a:pt x="164" y="154"/>
                      </a:lnTo>
                      <a:lnTo>
                        <a:pt x="152" y="152"/>
                      </a:lnTo>
                      <a:lnTo>
                        <a:pt x="136" y="154"/>
                      </a:lnTo>
                      <a:lnTo>
                        <a:pt x="126" y="158"/>
                      </a:lnTo>
                      <a:lnTo>
                        <a:pt x="120" y="160"/>
                      </a:lnTo>
                      <a:lnTo>
                        <a:pt x="114" y="174"/>
                      </a:lnTo>
                      <a:lnTo>
                        <a:pt x="114" y="184"/>
                      </a:lnTo>
                      <a:lnTo>
                        <a:pt x="112" y="194"/>
                      </a:lnTo>
                      <a:lnTo>
                        <a:pt x="108" y="198"/>
                      </a:lnTo>
                      <a:lnTo>
                        <a:pt x="90" y="198"/>
                      </a:lnTo>
                      <a:lnTo>
                        <a:pt x="84" y="212"/>
                      </a:lnTo>
                      <a:lnTo>
                        <a:pt x="74" y="200"/>
                      </a:lnTo>
                      <a:lnTo>
                        <a:pt x="60" y="202"/>
                      </a:lnTo>
                      <a:lnTo>
                        <a:pt x="52" y="196"/>
                      </a:lnTo>
                      <a:lnTo>
                        <a:pt x="44" y="202"/>
                      </a:lnTo>
                      <a:lnTo>
                        <a:pt x="40" y="210"/>
                      </a:lnTo>
                      <a:lnTo>
                        <a:pt x="38" y="214"/>
                      </a:lnTo>
                      <a:lnTo>
                        <a:pt x="32" y="214"/>
                      </a:lnTo>
                      <a:lnTo>
                        <a:pt x="30" y="214"/>
                      </a:lnTo>
                      <a:lnTo>
                        <a:pt x="28" y="214"/>
                      </a:lnTo>
                      <a:lnTo>
                        <a:pt x="26" y="200"/>
                      </a:lnTo>
                      <a:lnTo>
                        <a:pt x="22" y="186"/>
                      </a:lnTo>
                      <a:lnTo>
                        <a:pt x="14" y="174"/>
                      </a:lnTo>
                      <a:lnTo>
                        <a:pt x="14" y="156"/>
                      </a:lnTo>
                      <a:lnTo>
                        <a:pt x="8" y="144"/>
                      </a:lnTo>
                      <a:lnTo>
                        <a:pt x="2" y="126"/>
                      </a:lnTo>
                      <a:lnTo>
                        <a:pt x="0" y="118"/>
                      </a:lnTo>
                      <a:lnTo>
                        <a:pt x="6" y="112"/>
                      </a:lnTo>
                      <a:lnTo>
                        <a:pt x="10" y="106"/>
                      </a:lnTo>
                      <a:lnTo>
                        <a:pt x="4" y="100"/>
                      </a:lnTo>
                      <a:lnTo>
                        <a:pt x="0" y="94"/>
                      </a:lnTo>
                      <a:lnTo>
                        <a:pt x="2" y="84"/>
                      </a:lnTo>
                      <a:lnTo>
                        <a:pt x="6" y="74"/>
                      </a:lnTo>
                      <a:lnTo>
                        <a:pt x="8" y="72"/>
                      </a:lnTo>
                      <a:lnTo>
                        <a:pt x="8" y="66"/>
                      </a:lnTo>
                      <a:lnTo>
                        <a:pt x="10" y="44"/>
                      </a:lnTo>
                      <a:lnTo>
                        <a:pt x="0" y="18"/>
                      </a:lnTo>
                      <a:lnTo>
                        <a:pt x="10" y="18"/>
                      </a:lnTo>
                      <a:lnTo>
                        <a:pt x="20" y="16"/>
                      </a:lnTo>
                      <a:lnTo>
                        <a:pt x="34" y="10"/>
                      </a:lnTo>
                      <a:lnTo>
                        <a:pt x="42" y="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34" name="Freeform 85">
                  <a:extLst>
                    <a:ext uri="{FF2B5EF4-FFF2-40B4-BE49-F238E27FC236}">
                      <a16:creationId xmlns:a16="http://schemas.microsoft.com/office/drawing/2014/main" id="{D352217F-CB3B-8CB2-08A4-3681790989E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706" y="2877"/>
                  <a:ext cx="134" cy="140"/>
                </a:xfrm>
                <a:custGeom>
                  <a:avLst/>
                  <a:gdLst/>
                  <a:ahLst/>
                  <a:cxnLst>
                    <a:cxn ang="0">
                      <a:pos x="108" y="136"/>
                    </a:cxn>
                    <a:cxn ang="0">
                      <a:pos x="94" y="140"/>
                    </a:cxn>
                    <a:cxn ang="0">
                      <a:pos x="72" y="140"/>
                    </a:cxn>
                    <a:cxn ang="0">
                      <a:pos x="66" y="132"/>
                    </a:cxn>
                    <a:cxn ang="0">
                      <a:pos x="72" y="118"/>
                    </a:cxn>
                    <a:cxn ang="0">
                      <a:pos x="80" y="106"/>
                    </a:cxn>
                    <a:cxn ang="0">
                      <a:pos x="74" y="98"/>
                    </a:cxn>
                    <a:cxn ang="0">
                      <a:pos x="54" y="90"/>
                    </a:cxn>
                    <a:cxn ang="0">
                      <a:pos x="38" y="78"/>
                    </a:cxn>
                    <a:cxn ang="0">
                      <a:pos x="30" y="78"/>
                    </a:cxn>
                    <a:cxn ang="0">
                      <a:pos x="20" y="72"/>
                    </a:cxn>
                    <a:cxn ang="0">
                      <a:pos x="8" y="60"/>
                    </a:cxn>
                    <a:cxn ang="0">
                      <a:pos x="2" y="52"/>
                    </a:cxn>
                    <a:cxn ang="0">
                      <a:pos x="0" y="46"/>
                    </a:cxn>
                    <a:cxn ang="0">
                      <a:pos x="4" y="42"/>
                    </a:cxn>
                    <a:cxn ang="0">
                      <a:pos x="6" y="32"/>
                    </a:cxn>
                    <a:cxn ang="0">
                      <a:pos x="6" y="22"/>
                    </a:cxn>
                    <a:cxn ang="0">
                      <a:pos x="12" y="8"/>
                    </a:cxn>
                    <a:cxn ang="0">
                      <a:pos x="28" y="2"/>
                    </a:cxn>
                    <a:cxn ang="0">
                      <a:pos x="44" y="0"/>
                    </a:cxn>
                    <a:cxn ang="0">
                      <a:pos x="56" y="2"/>
                    </a:cxn>
                    <a:cxn ang="0">
                      <a:pos x="66" y="8"/>
                    </a:cxn>
                    <a:cxn ang="0">
                      <a:pos x="72" y="14"/>
                    </a:cxn>
                    <a:cxn ang="0">
                      <a:pos x="76" y="22"/>
                    </a:cxn>
                    <a:cxn ang="0">
                      <a:pos x="76" y="34"/>
                    </a:cxn>
                    <a:cxn ang="0">
                      <a:pos x="76" y="50"/>
                    </a:cxn>
                    <a:cxn ang="0">
                      <a:pos x="86" y="50"/>
                    </a:cxn>
                    <a:cxn ang="0">
                      <a:pos x="94" y="48"/>
                    </a:cxn>
                    <a:cxn ang="0">
                      <a:pos x="104" y="50"/>
                    </a:cxn>
                    <a:cxn ang="0">
                      <a:pos x="110" y="54"/>
                    </a:cxn>
                    <a:cxn ang="0">
                      <a:pos x="108" y="64"/>
                    </a:cxn>
                    <a:cxn ang="0">
                      <a:pos x="112" y="74"/>
                    </a:cxn>
                    <a:cxn ang="0">
                      <a:pos x="120" y="82"/>
                    </a:cxn>
                    <a:cxn ang="0">
                      <a:pos x="128" y="80"/>
                    </a:cxn>
                    <a:cxn ang="0">
                      <a:pos x="134" y="82"/>
                    </a:cxn>
                    <a:cxn ang="0">
                      <a:pos x="132" y="90"/>
                    </a:cxn>
                    <a:cxn ang="0">
                      <a:pos x="128" y="100"/>
                    </a:cxn>
                    <a:cxn ang="0">
                      <a:pos x="128" y="114"/>
                    </a:cxn>
                    <a:cxn ang="0">
                      <a:pos x="126" y="120"/>
                    </a:cxn>
                    <a:cxn ang="0">
                      <a:pos x="122" y="128"/>
                    </a:cxn>
                    <a:cxn ang="0">
                      <a:pos x="112" y="134"/>
                    </a:cxn>
                    <a:cxn ang="0">
                      <a:pos x="108" y="136"/>
                    </a:cxn>
                  </a:cxnLst>
                  <a:rect l="0" t="0" r="r" b="b"/>
                  <a:pathLst>
                    <a:path w="134" h="140">
                      <a:moveTo>
                        <a:pt x="108" y="136"/>
                      </a:moveTo>
                      <a:lnTo>
                        <a:pt x="94" y="140"/>
                      </a:lnTo>
                      <a:lnTo>
                        <a:pt x="72" y="140"/>
                      </a:lnTo>
                      <a:lnTo>
                        <a:pt x="66" y="132"/>
                      </a:lnTo>
                      <a:lnTo>
                        <a:pt x="72" y="118"/>
                      </a:lnTo>
                      <a:lnTo>
                        <a:pt x="80" y="106"/>
                      </a:lnTo>
                      <a:lnTo>
                        <a:pt x="74" y="98"/>
                      </a:lnTo>
                      <a:lnTo>
                        <a:pt x="54" y="90"/>
                      </a:lnTo>
                      <a:lnTo>
                        <a:pt x="38" y="78"/>
                      </a:lnTo>
                      <a:lnTo>
                        <a:pt x="30" y="78"/>
                      </a:lnTo>
                      <a:lnTo>
                        <a:pt x="20" y="72"/>
                      </a:lnTo>
                      <a:lnTo>
                        <a:pt x="8" y="60"/>
                      </a:lnTo>
                      <a:lnTo>
                        <a:pt x="2" y="52"/>
                      </a:lnTo>
                      <a:lnTo>
                        <a:pt x="0" y="46"/>
                      </a:lnTo>
                      <a:lnTo>
                        <a:pt x="4" y="42"/>
                      </a:lnTo>
                      <a:lnTo>
                        <a:pt x="6" y="32"/>
                      </a:lnTo>
                      <a:lnTo>
                        <a:pt x="6" y="22"/>
                      </a:lnTo>
                      <a:lnTo>
                        <a:pt x="12" y="8"/>
                      </a:lnTo>
                      <a:lnTo>
                        <a:pt x="28" y="2"/>
                      </a:lnTo>
                      <a:lnTo>
                        <a:pt x="44" y="0"/>
                      </a:lnTo>
                      <a:lnTo>
                        <a:pt x="56" y="2"/>
                      </a:lnTo>
                      <a:lnTo>
                        <a:pt x="66" y="8"/>
                      </a:lnTo>
                      <a:lnTo>
                        <a:pt x="72" y="14"/>
                      </a:lnTo>
                      <a:lnTo>
                        <a:pt x="76" y="22"/>
                      </a:lnTo>
                      <a:lnTo>
                        <a:pt x="76" y="34"/>
                      </a:lnTo>
                      <a:lnTo>
                        <a:pt x="76" y="50"/>
                      </a:lnTo>
                      <a:lnTo>
                        <a:pt x="86" y="50"/>
                      </a:lnTo>
                      <a:lnTo>
                        <a:pt x="94" y="48"/>
                      </a:lnTo>
                      <a:lnTo>
                        <a:pt x="104" y="50"/>
                      </a:lnTo>
                      <a:lnTo>
                        <a:pt x="110" y="54"/>
                      </a:lnTo>
                      <a:lnTo>
                        <a:pt x="108" y="64"/>
                      </a:lnTo>
                      <a:lnTo>
                        <a:pt x="112" y="74"/>
                      </a:lnTo>
                      <a:lnTo>
                        <a:pt x="120" y="82"/>
                      </a:lnTo>
                      <a:lnTo>
                        <a:pt x="128" y="80"/>
                      </a:lnTo>
                      <a:lnTo>
                        <a:pt x="134" y="82"/>
                      </a:lnTo>
                      <a:lnTo>
                        <a:pt x="132" y="90"/>
                      </a:lnTo>
                      <a:lnTo>
                        <a:pt x="128" y="100"/>
                      </a:lnTo>
                      <a:lnTo>
                        <a:pt x="128" y="114"/>
                      </a:lnTo>
                      <a:lnTo>
                        <a:pt x="126" y="120"/>
                      </a:lnTo>
                      <a:lnTo>
                        <a:pt x="122" y="128"/>
                      </a:lnTo>
                      <a:lnTo>
                        <a:pt x="112" y="134"/>
                      </a:lnTo>
                      <a:lnTo>
                        <a:pt x="108" y="13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35" name="Freeform 86">
                  <a:extLst>
                    <a:ext uri="{FF2B5EF4-FFF2-40B4-BE49-F238E27FC236}">
                      <a16:creationId xmlns:a16="http://schemas.microsoft.com/office/drawing/2014/main" id="{BFC6A59F-BDB5-EFB8-71A1-59CD73D85FB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774" y="3057"/>
                  <a:ext cx="84" cy="9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30" y="8"/>
                    </a:cxn>
                    <a:cxn ang="0">
                      <a:pos x="38" y="18"/>
                    </a:cxn>
                    <a:cxn ang="0">
                      <a:pos x="46" y="20"/>
                    </a:cxn>
                    <a:cxn ang="0">
                      <a:pos x="60" y="28"/>
                    </a:cxn>
                    <a:cxn ang="0">
                      <a:pos x="72" y="38"/>
                    </a:cxn>
                    <a:cxn ang="0">
                      <a:pos x="78" y="44"/>
                    </a:cxn>
                    <a:cxn ang="0">
                      <a:pos x="82" y="50"/>
                    </a:cxn>
                    <a:cxn ang="0">
                      <a:pos x="80" y="56"/>
                    </a:cxn>
                    <a:cxn ang="0">
                      <a:pos x="80" y="62"/>
                    </a:cxn>
                    <a:cxn ang="0">
                      <a:pos x="84" y="66"/>
                    </a:cxn>
                    <a:cxn ang="0">
                      <a:pos x="80" y="70"/>
                    </a:cxn>
                    <a:cxn ang="0">
                      <a:pos x="72" y="80"/>
                    </a:cxn>
                    <a:cxn ang="0">
                      <a:pos x="66" y="86"/>
                    </a:cxn>
                    <a:cxn ang="0">
                      <a:pos x="62" y="88"/>
                    </a:cxn>
                    <a:cxn ang="0">
                      <a:pos x="60" y="90"/>
                    </a:cxn>
                    <a:cxn ang="0">
                      <a:pos x="42" y="88"/>
                    </a:cxn>
                    <a:cxn ang="0">
                      <a:pos x="28" y="86"/>
                    </a:cxn>
                    <a:cxn ang="0">
                      <a:pos x="18" y="82"/>
                    </a:cxn>
                    <a:cxn ang="0">
                      <a:pos x="6" y="80"/>
                    </a:cxn>
                    <a:cxn ang="0">
                      <a:pos x="0" y="76"/>
                    </a:cxn>
                    <a:cxn ang="0">
                      <a:pos x="0" y="60"/>
                    </a:cxn>
                    <a:cxn ang="0">
                      <a:pos x="4" y="40"/>
                    </a:cxn>
                    <a:cxn ang="0">
                      <a:pos x="6" y="24"/>
                    </a:cxn>
                    <a:cxn ang="0">
                      <a:pos x="10" y="8"/>
                    </a:cxn>
                    <a:cxn ang="0">
                      <a:pos x="12" y="2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84" h="90">
                      <a:moveTo>
                        <a:pt x="20" y="0"/>
                      </a:moveTo>
                      <a:lnTo>
                        <a:pt x="30" y="8"/>
                      </a:lnTo>
                      <a:lnTo>
                        <a:pt x="38" y="18"/>
                      </a:lnTo>
                      <a:lnTo>
                        <a:pt x="46" y="20"/>
                      </a:lnTo>
                      <a:lnTo>
                        <a:pt x="60" y="28"/>
                      </a:lnTo>
                      <a:lnTo>
                        <a:pt x="72" y="38"/>
                      </a:lnTo>
                      <a:lnTo>
                        <a:pt x="78" y="44"/>
                      </a:lnTo>
                      <a:lnTo>
                        <a:pt x="82" y="50"/>
                      </a:lnTo>
                      <a:lnTo>
                        <a:pt x="80" y="56"/>
                      </a:lnTo>
                      <a:lnTo>
                        <a:pt x="80" y="62"/>
                      </a:lnTo>
                      <a:lnTo>
                        <a:pt x="84" y="66"/>
                      </a:lnTo>
                      <a:lnTo>
                        <a:pt x="80" y="70"/>
                      </a:lnTo>
                      <a:lnTo>
                        <a:pt x="72" y="80"/>
                      </a:lnTo>
                      <a:lnTo>
                        <a:pt x="66" y="86"/>
                      </a:lnTo>
                      <a:lnTo>
                        <a:pt x="62" y="88"/>
                      </a:lnTo>
                      <a:lnTo>
                        <a:pt x="60" y="90"/>
                      </a:lnTo>
                      <a:lnTo>
                        <a:pt x="42" y="88"/>
                      </a:lnTo>
                      <a:lnTo>
                        <a:pt x="28" y="86"/>
                      </a:lnTo>
                      <a:lnTo>
                        <a:pt x="18" y="82"/>
                      </a:lnTo>
                      <a:lnTo>
                        <a:pt x="6" y="80"/>
                      </a:lnTo>
                      <a:lnTo>
                        <a:pt x="0" y="76"/>
                      </a:lnTo>
                      <a:lnTo>
                        <a:pt x="0" y="60"/>
                      </a:lnTo>
                      <a:lnTo>
                        <a:pt x="4" y="40"/>
                      </a:lnTo>
                      <a:lnTo>
                        <a:pt x="6" y="24"/>
                      </a:lnTo>
                      <a:lnTo>
                        <a:pt x="10" y="8"/>
                      </a:lnTo>
                      <a:lnTo>
                        <a:pt x="12" y="2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36" name="Freeform 87">
                  <a:extLst>
                    <a:ext uri="{FF2B5EF4-FFF2-40B4-BE49-F238E27FC236}">
                      <a16:creationId xmlns:a16="http://schemas.microsoft.com/office/drawing/2014/main" id="{363A92E0-566F-EF88-5B60-E63AB6D00C6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534" y="2921"/>
                  <a:ext cx="316" cy="562"/>
                </a:xfrm>
                <a:custGeom>
                  <a:avLst/>
                  <a:gdLst/>
                  <a:ahLst/>
                  <a:cxnLst>
                    <a:cxn ang="0">
                      <a:pos x="108" y="6"/>
                    </a:cxn>
                    <a:cxn ang="0">
                      <a:pos x="138" y="4"/>
                    </a:cxn>
                    <a:cxn ang="0">
                      <a:pos x="172" y="2"/>
                    </a:cxn>
                    <a:cxn ang="0">
                      <a:pos x="190" y="26"/>
                    </a:cxn>
                    <a:cxn ang="0">
                      <a:pos x="210" y="34"/>
                    </a:cxn>
                    <a:cxn ang="0">
                      <a:pos x="236" y="50"/>
                    </a:cxn>
                    <a:cxn ang="0">
                      <a:pos x="246" y="72"/>
                    </a:cxn>
                    <a:cxn ang="0">
                      <a:pos x="266" y="96"/>
                    </a:cxn>
                    <a:cxn ang="0">
                      <a:pos x="294" y="84"/>
                    </a:cxn>
                    <a:cxn ang="0">
                      <a:pos x="310" y="62"/>
                    </a:cxn>
                    <a:cxn ang="0">
                      <a:pos x="312" y="88"/>
                    </a:cxn>
                    <a:cxn ang="0">
                      <a:pos x="292" y="104"/>
                    </a:cxn>
                    <a:cxn ang="0">
                      <a:pos x="268" y="128"/>
                    </a:cxn>
                    <a:cxn ang="0">
                      <a:pos x="252" y="138"/>
                    </a:cxn>
                    <a:cxn ang="0">
                      <a:pos x="240" y="192"/>
                    </a:cxn>
                    <a:cxn ang="0">
                      <a:pos x="234" y="222"/>
                    </a:cxn>
                    <a:cxn ang="0">
                      <a:pos x="258" y="236"/>
                    </a:cxn>
                    <a:cxn ang="0">
                      <a:pos x="266" y="254"/>
                    </a:cxn>
                    <a:cxn ang="0">
                      <a:pos x="240" y="294"/>
                    </a:cxn>
                    <a:cxn ang="0">
                      <a:pos x="190" y="300"/>
                    </a:cxn>
                    <a:cxn ang="0">
                      <a:pos x="180" y="314"/>
                    </a:cxn>
                    <a:cxn ang="0">
                      <a:pos x="162" y="342"/>
                    </a:cxn>
                    <a:cxn ang="0">
                      <a:pos x="136" y="332"/>
                    </a:cxn>
                    <a:cxn ang="0">
                      <a:pos x="136" y="362"/>
                    </a:cxn>
                    <a:cxn ang="0">
                      <a:pos x="150" y="362"/>
                    </a:cxn>
                    <a:cxn ang="0">
                      <a:pos x="158" y="370"/>
                    </a:cxn>
                    <a:cxn ang="0">
                      <a:pos x="146" y="368"/>
                    </a:cxn>
                    <a:cxn ang="0">
                      <a:pos x="140" y="376"/>
                    </a:cxn>
                    <a:cxn ang="0">
                      <a:pos x="132" y="396"/>
                    </a:cxn>
                    <a:cxn ang="0">
                      <a:pos x="118" y="414"/>
                    </a:cxn>
                    <a:cxn ang="0">
                      <a:pos x="96" y="444"/>
                    </a:cxn>
                    <a:cxn ang="0">
                      <a:pos x="112" y="456"/>
                    </a:cxn>
                    <a:cxn ang="0">
                      <a:pos x="118" y="474"/>
                    </a:cxn>
                    <a:cxn ang="0">
                      <a:pos x="90" y="510"/>
                    </a:cxn>
                    <a:cxn ang="0">
                      <a:pos x="70" y="524"/>
                    </a:cxn>
                    <a:cxn ang="0">
                      <a:pos x="72" y="552"/>
                    </a:cxn>
                    <a:cxn ang="0">
                      <a:pos x="60" y="558"/>
                    </a:cxn>
                    <a:cxn ang="0">
                      <a:pos x="18" y="544"/>
                    </a:cxn>
                    <a:cxn ang="0">
                      <a:pos x="2" y="520"/>
                    </a:cxn>
                    <a:cxn ang="0">
                      <a:pos x="10" y="492"/>
                    </a:cxn>
                    <a:cxn ang="0">
                      <a:pos x="28" y="450"/>
                    </a:cxn>
                    <a:cxn ang="0">
                      <a:pos x="26" y="400"/>
                    </a:cxn>
                    <a:cxn ang="0">
                      <a:pos x="24" y="360"/>
                    </a:cxn>
                    <a:cxn ang="0">
                      <a:pos x="36" y="302"/>
                    </a:cxn>
                    <a:cxn ang="0">
                      <a:pos x="40" y="278"/>
                    </a:cxn>
                    <a:cxn ang="0">
                      <a:pos x="48" y="244"/>
                    </a:cxn>
                    <a:cxn ang="0">
                      <a:pos x="56" y="196"/>
                    </a:cxn>
                    <a:cxn ang="0">
                      <a:pos x="48" y="156"/>
                    </a:cxn>
                    <a:cxn ang="0">
                      <a:pos x="64" y="106"/>
                    </a:cxn>
                    <a:cxn ang="0">
                      <a:pos x="76" y="52"/>
                    </a:cxn>
                    <a:cxn ang="0">
                      <a:pos x="100" y="30"/>
                    </a:cxn>
                  </a:cxnLst>
                  <a:rect l="0" t="0" r="r" b="b"/>
                  <a:pathLst>
                    <a:path w="316" h="562">
                      <a:moveTo>
                        <a:pt x="102" y="18"/>
                      </a:moveTo>
                      <a:lnTo>
                        <a:pt x="104" y="10"/>
                      </a:lnTo>
                      <a:lnTo>
                        <a:pt x="108" y="6"/>
                      </a:lnTo>
                      <a:lnTo>
                        <a:pt x="116" y="0"/>
                      </a:lnTo>
                      <a:lnTo>
                        <a:pt x="124" y="6"/>
                      </a:lnTo>
                      <a:lnTo>
                        <a:pt x="138" y="4"/>
                      </a:lnTo>
                      <a:lnTo>
                        <a:pt x="148" y="16"/>
                      </a:lnTo>
                      <a:lnTo>
                        <a:pt x="154" y="2"/>
                      </a:lnTo>
                      <a:lnTo>
                        <a:pt x="172" y="2"/>
                      </a:lnTo>
                      <a:lnTo>
                        <a:pt x="174" y="8"/>
                      </a:lnTo>
                      <a:lnTo>
                        <a:pt x="180" y="16"/>
                      </a:lnTo>
                      <a:lnTo>
                        <a:pt x="190" y="26"/>
                      </a:lnTo>
                      <a:lnTo>
                        <a:pt x="192" y="28"/>
                      </a:lnTo>
                      <a:lnTo>
                        <a:pt x="202" y="34"/>
                      </a:lnTo>
                      <a:lnTo>
                        <a:pt x="210" y="34"/>
                      </a:lnTo>
                      <a:lnTo>
                        <a:pt x="220" y="40"/>
                      </a:lnTo>
                      <a:lnTo>
                        <a:pt x="226" y="46"/>
                      </a:lnTo>
                      <a:lnTo>
                        <a:pt x="236" y="50"/>
                      </a:lnTo>
                      <a:lnTo>
                        <a:pt x="246" y="54"/>
                      </a:lnTo>
                      <a:lnTo>
                        <a:pt x="252" y="62"/>
                      </a:lnTo>
                      <a:lnTo>
                        <a:pt x="246" y="72"/>
                      </a:lnTo>
                      <a:lnTo>
                        <a:pt x="238" y="88"/>
                      </a:lnTo>
                      <a:lnTo>
                        <a:pt x="244" y="96"/>
                      </a:lnTo>
                      <a:lnTo>
                        <a:pt x="266" y="96"/>
                      </a:lnTo>
                      <a:lnTo>
                        <a:pt x="280" y="92"/>
                      </a:lnTo>
                      <a:lnTo>
                        <a:pt x="288" y="86"/>
                      </a:lnTo>
                      <a:lnTo>
                        <a:pt x="294" y="84"/>
                      </a:lnTo>
                      <a:lnTo>
                        <a:pt x="300" y="70"/>
                      </a:lnTo>
                      <a:lnTo>
                        <a:pt x="300" y="60"/>
                      </a:lnTo>
                      <a:lnTo>
                        <a:pt x="310" y="62"/>
                      </a:lnTo>
                      <a:lnTo>
                        <a:pt x="314" y="66"/>
                      </a:lnTo>
                      <a:lnTo>
                        <a:pt x="316" y="76"/>
                      </a:lnTo>
                      <a:lnTo>
                        <a:pt x="312" y="88"/>
                      </a:lnTo>
                      <a:lnTo>
                        <a:pt x="308" y="94"/>
                      </a:lnTo>
                      <a:lnTo>
                        <a:pt x="300" y="98"/>
                      </a:lnTo>
                      <a:lnTo>
                        <a:pt x="292" y="104"/>
                      </a:lnTo>
                      <a:lnTo>
                        <a:pt x="282" y="112"/>
                      </a:lnTo>
                      <a:lnTo>
                        <a:pt x="274" y="118"/>
                      </a:lnTo>
                      <a:lnTo>
                        <a:pt x="268" y="128"/>
                      </a:lnTo>
                      <a:lnTo>
                        <a:pt x="262" y="132"/>
                      </a:lnTo>
                      <a:lnTo>
                        <a:pt x="260" y="136"/>
                      </a:lnTo>
                      <a:lnTo>
                        <a:pt x="252" y="138"/>
                      </a:lnTo>
                      <a:lnTo>
                        <a:pt x="246" y="160"/>
                      </a:lnTo>
                      <a:lnTo>
                        <a:pt x="244" y="174"/>
                      </a:lnTo>
                      <a:lnTo>
                        <a:pt x="240" y="192"/>
                      </a:lnTo>
                      <a:lnTo>
                        <a:pt x="240" y="212"/>
                      </a:lnTo>
                      <a:lnTo>
                        <a:pt x="236" y="216"/>
                      </a:lnTo>
                      <a:lnTo>
                        <a:pt x="234" y="222"/>
                      </a:lnTo>
                      <a:lnTo>
                        <a:pt x="244" y="224"/>
                      </a:lnTo>
                      <a:lnTo>
                        <a:pt x="254" y="228"/>
                      </a:lnTo>
                      <a:lnTo>
                        <a:pt x="258" y="236"/>
                      </a:lnTo>
                      <a:lnTo>
                        <a:pt x="256" y="244"/>
                      </a:lnTo>
                      <a:lnTo>
                        <a:pt x="258" y="248"/>
                      </a:lnTo>
                      <a:lnTo>
                        <a:pt x="266" y="254"/>
                      </a:lnTo>
                      <a:lnTo>
                        <a:pt x="266" y="268"/>
                      </a:lnTo>
                      <a:lnTo>
                        <a:pt x="254" y="284"/>
                      </a:lnTo>
                      <a:lnTo>
                        <a:pt x="240" y="294"/>
                      </a:lnTo>
                      <a:lnTo>
                        <a:pt x="220" y="296"/>
                      </a:lnTo>
                      <a:lnTo>
                        <a:pt x="206" y="298"/>
                      </a:lnTo>
                      <a:lnTo>
                        <a:pt x="190" y="300"/>
                      </a:lnTo>
                      <a:lnTo>
                        <a:pt x="180" y="298"/>
                      </a:lnTo>
                      <a:lnTo>
                        <a:pt x="178" y="304"/>
                      </a:lnTo>
                      <a:lnTo>
                        <a:pt x="180" y="314"/>
                      </a:lnTo>
                      <a:lnTo>
                        <a:pt x="178" y="330"/>
                      </a:lnTo>
                      <a:lnTo>
                        <a:pt x="170" y="338"/>
                      </a:lnTo>
                      <a:lnTo>
                        <a:pt x="162" y="342"/>
                      </a:lnTo>
                      <a:lnTo>
                        <a:pt x="148" y="336"/>
                      </a:lnTo>
                      <a:lnTo>
                        <a:pt x="142" y="334"/>
                      </a:lnTo>
                      <a:lnTo>
                        <a:pt x="136" y="332"/>
                      </a:lnTo>
                      <a:lnTo>
                        <a:pt x="134" y="338"/>
                      </a:lnTo>
                      <a:lnTo>
                        <a:pt x="136" y="354"/>
                      </a:lnTo>
                      <a:lnTo>
                        <a:pt x="136" y="362"/>
                      </a:lnTo>
                      <a:lnTo>
                        <a:pt x="142" y="364"/>
                      </a:lnTo>
                      <a:lnTo>
                        <a:pt x="150" y="364"/>
                      </a:lnTo>
                      <a:lnTo>
                        <a:pt x="150" y="362"/>
                      </a:lnTo>
                      <a:lnTo>
                        <a:pt x="154" y="360"/>
                      </a:lnTo>
                      <a:lnTo>
                        <a:pt x="158" y="364"/>
                      </a:lnTo>
                      <a:lnTo>
                        <a:pt x="158" y="370"/>
                      </a:lnTo>
                      <a:lnTo>
                        <a:pt x="152" y="374"/>
                      </a:lnTo>
                      <a:lnTo>
                        <a:pt x="148" y="372"/>
                      </a:lnTo>
                      <a:lnTo>
                        <a:pt x="146" y="368"/>
                      </a:lnTo>
                      <a:lnTo>
                        <a:pt x="142" y="368"/>
                      </a:lnTo>
                      <a:lnTo>
                        <a:pt x="138" y="370"/>
                      </a:lnTo>
                      <a:lnTo>
                        <a:pt x="140" y="376"/>
                      </a:lnTo>
                      <a:lnTo>
                        <a:pt x="136" y="382"/>
                      </a:lnTo>
                      <a:lnTo>
                        <a:pt x="130" y="384"/>
                      </a:lnTo>
                      <a:lnTo>
                        <a:pt x="132" y="396"/>
                      </a:lnTo>
                      <a:lnTo>
                        <a:pt x="126" y="408"/>
                      </a:lnTo>
                      <a:lnTo>
                        <a:pt x="124" y="410"/>
                      </a:lnTo>
                      <a:lnTo>
                        <a:pt x="118" y="414"/>
                      </a:lnTo>
                      <a:lnTo>
                        <a:pt x="106" y="420"/>
                      </a:lnTo>
                      <a:lnTo>
                        <a:pt x="94" y="432"/>
                      </a:lnTo>
                      <a:lnTo>
                        <a:pt x="96" y="444"/>
                      </a:lnTo>
                      <a:lnTo>
                        <a:pt x="106" y="454"/>
                      </a:lnTo>
                      <a:lnTo>
                        <a:pt x="106" y="456"/>
                      </a:lnTo>
                      <a:lnTo>
                        <a:pt x="112" y="456"/>
                      </a:lnTo>
                      <a:lnTo>
                        <a:pt x="122" y="458"/>
                      </a:lnTo>
                      <a:lnTo>
                        <a:pt x="122" y="466"/>
                      </a:lnTo>
                      <a:lnTo>
                        <a:pt x="118" y="474"/>
                      </a:lnTo>
                      <a:lnTo>
                        <a:pt x="104" y="486"/>
                      </a:lnTo>
                      <a:lnTo>
                        <a:pt x="94" y="496"/>
                      </a:lnTo>
                      <a:lnTo>
                        <a:pt x="90" y="510"/>
                      </a:lnTo>
                      <a:lnTo>
                        <a:pt x="88" y="516"/>
                      </a:lnTo>
                      <a:lnTo>
                        <a:pt x="76" y="518"/>
                      </a:lnTo>
                      <a:lnTo>
                        <a:pt x="70" y="524"/>
                      </a:lnTo>
                      <a:lnTo>
                        <a:pt x="66" y="538"/>
                      </a:lnTo>
                      <a:lnTo>
                        <a:pt x="68" y="546"/>
                      </a:lnTo>
                      <a:lnTo>
                        <a:pt x="72" y="552"/>
                      </a:lnTo>
                      <a:lnTo>
                        <a:pt x="78" y="560"/>
                      </a:lnTo>
                      <a:lnTo>
                        <a:pt x="76" y="562"/>
                      </a:lnTo>
                      <a:lnTo>
                        <a:pt x="60" y="558"/>
                      </a:lnTo>
                      <a:lnTo>
                        <a:pt x="34" y="558"/>
                      </a:lnTo>
                      <a:lnTo>
                        <a:pt x="24" y="556"/>
                      </a:lnTo>
                      <a:lnTo>
                        <a:pt x="18" y="544"/>
                      </a:lnTo>
                      <a:lnTo>
                        <a:pt x="18" y="528"/>
                      </a:lnTo>
                      <a:lnTo>
                        <a:pt x="6" y="526"/>
                      </a:lnTo>
                      <a:lnTo>
                        <a:pt x="2" y="520"/>
                      </a:lnTo>
                      <a:lnTo>
                        <a:pt x="0" y="510"/>
                      </a:lnTo>
                      <a:lnTo>
                        <a:pt x="2" y="500"/>
                      </a:lnTo>
                      <a:lnTo>
                        <a:pt x="10" y="492"/>
                      </a:lnTo>
                      <a:lnTo>
                        <a:pt x="18" y="480"/>
                      </a:lnTo>
                      <a:lnTo>
                        <a:pt x="20" y="462"/>
                      </a:lnTo>
                      <a:lnTo>
                        <a:pt x="28" y="450"/>
                      </a:lnTo>
                      <a:lnTo>
                        <a:pt x="28" y="424"/>
                      </a:lnTo>
                      <a:lnTo>
                        <a:pt x="30" y="412"/>
                      </a:lnTo>
                      <a:lnTo>
                        <a:pt x="26" y="400"/>
                      </a:lnTo>
                      <a:lnTo>
                        <a:pt x="26" y="380"/>
                      </a:lnTo>
                      <a:lnTo>
                        <a:pt x="22" y="376"/>
                      </a:lnTo>
                      <a:lnTo>
                        <a:pt x="24" y="360"/>
                      </a:lnTo>
                      <a:lnTo>
                        <a:pt x="26" y="348"/>
                      </a:lnTo>
                      <a:lnTo>
                        <a:pt x="28" y="318"/>
                      </a:lnTo>
                      <a:lnTo>
                        <a:pt x="36" y="302"/>
                      </a:lnTo>
                      <a:lnTo>
                        <a:pt x="38" y="296"/>
                      </a:lnTo>
                      <a:lnTo>
                        <a:pt x="40" y="292"/>
                      </a:lnTo>
                      <a:lnTo>
                        <a:pt x="40" y="278"/>
                      </a:lnTo>
                      <a:lnTo>
                        <a:pt x="38" y="254"/>
                      </a:lnTo>
                      <a:lnTo>
                        <a:pt x="44" y="248"/>
                      </a:lnTo>
                      <a:lnTo>
                        <a:pt x="48" y="244"/>
                      </a:lnTo>
                      <a:lnTo>
                        <a:pt x="50" y="224"/>
                      </a:lnTo>
                      <a:lnTo>
                        <a:pt x="54" y="216"/>
                      </a:lnTo>
                      <a:lnTo>
                        <a:pt x="56" y="196"/>
                      </a:lnTo>
                      <a:lnTo>
                        <a:pt x="52" y="180"/>
                      </a:lnTo>
                      <a:lnTo>
                        <a:pt x="48" y="172"/>
                      </a:lnTo>
                      <a:lnTo>
                        <a:pt x="48" y="156"/>
                      </a:lnTo>
                      <a:lnTo>
                        <a:pt x="52" y="148"/>
                      </a:lnTo>
                      <a:lnTo>
                        <a:pt x="56" y="120"/>
                      </a:lnTo>
                      <a:lnTo>
                        <a:pt x="64" y="106"/>
                      </a:lnTo>
                      <a:lnTo>
                        <a:pt x="74" y="92"/>
                      </a:lnTo>
                      <a:lnTo>
                        <a:pt x="80" y="82"/>
                      </a:lnTo>
                      <a:lnTo>
                        <a:pt x="76" y="52"/>
                      </a:lnTo>
                      <a:lnTo>
                        <a:pt x="82" y="46"/>
                      </a:lnTo>
                      <a:lnTo>
                        <a:pt x="90" y="42"/>
                      </a:lnTo>
                      <a:lnTo>
                        <a:pt x="100" y="30"/>
                      </a:lnTo>
                      <a:lnTo>
                        <a:pt x="102" y="1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37" name="Freeform 88">
                  <a:extLst>
                    <a:ext uri="{FF2B5EF4-FFF2-40B4-BE49-F238E27FC236}">
                      <a16:creationId xmlns:a16="http://schemas.microsoft.com/office/drawing/2014/main" id="{474C81AD-ED75-347E-4A6C-2BF2C8C8B12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500" y="2843"/>
                  <a:ext cx="136" cy="672"/>
                </a:xfrm>
                <a:custGeom>
                  <a:avLst/>
                  <a:gdLst/>
                  <a:ahLst/>
                  <a:cxnLst>
                    <a:cxn ang="0">
                      <a:pos x="96" y="2"/>
                    </a:cxn>
                    <a:cxn ang="0">
                      <a:pos x="112" y="38"/>
                    </a:cxn>
                    <a:cxn ang="0">
                      <a:pos x="124" y="82"/>
                    </a:cxn>
                    <a:cxn ang="0">
                      <a:pos x="134" y="108"/>
                    </a:cxn>
                    <a:cxn ang="0">
                      <a:pos x="110" y="130"/>
                    </a:cxn>
                    <a:cxn ang="0">
                      <a:pos x="90" y="198"/>
                    </a:cxn>
                    <a:cxn ang="0">
                      <a:pos x="82" y="250"/>
                    </a:cxn>
                    <a:cxn ang="0">
                      <a:pos x="84" y="302"/>
                    </a:cxn>
                    <a:cxn ang="0">
                      <a:pos x="74" y="354"/>
                    </a:cxn>
                    <a:cxn ang="0">
                      <a:pos x="60" y="426"/>
                    </a:cxn>
                    <a:cxn ang="0">
                      <a:pos x="60" y="458"/>
                    </a:cxn>
                    <a:cxn ang="0">
                      <a:pos x="62" y="502"/>
                    </a:cxn>
                    <a:cxn ang="0">
                      <a:pos x="52" y="558"/>
                    </a:cxn>
                    <a:cxn ang="0">
                      <a:pos x="34" y="588"/>
                    </a:cxn>
                    <a:cxn ang="0">
                      <a:pos x="52" y="606"/>
                    </a:cxn>
                    <a:cxn ang="0">
                      <a:pos x="68" y="636"/>
                    </a:cxn>
                    <a:cxn ang="0">
                      <a:pos x="88" y="648"/>
                    </a:cxn>
                    <a:cxn ang="0">
                      <a:pos x="74" y="666"/>
                    </a:cxn>
                    <a:cxn ang="0">
                      <a:pos x="58" y="668"/>
                    </a:cxn>
                    <a:cxn ang="0">
                      <a:pos x="70" y="652"/>
                    </a:cxn>
                    <a:cxn ang="0">
                      <a:pos x="52" y="662"/>
                    </a:cxn>
                    <a:cxn ang="0">
                      <a:pos x="46" y="648"/>
                    </a:cxn>
                    <a:cxn ang="0">
                      <a:pos x="38" y="646"/>
                    </a:cxn>
                    <a:cxn ang="0">
                      <a:pos x="42" y="632"/>
                    </a:cxn>
                    <a:cxn ang="0">
                      <a:pos x="26" y="630"/>
                    </a:cxn>
                    <a:cxn ang="0">
                      <a:pos x="20" y="606"/>
                    </a:cxn>
                    <a:cxn ang="0">
                      <a:pos x="16" y="590"/>
                    </a:cxn>
                    <a:cxn ang="0">
                      <a:pos x="8" y="558"/>
                    </a:cxn>
                    <a:cxn ang="0">
                      <a:pos x="18" y="568"/>
                    </a:cxn>
                    <a:cxn ang="0">
                      <a:pos x="28" y="556"/>
                    </a:cxn>
                    <a:cxn ang="0">
                      <a:pos x="28" y="548"/>
                    </a:cxn>
                    <a:cxn ang="0">
                      <a:pos x="18" y="536"/>
                    </a:cxn>
                    <a:cxn ang="0">
                      <a:pos x="16" y="530"/>
                    </a:cxn>
                    <a:cxn ang="0">
                      <a:pos x="10" y="514"/>
                    </a:cxn>
                    <a:cxn ang="0">
                      <a:pos x="24" y="506"/>
                    </a:cxn>
                    <a:cxn ang="0">
                      <a:pos x="42" y="494"/>
                    </a:cxn>
                    <a:cxn ang="0">
                      <a:pos x="44" y="462"/>
                    </a:cxn>
                    <a:cxn ang="0">
                      <a:pos x="46" y="440"/>
                    </a:cxn>
                    <a:cxn ang="0">
                      <a:pos x="36" y="428"/>
                    </a:cxn>
                    <a:cxn ang="0">
                      <a:pos x="32" y="456"/>
                    </a:cxn>
                    <a:cxn ang="0">
                      <a:pos x="22" y="450"/>
                    </a:cxn>
                    <a:cxn ang="0">
                      <a:pos x="28" y="426"/>
                    </a:cxn>
                    <a:cxn ang="0">
                      <a:pos x="32" y="394"/>
                    </a:cxn>
                    <a:cxn ang="0">
                      <a:pos x="34" y="366"/>
                    </a:cxn>
                    <a:cxn ang="0">
                      <a:pos x="38" y="346"/>
                    </a:cxn>
                    <a:cxn ang="0">
                      <a:pos x="52" y="308"/>
                    </a:cxn>
                    <a:cxn ang="0">
                      <a:pos x="64" y="270"/>
                    </a:cxn>
                    <a:cxn ang="0">
                      <a:pos x="70" y="214"/>
                    </a:cxn>
                    <a:cxn ang="0">
                      <a:pos x="70" y="194"/>
                    </a:cxn>
                    <a:cxn ang="0">
                      <a:pos x="82" y="98"/>
                    </a:cxn>
                    <a:cxn ang="0">
                      <a:pos x="84" y="18"/>
                    </a:cxn>
                  </a:cxnLst>
                  <a:rect l="0" t="0" r="r" b="b"/>
                  <a:pathLst>
                    <a:path w="136" h="672">
                      <a:moveTo>
                        <a:pt x="84" y="18"/>
                      </a:moveTo>
                      <a:lnTo>
                        <a:pt x="90" y="16"/>
                      </a:lnTo>
                      <a:lnTo>
                        <a:pt x="96" y="2"/>
                      </a:lnTo>
                      <a:lnTo>
                        <a:pt x="98" y="0"/>
                      </a:lnTo>
                      <a:lnTo>
                        <a:pt x="102" y="12"/>
                      </a:lnTo>
                      <a:lnTo>
                        <a:pt x="112" y="38"/>
                      </a:lnTo>
                      <a:lnTo>
                        <a:pt x="112" y="56"/>
                      </a:lnTo>
                      <a:lnTo>
                        <a:pt x="120" y="68"/>
                      </a:lnTo>
                      <a:lnTo>
                        <a:pt x="124" y="82"/>
                      </a:lnTo>
                      <a:lnTo>
                        <a:pt x="126" y="96"/>
                      </a:lnTo>
                      <a:lnTo>
                        <a:pt x="136" y="96"/>
                      </a:lnTo>
                      <a:lnTo>
                        <a:pt x="134" y="108"/>
                      </a:lnTo>
                      <a:lnTo>
                        <a:pt x="124" y="120"/>
                      </a:lnTo>
                      <a:lnTo>
                        <a:pt x="116" y="124"/>
                      </a:lnTo>
                      <a:lnTo>
                        <a:pt x="110" y="130"/>
                      </a:lnTo>
                      <a:lnTo>
                        <a:pt x="114" y="160"/>
                      </a:lnTo>
                      <a:lnTo>
                        <a:pt x="96" y="186"/>
                      </a:lnTo>
                      <a:lnTo>
                        <a:pt x="90" y="198"/>
                      </a:lnTo>
                      <a:lnTo>
                        <a:pt x="86" y="222"/>
                      </a:lnTo>
                      <a:lnTo>
                        <a:pt x="82" y="234"/>
                      </a:lnTo>
                      <a:lnTo>
                        <a:pt x="82" y="250"/>
                      </a:lnTo>
                      <a:lnTo>
                        <a:pt x="90" y="274"/>
                      </a:lnTo>
                      <a:lnTo>
                        <a:pt x="88" y="292"/>
                      </a:lnTo>
                      <a:lnTo>
                        <a:pt x="84" y="302"/>
                      </a:lnTo>
                      <a:lnTo>
                        <a:pt x="82" y="322"/>
                      </a:lnTo>
                      <a:lnTo>
                        <a:pt x="72" y="332"/>
                      </a:lnTo>
                      <a:lnTo>
                        <a:pt x="74" y="354"/>
                      </a:lnTo>
                      <a:lnTo>
                        <a:pt x="74" y="370"/>
                      </a:lnTo>
                      <a:lnTo>
                        <a:pt x="62" y="396"/>
                      </a:lnTo>
                      <a:lnTo>
                        <a:pt x="60" y="426"/>
                      </a:lnTo>
                      <a:lnTo>
                        <a:pt x="58" y="438"/>
                      </a:lnTo>
                      <a:lnTo>
                        <a:pt x="56" y="454"/>
                      </a:lnTo>
                      <a:lnTo>
                        <a:pt x="60" y="458"/>
                      </a:lnTo>
                      <a:lnTo>
                        <a:pt x="60" y="478"/>
                      </a:lnTo>
                      <a:lnTo>
                        <a:pt x="64" y="490"/>
                      </a:lnTo>
                      <a:lnTo>
                        <a:pt x="62" y="502"/>
                      </a:lnTo>
                      <a:lnTo>
                        <a:pt x="62" y="528"/>
                      </a:lnTo>
                      <a:lnTo>
                        <a:pt x="54" y="540"/>
                      </a:lnTo>
                      <a:lnTo>
                        <a:pt x="52" y="558"/>
                      </a:lnTo>
                      <a:lnTo>
                        <a:pt x="44" y="570"/>
                      </a:lnTo>
                      <a:lnTo>
                        <a:pt x="36" y="578"/>
                      </a:lnTo>
                      <a:lnTo>
                        <a:pt x="34" y="588"/>
                      </a:lnTo>
                      <a:lnTo>
                        <a:pt x="36" y="596"/>
                      </a:lnTo>
                      <a:lnTo>
                        <a:pt x="40" y="604"/>
                      </a:lnTo>
                      <a:lnTo>
                        <a:pt x="52" y="606"/>
                      </a:lnTo>
                      <a:lnTo>
                        <a:pt x="52" y="622"/>
                      </a:lnTo>
                      <a:lnTo>
                        <a:pt x="58" y="634"/>
                      </a:lnTo>
                      <a:lnTo>
                        <a:pt x="68" y="636"/>
                      </a:lnTo>
                      <a:lnTo>
                        <a:pt x="94" y="636"/>
                      </a:lnTo>
                      <a:lnTo>
                        <a:pt x="96" y="644"/>
                      </a:lnTo>
                      <a:lnTo>
                        <a:pt x="88" y="648"/>
                      </a:lnTo>
                      <a:lnTo>
                        <a:pt x="80" y="650"/>
                      </a:lnTo>
                      <a:lnTo>
                        <a:pt x="74" y="656"/>
                      </a:lnTo>
                      <a:lnTo>
                        <a:pt x="74" y="666"/>
                      </a:lnTo>
                      <a:lnTo>
                        <a:pt x="72" y="672"/>
                      </a:lnTo>
                      <a:lnTo>
                        <a:pt x="64" y="672"/>
                      </a:lnTo>
                      <a:lnTo>
                        <a:pt x="58" y="668"/>
                      </a:lnTo>
                      <a:lnTo>
                        <a:pt x="60" y="664"/>
                      </a:lnTo>
                      <a:lnTo>
                        <a:pt x="66" y="660"/>
                      </a:lnTo>
                      <a:lnTo>
                        <a:pt x="70" y="652"/>
                      </a:lnTo>
                      <a:lnTo>
                        <a:pt x="64" y="648"/>
                      </a:lnTo>
                      <a:lnTo>
                        <a:pt x="56" y="654"/>
                      </a:lnTo>
                      <a:lnTo>
                        <a:pt x="52" y="662"/>
                      </a:lnTo>
                      <a:lnTo>
                        <a:pt x="44" y="660"/>
                      </a:lnTo>
                      <a:lnTo>
                        <a:pt x="38" y="654"/>
                      </a:lnTo>
                      <a:lnTo>
                        <a:pt x="46" y="648"/>
                      </a:lnTo>
                      <a:lnTo>
                        <a:pt x="48" y="644"/>
                      </a:lnTo>
                      <a:lnTo>
                        <a:pt x="46" y="640"/>
                      </a:lnTo>
                      <a:lnTo>
                        <a:pt x="38" y="646"/>
                      </a:lnTo>
                      <a:lnTo>
                        <a:pt x="28" y="646"/>
                      </a:lnTo>
                      <a:lnTo>
                        <a:pt x="30" y="638"/>
                      </a:lnTo>
                      <a:lnTo>
                        <a:pt x="42" y="632"/>
                      </a:lnTo>
                      <a:lnTo>
                        <a:pt x="42" y="628"/>
                      </a:lnTo>
                      <a:lnTo>
                        <a:pt x="34" y="630"/>
                      </a:lnTo>
                      <a:lnTo>
                        <a:pt x="26" y="630"/>
                      </a:lnTo>
                      <a:lnTo>
                        <a:pt x="28" y="622"/>
                      </a:lnTo>
                      <a:lnTo>
                        <a:pt x="22" y="618"/>
                      </a:lnTo>
                      <a:lnTo>
                        <a:pt x="20" y="606"/>
                      </a:lnTo>
                      <a:lnTo>
                        <a:pt x="20" y="602"/>
                      </a:lnTo>
                      <a:lnTo>
                        <a:pt x="20" y="594"/>
                      </a:lnTo>
                      <a:lnTo>
                        <a:pt x="16" y="590"/>
                      </a:lnTo>
                      <a:lnTo>
                        <a:pt x="10" y="582"/>
                      </a:lnTo>
                      <a:lnTo>
                        <a:pt x="6" y="574"/>
                      </a:lnTo>
                      <a:lnTo>
                        <a:pt x="8" y="558"/>
                      </a:lnTo>
                      <a:lnTo>
                        <a:pt x="14" y="558"/>
                      </a:lnTo>
                      <a:lnTo>
                        <a:pt x="16" y="560"/>
                      </a:lnTo>
                      <a:lnTo>
                        <a:pt x="18" y="568"/>
                      </a:lnTo>
                      <a:lnTo>
                        <a:pt x="24" y="566"/>
                      </a:lnTo>
                      <a:lnTo>
                        <a:pt x="24" y="556"/>
                      </a:lnTo>
                      <a:lnTo>
                        <a:pt x="28" y="556"/>
                      </a:lnTo>
                      <a:lnTo>
                        <a:pt x="32" y="554"/>
                      </a:lnTo>
                      <a:lnTo>
                        <a:pt x="32" y="546"/>
                      </a:lnTo>
                      <a:lnTo>
                        <a:pt x="28" y="548"/>
                      </a:lnTo>
                      <a:lnTo>
                        <a:pt x="20" y="550"/>
                      </a:lnTo>
                      <a:lnTo>
                        <a:pt x="18" y="544"/>
                      </a:lnTo>
                      <a:lnTo>
                        <a:pt x="18" y="536"/>
                      </a:lnTo>
                      <a:lnTo>
                        <a:pt x="24" y="534"/>
                      </a:lnTo>
                      <a:lnTo>
                        <a:pt x="24" y="530"/>
                      </a:lnTo>
                      <a:lnTo>
                        <a:pt x="16" y="530"/>
                      </a:lnTo>
                      <a:lnTo>
                        <a:pt x="0" y="530"/>
                      </a:lnTo>
                      <a:lnTo>
                        <a:pt x="6" y="522"/>
                      </a:lnTo>
                      <a:lnTo>
                        <a:pt x="10" y="514"/>
                      </a:lnTo>
                      <a:lnTo>
                        <a:pt x="16" y="506"/>
                      </a:lnTo>
                      <a:lnTo>
                        <a:pt x="22" y="502"/>
                      </a:lnTo>
                      <a:lnTo>
                        <a:pt x="24" y="506"/>
                      </a:lnTo>
                      <a:lnTo>
                        <a:pt x="28" y="518"/>
                      </a:lnTo>
                      <a:lnTo>
                        <a:pt x="36" y="508"/>
                      </a:lnTo>
                      <a:lnTo>
                        <a:pt x="42" y="494"/>
                      </a:lnTo>
                      <a:lnTo>
                        <a:pt x="40" y="484"/>
                      </a:lnTo>
                      <a:lnTo>
                        <a:pt x="38" y="472"/>
                      </a:lnTo>
                      <a:lnTo>
                        <a:pt x="44" y="462"/>
                      </a:lnTo>
                      <a:lnTo>
                        <a:pt x="42" y="452"/>
                      </a:lnTo>
                      <a:lnTo>
                        <a:pt x="44" y="446"/>
                      </a:lnTo>
                      <a:lnTo>
                        <a:pt x="46" y="440"/>
                      </a:lnTo>
                      <a:lnTo>
                        <a:pt x="46" y="428"/>
                      </a:lnTo>
                      <a:lnTo>
                        <a:pt x="40" y="426"/>
                      </a:lnTo>
                      <a:lnTo>
                        <a:pt x="36" y="428"/>
                      </a:lnTo>
                      <a:lnTo>
                        <a:pt x="34" y="438"/>
                      </a:lnTo>
                      <a:lnTo>
                        <a:pt x="32" y="444"/>
                      </a:lnTo>
                      <a:lnTo>
                        <a:pt x="32" y="456"/>
                      </a:lnTo>
                      <a:lnTo>
                        <a:pt x="28" y="462"/>
                      </a:lnTo>
                      <a:lnTo>
                        <a:pt x="22" y="458"/>
                      </a:lnTo>
                      <a:lnTo>
                        <a:pt x="22" y="450"/>
                      </a:lnTo>
                      <a:lnTo>
                        <a:pt x="22" y="438"/>
                      </a:lnTo>
                      <a:lnTo>
                        <a:pt x="26" y="430"/>
                      </a:lnTo>
                      <a:lnTo>
                        <a:pt x="28" y="426"/>
                      </a:lnTo>
                      <a:lnTo>
                        <a:pt x="28" y="416"/>
                      </a:lnTo>
                      <a:lnTo>
                        <a:pt x="30" y="402"/>
                      </a:lnTo>
                      <a:lnTo>
                        <a:pt x="32" y="394"/>
                      </a:lnTo>
                      <a:lnTo>
                        <a:pt x="40" y="386"/>
                      </a:lnTo>
                      <a:lnTo>
                        <a:pt x="36" y="376"/>
                      </a:lnTo>
                      <a:lnTo>
                        <a:pt x="34" y="366"/>
                      </a:lnTo>
                      <a:lnTo>
                        <a:pt x="34" y="358"/>
                      </a:lnTo>
                      <a:lnTo>
                        <a:pt x="32" y="346"/>
                      </a:lnTo>
                      <a:lnTo>
                        <a:pt x="38" y="346"/>
                      </a:lnTo>
                      <a:lnTo>
                        <a:pt x="42" y="332"/>
                      </a:lnTo>
                      <a:lnTo>
                        <a:pt x="48" y="320"/>
                      </a:lnTo>
                      <a:lnTo>
                        <a:pt x="52" y="308"/>
                      </a:lnTo>
                      <a:lnTo>
                        <a:pt x="58" y="292"/>
                      </a:lnTo>
                      <a:lnTo>
                        <a:pt x="60" y="278"/>
                      </a:lnTo>
                      <a:lnTo>
                        <a:pt x="64" y="270"/>
                      </a:lnTo>
                      <a:lnTo>
                        <a:pt x="62" y="232"/>
                      </a:lnTo>
                      <a:lnTo>
                        <a:pt x="62" y="220"/>
                      </a:lnTo>
                      <a:lnTo>
                        <a:pt x="70" y="214"/>
                      </a:lnTo>
                      <a:lnTo>
                        <a:pt x="70" y="206"/>
                      </a:lnTo>
                      <a:lnTo>
                        <a:pt x="66" y="200"/>
                      </a:lnTo>
                      <a:lnTo>
                        <a:pt x="70" y="194"/>
                      </a:lnTo>
                      <a:lnTo>
                        <a:pt x="74" y="174"/>
                      </a:lnTo>
                      <a:lnTo>
                        <a:pt x="80" y="144"/>
                      </a:lnTo>
                      <a:lnTo>
                        <a:pt x="82" y="98"/>
                      </a:lnTo>
                      <a:lnTo>
                        <a:pt x="88" y="52"/>
                      </a:lnTo>
                      <a:lnTo>
                        <a:pt x="86" y="28"/>
                      </a:lnTo>
                      <a:lnTo>
                        <a:pt x="84" y="1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38" name="Freeform 89">
                  <a:extLst>
                    <a:ext uri="{FF2B5EF4-FFF2-40B4-BE49-F238E27FC236}">
                      <a16:creationId xmlns:a16="http://schemas.microsoft.com/office/drawing/2014/main" id="{7065A062-A005-7824-81B5-DA5B979EDCD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612" y="3497"/>
                  <a:ext cx="56" cy="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2"/>
                    </a:cxn>
                    <a:cxn ang="0">
                      <a:pos x="12" y="42"/>
                    </a:cxn>
                    <a:cxn ang="0">
                      <a:pos x="22" y="42"/>
                    </a:cxn>
                    <a:cxn ang="0">
                      <a:pos x="36" y="46"/>
                    </a:cxn>
                    <a:cxn ang="0">
                      <a:pos x="50" y="44"/>
                    </a:cxn>
                    <a:cxn ang="0">
                      <a:pos x="56" y="42"/>
                    </a:cxn>
                    <a:cxn ang="0">
                      <a:pos x="48" y="40"/>
                    </a:cxn>
                    <a:cxn ang="0">
                      <a:pos x="32" y="36"/>
                    </a:cxn>
                    <a:cxn ang="0">
                      <a:pos x="20" y="28"/>
                    </a:cxn>
                    <a:cxn ang="0">
                      <a:pos x="8" y="16"/>
                    </a:cxn>
                    <a:cxn ang="0">
                      <a:pos x="6" y="8"/>
                    </a:cxn>
                    <a:cxn ang="0">
                      <a:pos x="4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6" h="46">
                      <a:moveTo>
                        <a:pt x="0" y="0"/>
                      </a:moveTo>
                      <a:lnTo>
                        <a:pt x="0" y="42"/>
                      </a:lnTo>
                      <a:lnTo>
                        <a:pt x="12" y="42"/>
                      </a:lnTo>
                      <a:lnTo>
                        <a:pt x="22" y="42"/>
                      </a:lnTo>
                      <a:lnTo>
                        <a:pt x="36" y="46"/>
                      </a:lnTo>
                      <a:lnTo>
                        <a:pt x="50" y="44"/>
                      </a:lnTo>
                      <a:lnTo>
                        <a:pt x="56" y="42"/>
                      </a:lnTo>
                      <a:lnTo>
                        <a:pt x="48" y="40"/>
                      </a:lnTo>
                      <a:lnTo>
                        <a:pt x="32" y="36"/>
                      </a:lnTo>
                      <a:lnTo>
                        <a:pt x="20" y="28"/>
                      </a:lnTo>
                      <a:lnTo>
                        <a:pt x="8" y="16"/>
                      </a:lnTo>
                      <a:lnTo>
                        <a:pt x="6" y="8"/>
                      </a:lnTo>
                      <a:lnTo>
                        <a:pt x="4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39" name="Freeform 90">
                  <a:extLst>
                    <a:ext uri="{FF2B5EF4-FFF2-40B4-BE49-F238E27FC236}">
                      <a16:creationId xmlns:a16="http://schemas.microsoft.com/office/drawing/2014/main" id="{E6416C52-A811-F3EE-6014-EE47D408B97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570" y="3491"/>
                  <a:ext cx="68" cy="64"/>
                </a:xfrm>
                <a:custGeom>
                  <a:avLst/>
                  <a:gdLst/>
                  <a:ahLst/>
                  <a:cxnLst>
                    <a:cxn ang="0">
                      <a:pos x="2" y="46"/>
                    </a:cxn>
                    <a:cxn ang="0">
                      <a:pos x="0" y="40"/>
                    </a:cxn>
                    <a:cxn ang="0">
                      <a:pos x="6" y="38"/>
                    </a:cxn>
                    <a:cxn ang="0">
                      <a:pos x="10" y="38"/>
                    </a:cxn>
                    <a:cxn ang="0">
                      <a:pos x="20" y="38"/>
                    </a:cxn>
                    <a:cxn ang="0">
                      <a:pos x="26" y="40"/>
                    </a:cxn>
                    <a:cxn ang="0">
                      <a:pos x="30" y="38"/>
                    </a:cxn>
                    <a:cxn ang="0">
                      <a:pos x="22" y="32"/>
                    </a:cxn>
                    <a:cxn ang="0">
                      <a:pos x="16" y="28"/>
                    </a:cxn>
                    <a:cxn ang="0">
                      <a:pos x="18" y="22"/>
                    </a:cxn>
                    <a:cxn ang="0">
                      <a:pos x="22" y="22"/>
                    </a:cxn>
                    <a:cxn ang="0">
                      <a:pos x="28" y="20"/>
                    </a:cxn>
                    <a:cxn ang="0">
                      <a:pos x="26" y="14"/>
                    </a:cxn>
                    <a:cxn ang="0">
                      <a:pos x="20" y="16"/>
                    </a:cxn>
                    <a:cxn ang="0">
                      <a:pos x="14" y="18"/>
                    </a:cxn>
                    <a:cxn ang="0">
                      <a:pos x="12" y="12"/>
                    </a:cxn>
                    <a:cxn ang="0">
                      <a:pos x="14" y="8"/>
                    </a:cxn>
                    <a:cxn ang="0">
                      <a:pos x="20" y="6"/>
                    </a:cxn>
                    <a:cxn ang="0">
                      <a:pos x="24" y="2"/>
                    </a:cxn>
                    <a:cxn ang="0">
                      <a:pos x="32" y="0"/>
                    </a:cxn>
                    <a:cxn ang="0">
                      <a:pos x="38" y="0"/>
                    </a:cxn>
                    <a:cxn ang="0">
                      <a:pos x="42" y="6"/>
                    </a:cxn>
                    <a:cxn ang="0">
                      <a:pos x="42" y="48"/>
                    </a:cxn>
                    <a:cxn ang="0">
                      <a:pos x="64" y="48"/>
                    </a:cxn>
                    <a:cxn ang="0">
                      <a:pos x="68" y="52"/>
                    </a:cxn>
                    <a:cxn ang="0">
                      <a:pos x="68" y="56"/>
                    </a:cxn>
                    <a:cxn ang="0">
                      <a:pos x="60" y="58"/>
                    </a:cxn>
                    <a:cxn ang="0">
                      <a:pos x="52" y="58"/>
                    </a:cxn>
                    <a:cxn ang="0">
                      <a:pos x="44" y="60"/>
                    </a:cxn>
                    <a:cxn ang="0">
                      <a:pos x="42" y="64"/>
                    </a:cxn>
                    <a:cxn ang="0">
                      <a:pos x="34" y="62"/>
                    </a:cxn>
                    <a:cxn ang="0">
                      <a:pos x="24" y="60"/>
                    </a:cxn>
                    <a:cxn ang="0">
                      <a:pos x="20" y="56"/>
                    </a:cxn>
                    <a:cxn ang="0">
                      <a:pos x="20" y="50"/>
                    </a:cxn>
                    <a:cxn ang="0">
                      <a:pos x="16" y="50"/>
                    </a:cxn>
                    <a:cxn ang="0">
                      <a:pos x="12" y="50"/>
                    </a:cxn>
                    <a:cxn ang="0">
                      <a:pos x="12" y="56"/>
                    </a:cxn>
                    <a:cxn ang="0">
                      <a:pos x="2" y="52"/>
                    </a:cxn>
                    <a:cxn ang="0">
                      <a:pos x="2" y="46"/>
                    </a:cxn>
                  </a:cxnLst>
                  <a:rect l="0" t="0" r="r" b="b"/>
                  <a:pathLst>
                    <a:path w="68" h="64">
                      <a:moveTo>
                        <a:pt x="2" y="46"/>
                      </a:moveTo>
                      <a:lnTo>
                        <a:pt x="0" y="40"/>
                      </a:lnTo>
                      <a:lnTo>
                        <a:pt x="6" y="38"/>
                      </a:lnTo>
                      <a:lnTo>
                        <a:pt x="10" y="38"/>
                      </a:lnTo>
                      <a:lnTo>
                        <a:pt x="20" y="38"/>
                      </a:lnTo>
                      <a:lnTo>
                        <a:pt x="26" y="40"/>
                      </a:lnTo>
                      <a:lnTo>
                        <a:pt x="30" y="38"/>
                      </a:lnTo>
                      <a:lnTo>
                        <a:pt x="22" y="32"/>
                      </a:lnTo>
                      <a:lnTo>
                        <a:pt x="16" y="28"/>
                      </a:lnTo>
                      <a:lnTo>
                        <a:pt x="18" y="22"/>
                      </a:lnTo>
                      <a:lnTo>
                        <a:pt x="22" y="22"/>
                      </a:lnTo>
                      <a:lnTo>
                        <a:pt x="28" y="20"/>
                      </a:lnTo>
                      <a:lnTo>
                        <a:pt x="26" y="14"/>
                      </a:lnTo>
                      <a:lnTo>
                        <a:pt x="20" y="16"/>
                      </a:lnTo>
                      <a:lnTo>
                        <a:pt x="14" y="18"/>
                      </a:lnTo>
                      <a:lnTo>
                        <a:pt x="12" y="12"/>
                      </a:lnTo>
                      <a:lnTo>
                        <a:pt x="14" y="8"/>
                      </a:lnTo>
                      <a:lnTo>
                        <a:pt x="20" y="6"/>
                      </a:lnTo>
                      <a:lnTo>
                        <a:pt x="24" y="2"/>
                      </a:lnTo>
                      <a:lnTo>
                        <a:pt x="32" y="0"/>
                      </a:lnTo>
                      <a:lnTo>
                        <a:pt x="38" y="0"/>
                      </a:lnTo>
                      <a:lnTo>
                        <a:pt x="42" y="6"/>
                      </a:lnTo>
                      <a:lnTo>
                        <a:pt x="42" y="48"/>
                      </a:lnTo>
                      <a:lnTo>
                        <a:pt x="64" y="48"/>
                      </a:lnTo>
                      <a:lnTo>
                        <a:pt x="68" y="52"/>
                      </a:lnTo>
                      <a:lnTo>
                        <a:pt x="68" y="56"/>
                      </a:lnTo>
                      <a:lnTo>
                        <a:pt x="60" y="58"/>
                      </a:lnTo>
                      <a:lnTo>
                        <a:pt x="52" y="58"/>
                      </a:lnTo>
                      <a:lnTo>
                        <a:pt x="44" y="60"/>
                      </a:lnTo>
                      <a:lnTo>
                        <a:pt x="42" y="64"/>
                      </a:lnTo>
                      <a:lnTo>
                        <a:pt x="34" y="62"/>
                      </a:lnTo>
                      <a:lnTo>
                        <a:pt x="24" y="60"/>
                      </a:lnTo>
                      <a:lnTo>
                        <a:pt x="20" y="56"/>
                      </a:lnTo>
                      <a:lnTo>
                        <a:pt x="20" y="50"/>
                      </a:lnTo>
                      <a:lnTo>
                        <a:pt x="16" y="50"/>
                      </a:lnTo>
                      <a:lnTo>
                        <a:pt x="12" y="50"/>
                      </a:lnTo>
                      <a:lnTo>
                        <a:pt x="12" y="56"/>
                      </a:lnTo>
                      <a:lnTo>
                        <a:pt x="2" y="52"/>
                      </a:lnTo>
                      <a:lnTo>
                        <a:pt x="2" y="4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40" name="Freeform 91">
                  <a:extLst>
                    <a:ext uri="{FF2B5EF4-FFF2-40B4-BE49-F238E27FC236}">
                      <a16:creationId xmlns:a16="http://schemas.microsoft.com/office/drawing/2014/main" id="{67262BCB-D1A5-8290-C0FD-2F60432EECA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738" y="3463"/>
                  <a:ext cx="18" cy="18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12" y="0"/>
                    </a:cxn>
                    <a:cxn ang="0">
                      <a:pos x="18" y="2"/>
                    </a:cxn>
                    <a:cxn ang="0">
                      <a:pos x="18" y="6"/>
                    </a:cxn>
                    <a:cxn ang="0">
                      <a:pos x="14" y="10"/>
                    </a:cxn>
                    <a:cxn ang="0">
                      <a:pos x="8" y="16"/>
                    </a:cxn>
                    <a:cxn ang="0">
                      <a:pos x="4" y="18"/>
                    </a:cxn>
                    <a:cxn ang="0">
                      <a:pos x="0" y="16"/>
                    </a:cxn>
                    <a:cxn ang="0">
                      <a:pos x="0" y="12"/>
                    </a:cxn>
                    <a:cxn ang="0">
                      <a:pos x="4" y="8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18" h="18">
                      <a:moveTo>
                        <a:pt x="6" y="4"/>
                      </a:moveTo>
                      <a:lnTo>
                        <a:pt x="12" y="0"/>
                      </a:lnTo>
                      <a:lnTo>
                        <a:pt x="18" y="2"/>
                      </a:lnTo>
                      <a:lnTo>
                        <a:pt x="18" y="6"/>
                      </a:lnTo>
                      <a:lnTo>
                        <a:pt x="14" y="10"/>
                      </a:lnTo>
                      <a:lnTo>
                        <a:pt x="8" y="16"/>
                      </a:lnTo>
                      <a:lnTo>
                        <a:pt x="4" y="18"/>
                      </a:lnTo>
                      <a:lnTo>
                        <a:pt x="0" y="16"/>
                      </a:lnTo>
                      <a:lnTo>
                        <a:pt x="0" y="12"/>
                      </a:lnTo>
                      <a:lnTo>
                        <a:pt x="4" y="8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41" name="Freeform 92">
                  <a:extLst>
                    <a:ext uri="{FF2B5EF4-FFF2-40B4-BE49-F238E27FC236}">
                      <a16:creationId xmlns:a16="http://schemas.microsoft.com/office/drawing/2014/main" id="{44C4E491-30A6-5A8D-4303-CE3BFBAAB2E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754" y="3465"/>
                  <a:ext cx="28" cy="20"/>
                </a:xfrm>
                <a:custGeom>
                  <a:avLst/>
                  <a:gdLst/>
                  <a:ahLst/>
                  <a:cxnLst>
                    <a:cxn ang="0">
                      <a:pos x="6" y="8"/>
                    </a:cxn>
                    <a:cxn ang="0">
                      <a:pos x="10" y="0"/>
                    </a:cxn>
                    <a:cxn ang="0">
                      <a:pos x="16" y="0"/>
                    </a:cxn>
                    <a:cxn ang="0">
                      <a:pos x="22" y="0"/>
                    </a:cxn>
                    <a:cxn ang="0">
                      <a:pos x="28" y="2"/>
                    </a:cxn>
                    <a:cxn ang="0">
                      <a:pos x="28" y="6"/>
                    </a:cxn>
                    <a:cxn ang="0">
                      <a:pos x="22" y="8"/>
                    </a:cxn>
                    <a:cxn ang="0">
                      <a:pos x="18" y="10"/>
                    </a:cxn>
                    <a:cxn ang="0">
                      <a:pos x="16" y="10"/>
                    </a:cxn>
                    <a:cxn ang="0">
                      <a:pos x="12" y="14"/>
                    </a:cxn>
                    <a:cxn ang="0">
                      <a:pos x="8" y="16"/>
                    </a:cxn>
                    <a:cxn ang="0">
                      <a:pos x="6" y="20"/>
                    </a:cxn>
                    <a:cxn ang="0">
                      <a:pos x="0" y="18"/>
                    </a:cxn>
                    <a:cxn ang="0">
                      <a:pos x="0" y="12"/>
                    </a:cxn>
                    <a:cxn ang="0">
                      <a:pos x="2" y="10"/>
                    </a:cxn>
                    <a:cxn ang="0">
                      <a:pos x="6" y="8"/>
                    </a:cxn>
                  </a:cxnLst>
                  <a:rect l="0" t="0" r="r" b="b"/>
                  <a:pathLst>
                    <a:path w="28" h="20">
                      <a:moveTo>
                        <a:pt x="6" y="8"/>
                      </a:moveTo>
                      <a:lnTo>
                        <a:pt x="10" y="0"/>
                      </a:lnTo>
                      <a:lnTo>
                        <a:pt x="16" y="0"/>
                      </a:lnTo>
                      <a:lnTo>
                        <a:pt x="22" y="0"/>
                      </a:lnTo>
                      <a:lnTo>
                        <a:pt x="28" y="2"/>
                      </a:lnTo>
                      <a:lnTo>
                        <a:pt x="28" y="6"/>
                      </a:lnTo>
                      <a:lnTo>
                        <a:pt x="22" y="8"/>
                      </a:lnTo>
                      <a:lnTo>
                        <a:pt x="18" y="10"/>
                      </a:lnTo>
                      <a:lnTo>
                        <a:pt x="16" y="10"/>
                      </a:lnTo>
                      <a:lnTo>
                        <a:pt x="12" y="14"/>
                      </a:lnTo>
                      <a:lnTo>
                        <a:pt x="8" y="16"/>
                      </a:lnTo>
                      <a:lnTo>
                        <a:pt x="6" y="20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2" y="10"/>
                      </a:lnTo>
                      <a:lnTo>
                        <a:pt x="6" y="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42" name="Freeform 93">
                  <a:extLst>
                    <a:ext uri="{FF2B5EF4-FFF2-40B4-BE49-F238E27FC236}">
                      <a16:creationId xmlns:a16="http://schemas.microsoft.com/office/drawing/2014/main" id="{6D982318-3398-58A7-F1A2-51BED274EE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526" y="2485"/>
                  <a:ext cx="620" cy="638"/>
                </a:xfrm>
                <a:custGeom>
                  <a:avLst/>
                  <a:gdLst/>
                  <a:ahLst/>
                  <a:cxnLst>
                    <a:cxn ang="0">
                      <a:pos x="366" y="36"/>
                    </a:cxn>
                    <a:cxn ang="0">
                      <a:pos x="378" y="70"/>
                    </a:cxn>
                    <a:cxn ang="0">
                      <a:pos x="362" y="100"/>
                    </a:cxn>
                    <a:cxn ang="0">
                      <a:pos x="388" y="78"/>
                    </a:cxn>
                    <a:cxn ang="0">
                      <a:pos x="402" y="98"/>
                    </a:cxn>
                    <a:cxn ang="0">
                      <a:pos x="404" y="108"/>
                    </a:cxn>
                    <a:cxn ang="0">
                      <a:pos x="420" y="92"/>
                    </a:cxn>
                    <a:cxn ang="0">
                      <a:pos x="472" y="114"/>
                    </a:cxn>
                    <a:cxn ang="0">
                      <a:pos x="476" y="126"/>
                    </a:cxn>
                    <a:cxn ang="0">
                      <a:pos x="516" y="130"/>
                    </a:cxn>
                    <a:cxn ang="0">
                      <a:pos x="572" y="152"/>
                    </a:cxn>
                    <a:cxn ang="0">
                      <a:pos x="614" y="174"/>
                    </a:cxn>
                    <a:cxn ang="0">
                      <a:pos x="600" y="246"/>
                    </a:cxn>
                    <a:cxn ang="0">
                      <a:pos x="570" y="286"/>
                    </a:cxn>
                    <a:cxn ang="0">
                      <a:pos x="556" y="322"/>
                    </a:cxn>
                    <a:cxn ang="0">
                      <a:pos x="544" y="392"/>
                    </a:cxn>
                    <a:cxn ang="0">
                      <a:pos x="512" y="446"/>
                    </a:cxn>
                    <a:cxn ang="0">
                      <a:pos x="454" y="468"/>
                    </a:cxn>
                    <a:cxn ang="0">
                      <a:pos x="408" y="494"/>
                    </a:cxn>
                    <a:cxn ang="0">
                      <a:pos x="398" y="550"/>
                    </a:cxn>
                    <a:cxn ang="0">
                      <a:pos x="374" y="588"/>
                    </a:cxn>
                    <a:cxn ang="0">
                      <a:pos x="352" y="606"/>
                    </a:cxn>
                    <a:cxn ang="0">
                      <a:pos x="370" y="584"/>
                    </a:cxn>
                    <a:cxn ang="0">
                      <a:pos x="352" y="596"/>
                    </a:cxn>
                    <a:cxn ang="0">
                      <a:pos x="342" y="622"/>
                    </a:cxn>
                    <a:cxn ang="0">
                      <a:pos x="330" y="622"/>
                    </a:cxn>
                    <a:cxn ang="0">
                      <a:pos x="286" y="590"/>
                    </a:cxn>
                    <a:cxn ang="0">
                      <a:pos x="300" y="540"/>
                    </a:cxn>
                    <a:cxn ang="0">
                      <a:pos x="322" y="502"/>
                    </a:cxn>
                    <a:cxn ang="0">
                      <a:pos x="314" y="474"/>
                    </a:cxn>
                    <a:cxn ang="0">
                      <a:pos x="290" y="446"/>
                    </a:cxn>
                    <a:cxn ang="0">
                      <a:pos x="256" y="414"/>
                    </a:cxn>
                    <a:cxn ang="0">
                      <a:pos x="260" y="376"/>
                    </a:cxn>
                    <a:cxn ang="0">
                      <a:pos x="220" y="342"/>
                    </a:cxn>
                    <a:cxn ang="0">
                      <a:pos x="214" y="302"/>
                    </a:cxn>
                    <a:cxn ang="0">
                      <a:pos x="162" y="282"/>
                    </a:cxn>
                    <a:cxn ang="0">
                      <a:pos x="116" y="244"/>
                    </a:cxn>
                    <a:cxn ang="0">
                      <a:pos x="60" y="256"/>
                    </a:cxn>
                    <a:cxn ang="0">
                      <a:pos x="48" y="238"/>
                    </a:cxn>
                    <a:cxn ang="0">
                      <a:pos x="8" y="222"/>
                    </a:cxn>
                    <a:cxn ang="0">
                      <a:pos x="26" y="160"/>
                    </a:cxn>
                    <a:cxn ang="0">
                      <a:pos x="70" y="120"/>
                    </a:cxn>
                    <a:cxn ang="0">
                      <a:pos x="66" y="72"/>
                    </a:cxn>
                    <a:cxn ang="0">
                      <a:pos x="92" y="56"/>
                    </a:cxn>
                    <a:cxn ang="0">
                      <a:pos x="130" y="72"/>
                    </a:cxn>
                    <a:cxn ang="0">
                      <a:pos x="168" y="44"/>
                    </a:cxn>
                    <a:cxn ang="0">
                      <a:pos x="154" y="18"/>
                    </a:cxn>
                    <a:cxn ang="0">
                      <a:pos x="194" y="18"/>
                    </a:cxn>
                    <a:cxn ang="0">
                      <a:pos x="228" y="22"/>
                    </a:cxn>
                    <a:cxn ang="0">
                      <a:pos x="244" y="64"/>
                    </a:cxn>
                    <a:cxn ang="0">
                      <a:pos x="276" y="54"/>
                    </a:cxn>
                    <a:cxn ang="0">
                      <a:pos x="290" y="44"/>
                    </a:cxn>
                    <a:cxn ang="0">
                      <a:pos x="332" y="48"/>
                    </a:cxn>
                  </a:cxnLst>
                  <a:rect l="0" t="0" r="r" b="b"/>
                  <a:pathLst>
                    <a:path w="620" h="638">
                      <a:moveTo>
                        <a:pt x="356" y="18"/>
                      </a:moveTo>
                      <a:lnTo>
                        <a:pt x="362" y="20"/>
                      </a:lnTo>
                      <a:lnTo>
                        <a:pt x="366" y="24"/>
                      </a:lnTo>
                      <a:lnTo>
                        <a:pt x="364" y="28"/>
                      </a:lnTo>
                      <a:lnTo>
                        <a:pt x="366" y="36"/>
                      </a:lnTo>
                      <a:lnTo>
                        <a:pt x="368" y="44"/>
                      </a:lnTo>
                      <a:lnTo>
                        <a:pt x="376" y="54"/>
                      </a:lnTo>
                      <a:lnTo>
                        <a:pt x="382" y="60"/>
                      </a:lnTo>
                      <a:lnTo>
                        <a:pt x="382" y="68"/>
                      </a:lnTo>
                      <a:lnTo>
                        <a:pt x="378" y="70"/>
                      </a:lnTo>
                      <a:lnTo>
                        <a:pt x="370" y="76"/>
                      </a:lnTo>
                      <a:lnTo>
                        <a:pt x="362" y="84"/>
                      </a:lnTo>
                      <a:lnTo>
                        <a:pt x="360" y="88"/>
                      </a:lnTo>
                      <a:lnTo>
                        <a:pt x="360" y="96"/>
                      </a:lnTo>
                      <a:lnTo>
                        <a:pt x="362" y="100"/>
                      </a:lnTo>
                      <a:lnTo>
                        <a:pt x="368" y="98"/>
                      </a:lnTo>
                      <a:lnTo>
                        <a:pt x="372" y="92"/>
                      </a:lnTo>
                      <a:lnTo>
                        <a:pt x="372" y="82"/>
                      </a:lnTo>
                      <a:lnTo>
                        <a:pt x="380" y="78"/>
                      </a:lnTo>
                      <a:lnTo>
                        <a:pt x="388" y="78"/>
                      </a:lnTo>
                      <a:lnTo>
                        <a:pt x="392" y="82"/>
                      </a:lnTo>
                      <a:lnTo>
                        <a:pt x="400" y="84"/>
                      </a:lnTo>
                      <a:lnTo>
                        <a:pt x="404" y="88"/>
                      </a:lnTo>
                      <a:lnTo>
                        <a:pt x="404" y="92"/>
                      </a:lnTo>
                      <a:lnTo>
                        <a:pt x="402" y="98"/>
                      </a:lnTo>
                      <a:lnTo>
                        <a:pt x="398" y="102"/>
                      </a:lnTo>
                      <a:lnTo>
                        <a:pt x="392" y="108"/>
                      </a:lnTo>
                      <a:lnTo>
                        <a:pt x="392" y="116"/>
                      </a:lnTo>
                      <a:lnTo>
                        <a:pt x="396" y="116"/>
                      </a:lnTo>
                      <a:lnTo>
                        <a:pt x="404" y="108"/>
                      </a:lnTo>
                      <a:lnTo>
                        <a:pt x="406" y="108"/>
                      </a:lnTo>
                      <a:lnTo>
                        <a:pt x="408" y="104"/>
                      </a:lnTo>
                      <a:lnTo>
                        <a:pt x="410" y="98"/>
                      </a:lnTo>
                      <a:lnTo>
                        <a:pt x="414" y="94"/>
                      </a:lnTo>
                      <a:lnTo>
                        <a:pt x="420" y="92"/>
                      </a:lnTo>
                      <a:lnTo>
                        <a:pt x="426" y="94"/>
                      </a:lnTo>
                      <a:lnTo>
                        <a:pt x="440" y="98"/>
                      </a:lnTo>
                      <a:lnTo>
                        <a:pt x="448" y="104"/>
                      </a:lnTo>
                      <a:lnTo>
                        <a:pt x="462" y="110"/>
                      </a:lnTo>
                      <a:lnTo>
                        <a:pt x="472" y="114"/>
                      </a:lnTo>
                      <a:lnTo>
                        <a:pt x="472" y="120"/>
                      </a:lnTo>
                      <a:lnTo>
                        <a:pt x="468" y="126"/>
                      </a:lnTo>
                      <a:lnTo>
                        <a:pt x="466" y="134"/>
                      </a:lnTo>
                      <a:lnTo>
                        <a:pt x="468" y="134"/>
                      </a:lnTo>
                      <a:lnTo>
                        <a:pt x="476" y="126"/>
                      </a:lnTo>
                      <a:lnTo>
                        <a:pt x="482" y="124"/>
                      </a:lnTo>
                      <a:lnTo>
                        <a:pt x="488" y="122"/>
                      </a:lnTo>
                      <a:lnTo>
                        <a:pt x="496" y="124"/>
                      </a:lnTo>
                      <a:lnTo>
                        <a:pt x="506" y="128"/>
                      </a:lnTo>
                      <a:lnTo>
                        <a:pt x="516" y="130"/>
                      </a:lnTo>
                      <a:lnTo>
                        <a:pt x="528" y="130"/>
                      </a:lnTo>
                      <a:lnTo>
                        <a:pt x="538" y="132"/>
                      </a:lnTo>
                      <a:lnTo>
                        <a:pt x="548" y="134"/>
                      </a:lnTo>
                      <a:lnTo>
                        <a:pt x="560" y="142"/>
                      </a:lnTo>
                      <a:lnTo>
                        <a:pt x="572" y="152"/>
                      </a:lnTo>
                      <a:lnTo>
                        <a:pt x="582" y="160"/>
                      </a:lnTo>
                      <a:lnTo>
                        <a:pt x="592" y="166"/>
                      </a:lnTo>
                      <a:lnTo>
                        <a:pt x="602" y="164"/>
                      </a:lnTo>
                      <a:lnTo>
                        <a:pt x="610" y="164"/>
                      </a:lnTo>
                      <a:lnTo>
                        <a:pt x="614" y="174"/>
                      </a:lnTo>
                      <a:lnTo>
                        <a:pt x="620" y="190"/>
                      </a:lnTo>
                      <a:lnTo>
                        <a:pt x="620" y="206"/>
                      </a:lnTo>
                      <a:lnTo>
                        <a:pt x="618" y="224"/>
                      </a:lnTo>
                      <a:lnTo>
                        <a:pt x="608" y="236"/>
                      </a:lnTo>
                      <a:lnTo>
                        <a:pt x="600" y="246"/>
                      </a:lnTo>
                      <a:lnTo>
                        <a:pt x="580" y="264"/>
                      </a:lnTo>
                      <a:lnTo>
                        <a:pt x="580" y="272"/>
                      </a:lnTo>
                      <a:lnTo>
                        <a:pt x="578" y="278"/>
                      </a:lnTo>
                      <a:lnTo>
                        <a:pt x="574" y="282"/>
                      </a:lnTo>
                      <a:lnTo>
                        <a:pt x="570" y="286"/>
                      </a:lnTo>
                      <a:lnTo>
                        <a:pt x="562" y="290"/>
                      </a:lnTo>
                      <a:lnTo>
                        <a:pt x="556" y="294"/>
                      </a:lnTo>
                      <a:lnTo>
                        <a:pt x="554" y="302"/>
                      </a:lnTo>
                      <a:lnTo>
                        <a:pt x="554" y="310"/>
                      </a:lnTo>
                      <a:lnTo>
                        <a:pt x="556" y="322"/>
                      </a:lnTo>
                      <a:lnTo>
                        <a:pt x="556" y="338"/>
                      </a:lnTo>
                      <a:lnTo>
                        <a:pt x="554" y="350"/>
                      </a:lnTo>
                      <a:lnTo>
                        <a:pt x="552" y="366"/>
                      </a:lnTo>
                      <a:lnTo>
                        <a:pt x="548" y="376"/>
                      </a:lnTo>
                      <a:lnTo>
                        <a:pt x="544" y="392"/>
                      </a:lnTo>
                      <a:lnTo>
                        <a:pt x="536" y="408"/>
                      </a:lnTo>
                      <a:lnTo>
                        <a:pt x="528" y="420"/>
                      </a:lnTo>
                      <a:lnTo>
                        <a:pt x="524" y="434"/>
                      </a:lnTo>
                      <a:lnTo>
                        <a:pt x="518" y="440"/>
                      </a:lnTo>
                      <a:lnTo>
                        <a:pt x="512" y="446"/>
                      </a:lnTo>
                      <a:lnTo>
                        <a:pt x="508" y="452"/>
                      </a:lnTo>
                      <a:lnTo>
                        <a:pt x="494" y="456"/>
                      </a:lnTo>
                      <a:lnTo>
                        <a:pt x="482" y="456"/>
                      </a:lnTo>
                      <a:lnTo>
                        <a:pt x="464" y="458"/>
                      </a:lnTo>
                      <a:lnTo>
                        <a:pt x="454" y="468"/>
                      </a:lnTo>
                      <a:lnTo>
                        <a:pt x="446" y="472"/>
                      </a:lnTo>
                      <a:lnTo>
                        <a:pt x="438" y="472"/>
                      </a:lnTo>
                      <a:lnTo>
                        <a:pt x="430" y="480"/>
                      </a:lnTo>
                      <a:lnTo>
                        <a:pt x="418" y="484"/>
                      </a:lnTo>
                      <a:lnTo>
                        <a:pt x="408" y="494"/>
                      </a:lnTo>
                      <a:lnTo>
                        <a:pt x="404" y="502"/>
                      </a:lnTo>
                      <a:lnTo>
                        <a:pt x="402" y="516"/>
                      </a:lnTo>
                      <a:lnTo>
                        <a:pt x="402" y="526"/>
                      </a:lnTo>
                      <a:lnTo>
                        <a:pt x="404" y="542"/>
                      </a:lnTo>
                      <a:lnTo>
                        <a:pt x="398" y="550"/>
                      </a:lnTo>
                      <a:lnTo>
                        <a:pt x="390" y="560"/>
                      </a:lnTo>
                      <a:lnTo>
                        <a:pt x="384" y="566"/>
                      </a:lnTo>
                      <a:lnTo>
                        <a:pt x="380" y="574"/>
                      </a:lnTo>
                      <a:lnTo>
                        <a:pt x="376" y="584"/>
                      </a:lnTo>
                      <a:lnTo>
                        <a:pt x="374" y="588"/>
                      </a:lnTo>
                      <a:lnTo>
                        <a:pt x="370" y="592"/>
                      </a:lnTo>
                      <a:lnTo>
                        <a:pt x="366" y="600"/>
                      </a:lnTo>
                      <a:lnTo>
                        <a:pt x="360" y="604"/>
                      </a:lnTo>
                      <a:lnTo>
                        <a:pt x="352" y="610"/>
                      </a:lnTo>
                      <a:lnTo>
                        <a:pt x="352" y="606"/>
                      </a:lnTo>
                      <a:lnTo>
                        <a:pt x="352" y="604"/>
                      </a:lnTo>
                      <a:lnTo>
                        <a:pt x="356" y="600"/>
                      </a:lnTo>
                      <a:lnTo>
                        <a:pt x="360" y="596"/>
                      </a:lnTo>
                      <a:lnTo>
                        <a:pt x="366" y="590"/>
                      </a:lnTo>
                      <a:lnTo>
                        <a:pt x="370" y="584"/>
                      </a:lnTo>
                      <a:lnTo>
                        <a:pt x="368" y="580"/>
                      </a:lnTo>
                      <a:lnTo>
                        <a:pt x="364" y="582"/>
                      </a:lnTo>
                      <a:lnTo>
                        <a:pt x="360" y="586"/>
                      </a:lnTo>
                      <a:lnTo>
                        <a:pt x="356" y="592"/>
                      </a:lnTo>
                      <a:lnTo>
                        <a:pt x="352" y="596"/>
                      </a:lnTo>
                      <a:lnTo>
                        <a:pt x="348" y="600"/>
                      </a:lnTo>
                      <a:lnTo>
                        <a:pt x="348" y="606"/>
                      </a:lnTo>
                      <a:lnTo>
                        <a:pt x="346" y="612"/>
                      </a:lnTo>
                      <a:lnTo>
                        <a:pt x="344" y="618"/>
                      </a:lnTo>
                      <a:lnTo>
                        <a:pt x="342" y="622"/>
                      </a:lnTo>
                      <a:lnTo>
                        <a:pt x="336" y="630"/>
                      </a:lnTo>
                      <a:lnTo>
                        <a:pt x="332" y="638"/>
                      </a:lnTo>
                      <a:lnTo>
                        <a:pt x="328" y="634"/>
                      </a:lnTo>
                      <a:lnTo>
                        <a:pt x="328" y="628"/>
                      </a:lnTo>
                      <a:lnTo>
                        <a:pt x="330" y="622"/>
                      </a:lnTo>
                      <a:lnTo>
                        <a:pt x="326" y="614"/>
                      </a:lnTo>
                      <a:lnTo>
                        <a:pt x="320" y="610"/>
                      </a:lnTo>
                      <a:lnTo>
                        <a:pt x="308" y="600"/>
                      </a:lnTo>
                      <a:lnTo>
                        <a:pt x="294" y="592"/>
                      </a:lnTo>
                      <a:lnTo>
                        <a:pt x="286" y="590"/>
                      </a:lnTo>
                      <a:lnTo>
                        <a:pt x="278" y="580"/>
                      </a:lnTo>
                      <a:lnTo>
                        <a:pt x="268" y="572"/>
                      </a:lnTo>
                      <a:lnTo>
                        <a:pt x="270" y="568"/>
                      </a:lnTo>
                      <a:lnTo>
                        <a:pt x="276" y="564"/>
                      </a:lnTo>
                      <a:lnTo>
                        <a:pt x="300" y="540"/>
                      </a:lnTo>
                      <a:lnTo>
                        <a:pt x="308" y="534"/>
                      </a:lnTo>
                      <a:lnTo>
                        <a:pt x="316" y="530"/>
                      </a:lnTo>
                      <a:lnTo>
                        <a:pt x="320" y="524"/>
                      </a:lnTo>
                      <a:lnTo>
                        <a:pt x="324" y="512"/>
                      </a:lnTo>
                      <a:lnTo>
                        <a:pt x="322" y="502"/>
                      </a:lnTo>
                      <a:lnTo>
                        <a:pt x="318" y="498"/>
                      </a:lnTo>
                      <a:lnTo>
                        <a:pt x="308" y="496"/>
                      </a:lnTo>
                      <a:lnTo>
                        <a:pt x="308" y="490"/>
                      </a:lnTo>
                      <a:lnTo>
                        <a:pt x="312" y="482"/>
                      </a:lnTo>
                      <a:lnTo>
                        <a:pt x="314" y="474"/>
                      </a:lnTo>
                      <a:lnTo>
                        <a:pt x="308" y="472"/>
                      </a:lnTo>
                      <a:lnTo>
                        <a:pt x="300" y="474"/>
                      </a:lnTo>
                      <a:lnTo>
                        <a:pt x="292" y="466"/>
                      </a:lnTo>
                      <a:lnTo>
                        <a:pt x="288" y="456"/>
                      </a:lnTo>
                      <a:lnTo>
                        <a:pt x="290" y="446"/>
                      </a:lnTo>
                      <a:lnTo>
                        <a:pt x="284" y="442"/>
                      </a:lnTo>
                      <a:lnTo>
                        <a:pt x="274" y="440"/>
                      </a:lnTo>
                      <a:lnTo>
                        <a:pt x="266" y="442"/>
                      </a:lnTo>
                      <a:lnTo>
                        <a:pt x="256" y="442"/>
                      </a:lnTo>
                      <a:lnTo>
                        <a:pt x="256" y="414"/>
                      </a:lnTo>
                      <a:lnTo>
                        <a:pt x="252" y="406"/>
                      </a:lnTo>
                      <a:lnTo>
                        <a:pt x="256" y="402"/>
                      </a:lnTo>
                      <a:lnTo>
                        <a:pt x="252" y="396"/>
                      </a:lnTo>
                      <a:lnTo>
                        <a:pt x="260" y="382"/>
                      </a:lnTo>
                      <a:lnTo>
                        <a:pt x="260" y="376"/>
                      </a:lnTo>
                      <a:lnTo>
                        <a:pt x="258" y="366"/>
                      </a:lnTo>
                      <a:lnTo>
                        <a:pt x="248" y="362"/>
                      </a:lnTo>
                      <a:lnTo>
                        <a:pt x="246" y="350"/>
                      </a:lnTo>
                      <a:lnTo>
                        <a:pt x="248" y="342"/>
                      </a:lnTo>
                      <a:lnTo>
                        <a:pt x="220" y="342"/>
                      </a:lnTo>
                      <a:lnTo>
                        <a:pt x="218" y="330"/>
                      </a:lnTo>
                      <a:lnTo>
                        <a:pt x="218" y="326"/>
                      </a:lnTo>
                      <a:lnTo>
                        <a:pt x="220" y="322"/>
                      </a:lnTo>
                      <a:lnTo>
                        <a:pt x="218" y="314"/>
                      </a:lnTo>
                      <a:lnTo>
                        <a:pt x="214" y="302"/>
                      </a:lnTo>
                      <a:lnTo>
                        <a:pt x="196" y="298"/>
                      </a:lnTo>
                      <a:lnTo>
                        <a:pt x="184" y="292"/>
                      </a:lnTo>
                      <a:lnTo>
                        <a:pt x="176" y="290"/>
                      </a:lnTo>
                      <a:lnTo>
                        <a:pt x="172" y="284"/>
                      </a:lnTo>
                      <a:lnTo>
                        <a:pt x="162" y="282"/>
                      </a:lnTo>
                      <a:lnTo>
                        <a:pt x="152" y="280"/>
                      </a:lnTo>
                      <a:lnTo>
                        <a:pt x="140" y="268"/>
                      </a:lnTo>
                      <a:lnTo>
                        <a:pt x="138" y="240"/>
                      </a:lnTo>
                      <a:lnTo>
                        <a:pt x="126" y="240"/>
                      </a:lnTo>
                      <a:lnTo>
                        <a:pt x="116" y="244"/>
                      </a:lnTo>
                      <a:lnTo>
                        <a:pt x="114" y="244"/>
                      </a:lnTo>
                      <a:lnTo>
                        <a:pt x="106" y="250"/>
                      </a:lnTo>
                      <a:lnTo>
                        <a:pt x="92" y="256"/>
                      </a:lnTo>
                      <a:lnTo>
                        <a:pt x="72" y="258"/>
                      </a:lnTo>
                      <a:lnTo>
                        <a:pt x="60" y="256"/>
                      </a:lnTo>
                      <a:lnTo>
                        <a:pt x="54" y="256"/>
                      </a:lnTo>
                      <a:lnTo>
                        <a:pt x="52" y="250"/>
                      </a:lnTo>
                      <a:lnTo>
                        <a:pt x="56" y="238"/>
                      </a:lnTo>
                      <a:lnTo>
                        <a:pt x="54" y="232"/>
                      </a:lnTo>
                      <a:lnTo>
                        <a:pt x="48" y="238"/>
                      </a:lnTo>
                      <a:lnTo>
                        <a:pt x="38" y="242"/>
                      </a:lnTo>
                      <a:lnTo>
                        <a:pt x="36" y="244"/>
                      </a:lnTo>
                      <a:lnTo>
                        <a:pt x="28" y="242"/>
                      </a:lnTo>
                      <a:lnTo>
                        <a:pt x="18" y="232"/>
                      </a:lnTo>
                      <a:lnTo>
                        <a:pt x="8" y="222"/>
                      </a:lnTo>
                      <a:lnTo>
                        <a:pt x="0" y="200"/>
                      </a:lnTo>
                      <a:lnTo>
                        <a:pt x="8" y="188"/>
                      </a:lnTo>
                      <a:lnTo>
                        <a:pt x="14" y="182"/>
                      </a:lnTo>
                      <a:lnTo>
                        <a:pt x="16" y="172"/>
                      </a:lnTo>
                      <a:lnTo>
                        <a:pt x="26" y="160"/>
                      </a:lnTo>
                      <a:lnTo>
                        <a:pt x="40" y="154"/>
                      </a:lnTo>
                      <a:lnTo>
                        <a:pt x="62" y="152"/>
                      </a:lnTo>
                      <a:lnTo>
                        <a:pt x="68" y="138"/>
                      </a:lnTo>
                      <a:lnTo>
                        <a:pt x="68" y="126"/>
                      </a:lnTo>
                      <a:lnTo>
                        <a:pt x="70" y="120"/>
                      </a:lnTo>
                      <a:lnTo>
                        <a:pt x="72" y="106"/>
                      </a:lnTo>
                      <a:lnTo>
                        <a:pt x="70" y="94"/>
                      </a:lnTo>
                      <a:lnTo>
                        <a:pt x="64" y="86"/>
                      </a:lnTo>
                      <a:lnTo>
                        <a:pt x="64" y="74"/>
                      </a:lnTo>
                      <a:lnTo>
                        <a:pt x="66" y="72"/>
                      </a:lnTo>
                      <a:lnTo>
                        <a:pt x="76" y="74"/>
                      </a:lnTo>
                      <a:lnTo>
                        <a:pt x="76" y="68"/>
                      </a:lnTo>
                      <a:lnTo>
                        <a:pt x="64" y="64"/>
                      </a:lnTo>
                      <a:lnTo>
                        <a:pt x="64" y="58"/>
                      </a:lnTo>
                      <a:lnTo>
                        <a:pt x="92" y="56"/>
                      </a:lnTo>
                      <a:lnTo>
                        <a:pt x="102" y="54"/>
                      </a:lnTo>
                      <a:lnTo>
                        <a:pt x="108" y="56"/>
                      </a:lnTo>
                      <a:lnTo>
                        <a:pt x="112" y="62"/>
                      </a:lnTo>
                      <a:lnTo>
                        <a:pt x="120" y="70"/>
                      </a:lnTo>
                      <a:lnTo>
                        <a:pt x="130" y="72"/>
                      </a:lnTo>
                      <a:lnTo>
                        <a:pt x="144" y="68"/>
                      </a:lnTo>
                      <a:lnTo>
                        <a:pt x="150" y="62"/>
                      </a:lnTo>
                      <a:lnTo>
                        <a:pt x="156" y="56"/>
                      </a:lnTo>
                      <a:lnTo>
                        <a:pt x="168" y="52"/>
                      </a:lnTo>
                      <a:lnTo>
                        <a:pt x="168" y="44"/>
                      </a:lnTo>
                      <a:lnTo>
                        <a:pt x="162" y="44"/>
                      </a:lnTo>
                      <a:lnTo>
                        <a:pt x="156" y="36"/>
                      </a:lnTo>
                      <a:lnTo>
                        <a:pt x="154" y="26"/>
                      </a:lnTo>
                      <a:lnTo>
                        <a:pt x="148" y="20"/>
                      </a:lnTo>
                      <a:lnTo>
                        <a:pt x="154" y="18"/>
                      </a:lnTo>
                      <a:lnTo>
                        <a:pt x="162" y="22"/>
                      </a:lnTo>
                      <a:lnTo>
                        <a:pt x="174" y="22"/>
                      </a:lnTo>
                      <a:lnTo>
                        <a:pt x="178" y="24"/>
                      </a:lnTo>
                      <a:lnTo>
                        <a:pt x="184" y="20"/>
                      </a:lnTo>
                      <a:lnTo>
                        <a:pt x="194" y="18"/>
                      </a:lnTo>
                      <a:lnTo>
                        <a:pt x="206" y="14"/>
                      </a:lnTo>
                      <a:lnTo>
                        <a:pt x="210" y="4"/>
                      </a:lnTo>
                      <a:lnTo>
                        <a:pt x="208" y="0"/>
                      </a:lnTo>
                      <a:lnTo>
                        <a:pt x="220" y="0"/>
                      </a:lnTo>
                      <a:lnTo>
                        <a:pt x="228" y="22"/>
                      </a:lnTo>
                      <a:lnTo>
                        <a:pt x="222" y="28"/>
                      </a:lnTo>
                      <a:lnTo>
                        <a:pt x="222" y="48"/>
                      </a:lnTo>
                      <a:lnTo>
                        <a:pt x="228" y="56"/>
                      </a:lnTo>
                      <a:lnTo>
                        <a:pt x="236" y="64"/>
                      </a:lnTo>
                      <a:lnTo>
                        <a:pt x="244" y="64"/>
                      </a:lnTo>
                      <a:lnTo>
                        <a:pt x="254" y="62"/>
                      </a:lnTo>
                      <a:lnTo>
                        <a:pt x="260" y="58"/>
                      </a:lnTo>
                      <a:lnTo>
                        <a:pt x="268" y="54"/>
                      </a:lnTo>
                      <a:lnTo>
                        <a:pt x="272" y="50"/>
                      </a:lnTo>
                      <a:lnTo>
                        <a:pt x="276" y="54"/>
                      </a:lnTo>
                      <a:lnTo>
                        <a:pt x="282" y="54"/>
                      </a:lnTo>
                      <a:lnTo>
                        <a:pt x="284" y="54"/>
                      </a:lnTo>
                      <a:lnTo>
                        <a:pt x="286" y="48"/>
                      </a:lnTo>
                      <a:lnTo>
                        <a:pt x="286" y="44"/>
                      </a:lnTo>
                      <a:lnTo>
                        <a:pt x="290" y="44"/>
                      </a:lnTo>
                      <a:lnTo>
                        <a:pt x="300" y="46"/>
                      </a:lnTo>
                      <a:lnTo>
                        <a:pt x="310" y="50"/>
                      </a:lnTo>
                      <a:lnTo>
                        <a:pt x="316" y="50"/>
                      </a:lnTo>
                      <a:lnTo>
                        <a:pt x="322" y="46"/>
                      </a:lnTo>
                      <a:lnTo>
                        <a:pt x="332" y="48"/>
                      </a:lnTo>
                      <a:lnTo>
                        <a:pt x="338" y="52"/>
                      </a:lnTo>
                      <a:lnTo>
                        <a:pt x="350" y="24"/>
                      </a:lnTo>
                      <a:lnTo>
                        <a:pt x="356" y="1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</p:grpSp>
          <p:grpSp>
            <p:nvGrpSpPr>
              <p:cNvPr id="32" name="Group 94">
                <a:extLst>
                  <a:ext uri="{FF2B5EF4-FFF2-40B4-BE49-F238E27FC236}">
                    <a16:creationId xmlns:a16="http://schemas.microsoft.com/office/drawing/2014/main" id="{830CBC86-1695-4749-AD03-BA6D2C18D7D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883554" y="3444404"/>
                <a:ext cx="1562268" cy="1998149"/>
                <a:chOff x="2428" y="1949"/>
                <a:chExt cx="1087" cy="1194"/>
              </a:xfrm>
              <a:grpFill/>
            </p:grpSpPr>
            <p:sp>
              <p:nvSpPr>
                <p:cNvPr id="176" name="Freeform 95">
                  <a:extLst>
                    <a:ext uri="{FF2B5EF4-FFF2-40B4-BE49-F238E27FC236}">
                      <a16:creationId xmlns:a16="http://schemas.microsoft.com/office/drawing/2014/main" id="{C55C6C39-D0ED-12C9-97AE-7BDCB10A957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93" y="2047"/>
                  <a:ext cx="172" cy="172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16" y="4"/>
                    </a:cxn>
                    <a:cxn ang="0">
                      <a:pos x="24" y="2"/>
                    </a:cxn>
                    <a:cxn ang="0">
                      <a:pos x="48" y="12"/>
                    </a:cxn>
                    <a:cxn ang="0">
                      <a:pos x="66" y="16"/>
                    </a:cxn>
                    <a:cxn ang="0">
                      <a:pos x="80" y="14"/>
                    </a:cxn>
                    <a:cxn ang="0">
                      <a:pos x="90" y="8"/>
                    </a:cxn>
                    <a:cxn ang="0">
                      <a:pos x="112" y="6"/>
                    </a:cxn>
                    <a:cxn ang="0">
                      <a:pos x="122" y="12"/>
                    </a:cxn>
                    <a:cxn ang="0">
                      <a:pos x="134" y="10"/>
                    </a:cxn>
                    <a:cxn ang="0">
                      <a:pos x="150" y="12"/>
                    </a:cxn>
                    <a:cxn ang="0">
                      <a:pos x="154" y="20"/>
                    </a:cxn>
                    <a:cxn ang="0">
                      <a:pos x="162" y="40"/>
                    </a:cxn>
                    <a:cxn ang="0">
                      <a:pos x="158" y="44"/>
                    </a:cxn>
                    <a:cxn ang="0">
                      <a:pos x="152" y="56"/>
                    </a:cxn>
                    <a:cxn ang="0">
                      <a:pos x="150" y="66"/>
                    </a:cxn>
                    <a:cxn ang="0">
                      <a:pos x="146" y="70"/>
                    </a:cxn>
                    <a:cxn ang="0">
                      <a:pos x="140" y="60"/>
                    </a:cxn>
                    <a:cxn ang="0">
                      <a:pos x="136" y="48"/>
                    </a:cxn>
                    <a:cxn ang="0">
                      <a:pos x="130" y="40"/>
                    </a:cxn>
                    <a:cxn ang="0">
                      <a:pos x="126" y="28"/>
                    </a:cxn>
                    <a:cxn ang="0">
                      <a:pos x="122" y="16"/>
                    </a:cxn>
                    <a:cxn ang="0">
                      <a:pos x="122" y="24"/>
                    </a:cxn>
                    <a:cxn ang="0">
                      <a:pos x="124" y="42"/>
                    </a:cxn>
                    <a:cxn ang="0">
                      <a:pos x="128" y="54"/>
                    </a:cxn>
                    <a:cxn ang="0">
                      <a:pos x="136" y="64"/>
                    </a:cxn>
                    <a:cxn ang="0">
                      <a:pos x="142" y="72"/>
                    </a:cxn>
                    <a:cxn ang="0">
                      <a:pos x="150" y="96"/>
                    </a:cxn>
                    <a:cxn ang="0">
                      <a:pos x="170" y="130"/>
                    </a:cxn>
                    <a:cxn ang="0">
                      <a:pos x="172" y="136"/>
                    </a:cxn>
                    <a:cxn ang="0">
                      <a:pos x="172" y="152"/>
                    </a:cxn>
                    <a:cxn ang="0">
                      <a:pos x="164" y="152"/>
                    </a:cxn>
                    <a:cxn ang="0">
                      <a:pos x="144" y="172"/>
                    </a:cxn>
                    <a:cxn ang="0">
                      <a:pos x="134" y="166"/>
                    </a:cxn>
                    <a:cxn ang="0">
                      <a:pos x="6" y="164"/>
                    </a:cxn>
                    <a:cxn ang="0">
                      <a:pos x="6" y="38"/>
                    </a:cxn>
                    <a:cxn ang="0">
                      <a:pos x="2" y="36"/>
                    </a:cxn>
                    <a:cxn ang="0">
                      <a:pos x="0" y="24"/>
                    </a:cxn>
                    <a:cxn ang="0">
                      <a:pos x="6" y="20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172" h="172">
                      <a:moveTo>
                        <a:pt x="6" y="0"/>
                      </a:moveTo>
                      <a:lnTo>
                        <a:pt x="16" y="4"/>
                      </a:lnTo>
                      <a:lnTo>
                        <a:pt x="24" y="2"/>
                      </a:lnTo>
                      <a:lnTo>
                        <a:pt x="48" y="12"/>
                      </a:lnTo>
                      <a:lnTo>
                        <a:pt x="66" y="16"/>
                      </a:lnTo>
                      <a:lnTo>
                        <a:pt x="80" y="14"/>
                      </a:lnTo>
                      <a:lnTo>
                        <a:pt x="90" y="8"/>
                      </a:lnTo>
                      <a:lnTo>
                        <a:pt x="112" y="6"/>
                      </a:lnTo>
                      <a:lnTo>
                        <a:pt x="122" y="12"/>
                      </a:lnTo>
                      <a:lnTo>
                        <a:pt x="134" y="10"/>
                      </a:lnTo>
                      <a:lnTo>
                        <a:pt x="150" y="12"/>
                      </a:lnTo>
                      <a:lnTo>
                        <a:pt x="154" y="20"/>
                      </a:lnTo>
                      <a:lnTo>
                        <a:pt x="162" y="40"/>
                      </a:lnTo>
                      <a:lnTo>
                        <a:pt x="158" y="44"/>
                      </a:lnTo>
                      <a:lnTo>
                        <a:pt x="152" y="56"/>
                      </a:lnTo>
                      <a:lnTo>
                        <a:pt x="150" y="66"/>
                      </a:lnTo>
                      <a:lnTo>
                        <a:pt x="146" y="70"/>
                      </a:lnTo>
                      <a:lnTo>
                        <a:pt x="140" y="60"/>
                      </a:lnTo>
                      <a:lnTo>
                        <a:pt x="136" y="48"/>
                      </a:lnTo>
                      <a:lnTo>
                        <a:pt x="130" y="40"/>
                      </a:lnTo>
                      <a:lnTo>
                        <a:pt x="126" y="28"/>
                      </a:lnTo>
                      <a:lnTo>
                        <a:pt x="122" y="16"/>
                      </a:lnTo>
                      <a:lnTo>
                        <a:pt x="122" y="24"/>
                      </a:lnTo>
                      <a:lnTo>
                        <a:pt x="124" y="42"/>
                      </a:lnTo>
                      <a:lnTo>
                        <a:pt x="128" y="54"/>
                      </a:lnTo>
                      <a:lnTo>
                        <a:pt x="136" y="64"/>
                      </a:lnTo>
                      <a:lnTo>
                        <a:pt x="142" y="72"/>
                      </a:lnTo>
                      <a:lnTo>
                        <a:pt x="150" y="96"/>
                      </a:lnTo>
                      <a:lnTo>
                        <a:pt x="170" y="130"/>
                      </a:lnTo>
                      <a:lnTo>
                        <a:pt x="172" y="136"/>
                      </a:lnTo>
                      <a:lnTo>
                        <a:pt x="172" y="152"/>
                      </a:lnTo>
                      <a:lnTo>
                        <a:pt x="164" y="152"/>
                      </a:lnTo>
                      <a:lnTo>
                        <a:pt x="144" y="172"/>
                      </a:lnTo>
                      <a:lnTo>
                        <a:pt x="134" y="166"/>
                      </a:lnTo>
                      <a:lnTo>
                        <a:pt x="6" y="164"/>
                      </a:lnTo>
                      <a:lnTo>
                        <a:pt x="6" y="38"/>
                      </a:lnTo>
                      <a:lnTo>
                        <a:pt x="2" y="36"/>
                      </a:lnTo>
                      <a:lnTo>
                        <a:pt x="0" y="24"/>
                      </a:lnTo>
                      <a:lnTo>
                        <a:pt x="6" y="2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77" name="Freeform 96">
                  <a:extLst>
                    <a:ext uri="{FF2B5EF4-FFF2-40B4-BE49-F238E27FC236}">
                      <a16:creationId xmlns:a16="http://schemas.microsoft.com/office/drawing/2014/main" id="{E4F9F66B-45CF-15BF-AE84-589EB29E99C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50" y="2023"/>
                  <a:ext cx="249" cy="222"/>
                </a:xfrm>
                <a:custGeom>
                  <a:avLst/>
                  <a:gdLst/>
                  <a:ahLst/>
                  <a:cxnLst>
                    <a:cxn ang="0">
                      <a:pos x="35" y="0"/>
                    </a:cxn>
                    <a:cxn ang="0">
                      <a:pos x="51" y="4"/>
                    </a:cxn>
                    <a:cxn ang="0">
                      <a:pos x="79" y="8"/>
                    </a:cxn>
                    <a:cxn ang="0">
                      <a:pos x="93" y="16"/>
                    </a:cxn>
                    <a:cxn ang="0">
                      <a:pos x="99" y="28"/>
                    </a:cxn>
                    <a:cxn ang="0">
                      <a:pos x="107" y="34"/>
                    </a:cxn>
                    <a:cxn ang="0">
                      <a:pos x="125" y="34"/>
                    </a:cxn>
                    <a:cxn ang="0">
                      <a:pos x="137" y="42"/>
                    </a:cxn>
                    <a:cxn ang="0">
                      <a:pos x="157" y="54"/>
                    </a:cxn>
                    <a:cxn ang="0">
                      <a:pos x="171" y="40"/>
                    </a:cxn>
                    <a:cxn ang="0">
                      <a:pos x="173" y="30"/>
                    </a:cxn>
                    <a:cxn ang="0">
                      <a:pos x="167" y="22"/>
                    </a:cxn>
                    <a:cxn ang="0">
                      <a:pos x="177" y="12"/>
                    </a:cxn>
                    <a:cxn ang="0">
                      <a:pos x="191" y="6"/>
                    </a:cxn>
                    <a:cxn ang="0">
                      <a:pos x="209" y="8"/>
                    </a:cxn>
                    <a:cxn ang="0">
                      <a:pos x="223" y="16"/>
                    </a:cxn>
                    <a:cxn ang="0">
                      <a:pos x="237" y="22"/>
                    </a:cxn>
                    <a:cxn ang="0">
                      <a:pos x="249" y="24"/>
                    </a:cxn>
                    <a:cxn ang="0">
                      <a:pos x="249" y="44"/>
                    </a:cxn>
                    <a:cxn ang="0">
                      <a:pos x="243" y="48"/>
                    </a:cxn>
                    <a:cxn ang="0">
                      <a:pos x="245" y="60"/>
                    </a:cxn>
                    <a:cxn ang="0">
                      <a:pos x="249" y="62"/>
                    </a:cxn>
                    <a:cxn ang="0">
                      <a:pos x="249" y="188"/>
                    </a:cxn>
                    <a:cxn ang="0">
                      <a:pos x="249" y="222"/>
                    </a:cxn>
                    <a:cxn ang="0">
                      <a:pos x="231" y="222"/>
                    </a:cxn>
                    <a:cxn ang="0">
                      <a:pos x="97" y="168"/>
                    </a:cxn>
                    <a:cxn ang="0">
                      <a:pos x="91" y="174"/>
                    </a:cxn>
                    <a:cxn ang="0">
                      <a:pos x="79" y="180"/>
                    </a:cxn>
                    <a:cxn ang="0">
                      <a:pos x="69" y="172"/>
                    </a:cxn>
                    <a:cxn ang="0">
                      <a:pos x="59" y="168"/>
                    </a:cxn>
                    <a:cxn ang="0">
                      <a:pos x="43" y="164"/>
                    </a:cxn>
                    <a:cxn ang="0">
                      <a:pos x="37" y="158"/>
                    </a:cxn>
                    <a:cxn ang="0">
                      <a:pos x="33" y="150"/>
                    </a:cxn>
                    <a:cxn ang="0">
                      <a:pos x="14" y="148"/>
                    </a:cxn>
                    <a:cxn ang="0">
                      <a:pos x="8" y="136"/>
                    </a:cxn>
                    <a:cxn ang="0">
                      <a:pos x="4" y="126"/>
                    </a:cxn>
                    <a:cxn ang="0">
                      <a:pos x="0" y="116"/>
                    </a:cxn>
                    <a:cxn ang="0">
                      <a:pos x="8" y="112"/>
                    </a:cxn>
                    <a:cxn ang="0">
                      <a:pos x="8" y="66"/>
                    </a:cxn>
                    <a:cxn ang="0">
                      <a:pos x="4" y="48"/>
                    </a:cxn>
                    <a:cxn ang="0">
                      <a:pos x="12" y="42"/>
                    </a:cxn>
                    <a:cxn ang="0">
                      <a:pos x="12" y="26"/>
                    </a:cxn>
                    <a:cxn ang="0">
                      <a:pos x="33" y="12"/>
                    </a:cxn>
                    <a:cxn ang="0">
                      <a:pos x="35" y="10"/>
                    </a:cxn>
                    <a:cxn ang="0">
                      <a:pos x="35" y="0"/>
                    </a:cxn>
                  </a:cxnLst>
                  <a:rect l="0" t="0" r="r" b="b"/>
                  <a:pathLst>
                    <a:path w="249" h="222">
                      <a:moveTo>
                        <a:pt x="35" y="0"/>
                      </a:moveTo>
                      <a:lnTo>
                        <a:pt x="51" y="4"/>
                      </a:lnTo>
                      <a:lnTo>
                        <a:pt x="79" y="8"/>
                      </a:lnTo>
                      <a:lnTo>
                        <a:pt x="93" y="16"/>
                      </a:lnTo>
                      <a:lnTo>
                        <a:pt x="99" y="28"/>
                      </a:lnTo>
                      <a:lnTo>
                        <a:pt x="107" y="34"/>
                      </a:lnTo>
                      <a:lnTo>
                        <a:pt x="125" y="34"/>
                      </a:lnTo>
                      <a:lnTo>
                        <a:pt x="137" y="42"/>
                      </a:lnTo>
                      <a:lnTo>
                        <a:pt x="157" y="54"/>
                      </a:lnTo>
                      <a:lnTo>
                        <a:pt x="171" y="40"/>
                      </a:lnTo>
                      <a:lnTo>
                        <a:pt x="173" y="30"/>
                      </a:lnTo>
                      <a:lnTo>
                        <a:pt x="167" y="22"/>
                      </a:lnTo>
                      <a:lnTo>
                        <a:pt x="177" y="12"/>
                      </a:lnTo>
                      <a:lnTo>
                        <a:pt x="191" y="6"/>
                      </a:lnTo>
                      <a:lnTo>
                        <a:pt x="209" y="8"/>
                      </a:lnTo>
                      <a:lnTo>
                        <a:pt x="223" y="16"/>
                      </a:lnTo>
                      <a:lnTo>
                        <a:pt x="237" y="22"/>
                      </a:lnTo>
                      <a:lnTo>
                        <a:pt x="249" y="24"/>
                      </a:lnTo>
                      <a:lnTo>
                        <a:pt x="249" y="44"/>
                      </a:lnTo>
                      <a:lnTo>
                        <a:pt x="243" y="48"/>
                      </a:lnTo>
                      <a:lnTo>
                        <a:pt x="245" y="60"/>
                      </a:lnTo>
                      <a:lnTo>
                        <a:pt x="249" y="62"/>
                      </a:lnTo>
                      <a:lnTo>
                        <a:pt x="249" y="188"/>
                      </a:lnTo>
                      <a:lnTo>
                        <a:pt x="249" y="222"/>
                      </a:lnTo>
                      <a:lnTo>
                        <a:pt x="231" y="222"/>
                      </a:lnTo>
                      <a:lnTo>
                        <a:pt x="97" y="168"/>
                      </a:lnTo>
                      <a:lnTo>
                        <a:pt x="91" y="174"/>
                      </a:lnTo>
                      <a:lnTo>
                        <a:pt x="79" y="180"/>
                      </a:lnTo>
                      <a:lnTo>
                        <a:pt x="69" y="172"/>
                      </a:lnTo>
                      <a:lnTo>
                        <a:pt x="59" y="168"/>
                      </a:lnTo>
                      <a:lnTo>
                        <a:pt x="43" y="164"/>
                      </a:lnTo>
                      <a:lnTo>
                        <a:pt x="37" y="158"/>
                      </a:lnTo>
                      <a:lnTo>
                        <a:pt x="33" y="150"/>
                      </a:lnTo>
                      <a:lnTo>
                        <a:pt x="14" y="148"/>
                      </a:lnTo>
                      <a:lnTo>
                        <a:pt x="8" y="136"/>
                      </a:lnTo>
                      <a:lnTo>
                        <a:pt x="4" y="126"/>
                      </a:lnTo>
                      <a:lnTo>
                        <a:pt x="0" y="116"/>
                      </a:lnTo>
                      <a:lnTo>
                        <a:pt x="8" y="112"/>
                      </a:lnTo>
                      <a:lnTo>
                        <a:pt x="8" y="66"/>
                      </a:lnTo>
                      <a:lnTo>
                        <a:pt x="4" y="48"/>
                      </a:lnTo>
                      <a:lnTo>
                        <a:pt x="12" y="42"/>
                      </a:lnTo>
                      <a:lnTo>
                        <a:pt x="12" y="26"/>
                      </a:lnTo>
                      <a:lnTo>
                        <a:pt x="33" y="12"/>
                      </a:lnTo>
                      <a:lnTo>
                        <a:pt x="35" y="1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78" name="Freeform 97">
                  <a:extLst>
                    <a:ext uri="{FF2B5EF4-FFF2-40B4-BE49-F238E27FC236}">
                      <a16:creationId xmlns:a16="http://schemas.microsoft.com/office/drawing/2014/main" id="{869E18EA-33EE-915C-A512-3F0941486A2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20" y="1949"/>
                  <a:ext cx="65" cy="122"/>
                </a:xfrm>
                <a:custGeom>
                  <a:avLst/>
                  <a:gdLst/>
                  <a:ahLst/>
                  <a:cxnLst>
                    <a:cxn ang="0">
                      <a:pos x="16" y="6"/>
                    </a:cxn>
                    <a:cxn ang="0">
                      <a:pos x="30" y="0"/>
                    </a:cxn>
                    <a:cxn ang="0">
                      <a:pos x="38" y="0"/>
                    </a:cxn>
                    <a:cxn ang="0">
                      <a:pos x="42" y="8"/>
                    </a:cxn>
                    <a:cxn ang="0">
                      <a:pos x="48" y="10"/>
                    </a:cxn>
                    <a:cxn ang="0">
                      <a:pos x="54" y="6"/>
                    </a:cxn>
                    <a:cxn ang="0">
                      <a:pos x="58" y="8"/>
                    </a:cxn>
                    <a:cxn ang="0">
                      <a:pos x="56" y="14"/>
                    </a:cxn>
                    <a:cxn ang="0">
                      <a:pos x="50" y="16"/>
                    </a:cxn>
                    <a:cxn ang="0">
                      <a:pos x="46" y="24"/>
                    </a:cxn>
                    <a:cxn ang="0">
                      <a:pos x="50" y="28"/>
                    </a:cxn>
                    <a:cxn ang="0">
                      <a:pos x="58" y="32"/>
                    </a:cxn>
                    <a:cxn ang="0">
                      <a:pos x="58" y="38"/>
                    </a:cxn>
                    <a:cxn ang="0">
                      <a:pos x="52" y="44"/>
                    </a:cxn>
                    <a:cxn ang="0">
                      <a:pos x="46" y="46"/>
                    </a:cxn>
                    <a:cxn ang="0">
                      <a:pos x="40" y="54"/>
                    </a:cxn>
                    <a:cxn ang="0">
                      <a:pos x="44" y="64"/>
                    </a:cxn>
                    <a:cxn ang="0">
                      <a:pos x="54" y="64"/>
                    </a:cxn>
                    <a:cxn ang="0">
                      <a:pos x="58" y="70"/>
                    </a:cxn>
                    <a:cxn ang="0">
                      <a:pos x="65" y="74"/>
                    </a:cxn>
                    <a:cxn ang="0">
                      <a:pos x="65" y="84"/>
                    </a:cxn>
                    <a:cxn ang="0">
                      <a:pos x="42" y="100"/>
                    </a:cxn>
                    <a:cxn ang="0">
                      <a:pos x="42" y="116"/>
                    </a:cxn>
                    <a:cxn ang="0">
                      <a:pos x="34" y="122"/>
                    </a:cxn>
                    <a:cxn ang="0">
                      <a:pos x="28" y="120"/>
                    </a:cxn>
                    <a:cxn ang="0">
                      <a:pos x="26" y="108"/>
                    </a:cxn>
                    <a:cxn ang="0">
                      <a:pos x="24" y="92"/>
                    </a:cxn>
                    <a:cxn ang="0">
                      <a:pos x="10" y="76"/>
                    </a:cxn>
                    <a:cxn ang="0">
                      <a:pos x="0" y="64"/>
                    </a:cxn>
                    <a:cxn ang="0">
                      <a:pos x="0" y="56"/>
                    </a:cxn>
                    <a:cxn ang="0">
                      <a:pos x="12" y="46"/>
                    </a:cxn>
                    <a:cxn ang="0">
                      <a:pos x="12" y="10"/>
                    </a:cxn>
                    <a:cxn ang="0">
                      <a:pos x="16" y="6"/>
                    </a:cxn>
                  </a:cxnLst>
                  <a:rect l="0" t="0" r="r" b="b"/>
                  <a:pathLst>
                    <a:path w="65" h="122">
                      <a:moveTo>
                        <a:pt x="16" y="6"/>
                      </a:moveTo>
                      <a:lnTo>
                        <a:pt x="30" y="0"/>
                      </a:lnTo>
                      <a:lnTo>
                        <a:pt x="38" y="0"/>
                      </a:lnTo>
                      <a:lnTo>
                        <a:pt x="42" y="8"/>
                      </a:lnTo>
                      <a:lnTo>
                        <a:pt x="48" y="10"/>
                      </a:lnTo>
                      <a:lnTo>
                        <a:pt x="54" y="6"/>
                      </a:lnTo>
                      <a:lnTo>
                        <a:pt x="58" y="8"/>
                      </a:lnTo>
                      <a:lnTo>
                        <a:pt x="56" y="14"/>
                      </a:lnTo>
                      <a:lnTo>
                        <a:pt x="50" y="16"/>
                      </a:lnTo>
                      <a:lnTo>
                        <a:pt x="46" y="24"/>
                      </a:lnTo>
                      <a:lnTo>
                        <a:pt x="50" y="28"/>
                      </a:lnTo>
                      <a:lnTo>
                        <a:pt x="58" y="32"/>
                      </a:lnTo>
                      <a:lnTo>
                        <a:pt x="58" y="38"/>
                      </a:lnTo>
                      <a:lnTo>
                        <a:pt x="52" y="44"/>
                      </a:lnTo>
                      <a:lnTo>
                        <a:pt x="46" y="46"/>
                      </a:lnTo>
                      <a:lnTo>
                        <a:pt x="40" y="54"/>
                      </a:lnTo>
                      <a:lnTo>
                        <a:pt x="44" y="64"/>
                      </a:lnTo>
                      <a:lnTo>
                        <a:pt x="54" y="64"/>
                      </a:lnTo>
                      <a:lnTo>
                        <a:pt x="58" y="70"/>
                      </a:lnTo>
                      <a:lnTo>
                        <a:pt x="65" y="74"/>
                      </a:lnTo>
                      <a:lnTo>
                        <a:pt x="65" y="84"/>
                      </a:lnTo>
                      <a:lnTo>
                        <a:pt x="42" y="100"/>
                      </a:lnTo>
                      <a:lnTo>
                        <a:pt x="42" y="116"/>
                      </a:lnTo>
                      <a:lnTo>
                        <a:pt x="34" y="122"/>
                      </a:lnTo>
                      <a:lnTo>
                        <a:pt x="28" y="120"/>
                      </a:lnTo>
                      <a:lnTo>
                        <a:pt x="26" y="108"/>
                      </a:lnTo>
                      <a:lnTo>
                        <a:pt x="24" y="92"/>
                      </a:lnTo>
                      <a:lnTo>
                        <a:pt x="10" y="76"/>
                      </a:lnTo>
                      <a:lnTo>
                        <a:pt x="0" y="64"/>
                      </a:lnTo>
                      <a:lnTo>
                        <a:pt x="0" y="56"/>
                      </a:lnTo>
                      <a:lnTo>
                        <a:pt x="12" y="46"/>
                      </a:lnTo>
                      <a:lnTo>
                        <a:pt x="12" y="10"/>
                      </a:lnTo>
                      <a:lnTo>
                        <a:pt x="16" y="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79" name="Freeform 98">
                  <a:extLst>
                    <a:ext uri="{FF2B5EF4-FFF2-40B4-BE49-F238E27FC236}">
                      <a16:creationId xmlns:a16="http://schemas.microsoft.com/office/drawing/2014/main" id="{692F332A-E2AD-17FE-6D71-BF64FDDBC39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62" y="1955"/>
                  <a:ext cx="331" cy="310"/>
                </a:xfrm>
                <a:custGeom>
                  <a:avLst/>
                  <a:gdLst/>
                  <a:ahLst/>
                  <a:cxnLst>
                    <a:cxn ang="0">
                      <a:pos x="0" y="164"/>
                    </a:cxn>
                    <a:cxn ang="0">
                      <a:pos x="0" y="146"/>
                    </a:cxn>
                    <a:cxn ang="0">
                      <a:pos x="32" y="126"/>
                    </a:cxn>
                    <a:cxn ang="0">
                      <a:pos x="54" y="124"/>
                    </a:cxn>
                    <a:cxn ang="0">
                      <a:pos x="78" y="104"/>
                    </a:cxn>
                    <a:cxn ang="0">
                      <a:pos x="80" y="96"/>
                    </a:cxn>
                    <a:cxn ang="0">
                      <a:pos x="96" y="86"/>
                    </a:cxn>
                    <a:cxn ang="0">
                      <a:pos x="120" y="84"/>
                    </a:cxn>
                    <a:cxn ang="0">
                      <a:pos x="120" y="76"/>
                    </a:cxn>
                    <a:cxn ang="0">
                      <a:pos x="112" y="66"/>
                    </a:cxn>
                    <a:cxn ang="0">
                      <a:pos x="112" y="40"/>
                    </a:cxn>
                    <a:cxn ang="0">
                      <a:pos x="110" y="34"/>
                    </a:cxn>
                    <a:cxn ang="0">
                      <a:pos x="126" y="22"/>
                    </a:cxn>
                    <a:cxn ang="0">
                      <a:pos x="138" y="20"/>
                    </a:cxn>
                    <a:cxn ang="0">
                      <a:pos x="154" y="10"/>
                    </a:cxn>
                    <a:cxn ang="0">
                      <a:pos x="180" y="6"/>
                    </a:cxn>
                    <a:cxn ang="0">
                      <a:pos x="204" y="2"/>
                    </a:cxn>
                    <a:cxn ang="0">
                      <a:pos x="218" y="4"/>
                    </a:cxn>
                    <a:cxn ang="0">
                      <a:pos x="226" y="6"/>
                    </a:cxn>
                    <a:cxn ang="0">
                      <a:pos x="238" y="0"/>
                    </a:cxn>
                    <a:cxn ang="0">
                      <a:pos x="254" y="0"/>
                    </a:cxn>
                    <a:cxn ang="0">
                      <a:pos x="262" y="0"/>
                    </a:cxn>
                    <a:cxn ang="0">
                      <a:pos x="270" y="4"/>
                    </a:cxn>
                    <a:cxn ang="0">
                      <a:pos x="270" y="40"/>
                    </a:cxn>
                    <a:cxn ang="0">
                      <a:pos x="258" y="50"/>
                    </a:cxn>
                    <a:cxn ang="0">
                      <a:pos x="258" y="58"/>
                    </a:cxn>
                    <a:cxn ang="0">
                      <a:pos x="282" y="86"/>
                    </a:cxn>
                    <a:cxn ang="0">
                      <a:pos x="286" y="114"/>
                    </a:cxn>
                    <a:cxn ang="0">
                      <a:pos x="292" y="116"/>
                    </a:cxn>
                    <a:cxn ang="0">
                      <a:pos x="294" y="132"/>
                    </a:cxn>
                    <a:cxn ang="0">
                      <a:pos x="296" y="180"/>
                    </a:cxn>
                    <a:cxn ang="0">
                      <a:pos x="288" y="184"/>
                    </a:cxn>
                    <a:cxn ang="0">
                      <a:pos x="292" y="194"/>
                    </a:cxn>
                    <a:cxn ang="0">
                      <a:pos x="302" y="216"/>
                    </a:cxn>
                    <a:cxn ang="0">
                      <a:pos x="321" y="218"/>
                    </a:cxn>
                    <a:cxn ang="0">
                      <a:pos x="325" y="226"/>
                    </a:cxn>
                    <a:cxn ang="0">
                      <a:pos x="331" y="232"/>
                    </a:cxn>
                    <a:cxn ang="0">
                      <a:pos x="264" y="272"/>
                    </a:cxn>
                    <a:cxn ang="0">
                      <a:pos x="226" y="304"/>
                    </a:cxn>
                    <a:cxn ang="0">
                      <a:pos x="206" y="308"/>
                    </a:cxn>
                    <a:cxn ang="0">
                      <a:pos x="188" y="310"/>
                    </a:cxn>
                    <a:cxn ang="0">
                      <a:pos x="190" y="294"/>
                    </a:cxn>
                    <a:cxn ang="0">
                      <a:pos x="170" y="286"/>
                    </a:cxn>
                    <a:cxn ang="0">
                      <a:pos x="160" y="276"/>
                    </a:cxn>
                    <a:cxn ang="0">
                      <a:pos x="0" y="164"/>
                    </a:cxn>
                  </a:cxnLst>
                  <a:rect l="0" t="0" r="r" b="b"/>
                  <a:pathLst>
                    <a:path w="331" h="310">
                      <a:moveTo>
                        <a:pt x="0" y="164"/>
                      </a:moveTo>
                      <a:lnTo>
                        <a:pt x="0" y="146"/>
                      </a:lnTo>
                      <a:lnTo>
                        <a:pt x="32" y="126"/>
                      </a:lnTo>
                      <a:lnTo>
                        <a:pt x="54" y="124"/>
                      </a:lnTo>
                      <a:lnTo>
                        <a:pt x="78" y="104"/>
                      </a:lnTo>
                      <a:lnTo>
                        <a:pt x="80" y="96"/>
                      </a:lnTo>
                      <a:lnTo>
                        <a:pt x="96" y="86"/>
                      </a:lnTo>
                      <a:lnTo>
                        <a:pt x="120" y="84"/>
                      </a:lnTo>
                      <a:lnTo>
                        <a:pt x="120" y="76"/>
                      </a:lnTo>
                      <a:lnTo>
                        <a:pt x="112" y="66"/>
                      </a:lnTo>
                      <a:lnTo>
                        <a:pt x="112" y="40"/>
                      </a:lnTo>
                      <a:lnTo>
                        <a:pt x="110" y="34"/>
                      </a:lnTo>
                      <a:lnTo>
                        <a:pt x="126" y="22"/>
                      </a:lnTo>
                      <a:lnTo>
                        <a:pt x="138" y="20"/>
                      </a:lnTo>
                      <a:lnTo>
                        <a:pt x="154" y="10"/>
                      </a:lnTo>
                      <a:lnTo>
                        <a:pt x="180" y="6"/>
                      </a:lnTo>
                      <a:lnTo>
                        <a:pt x="204" y="2"/>
                      </a:lnTo>
                      <a:lnTo>
                        <a:pt x="218" y="4"/>
                      </a:lnTo>
                      <a:lnTo>
                        <a:pt x="226" y="6"/>
                      </a:lnTo>
                      <a:lnTo>
                        <a:pt x="238" y="0"/>
                      </a:lnTo>
                      <a:lnTo>
                        <a:pt x="254" y="0"/>
                      </a:lnTo>
                      <a:lnTo>
                        <a:pt x="262" y="0"/>
                      </a:lnTo>
                      <a:lnTo>
                        <a:pt x="270" y="4"/>
                      </a:lnTo>
                      <a:lnTo>
                        <a:pt x="270" y="40"/>
                      </a:lnTo>
                      <a:lnTo>
                        <a:pt x="258" y="50"/>
                      </a:lnTo>
                      <a:lnTo>
                        <a:pt x="258" y="58"/>
                      </a:lnTo>
                      <a:lnTo>
                        <a:pt x="282" y="86"/>
                      </a:lnTo>
                      <a:lnTo>
                        <a:pt x="286" y="114"/>
                      </a:lnTo>
                      <a:lnTo>
                        <a:pt x="292" y="116"/>
                      </a:lnTo>
                      <a:lnTo>
                        <a:pt x="294" y="132"/>
                      </a:lnTo>
                      <a:lnTo>
                        <a:pt x="296" y="180"/>
                      </a:lnTo>
                      <a:lnTo>
                        <a:pt x="288" y="184"/>
                      </a:lnTo>
                      <a:lnTo>
                        <a:pt x="292" y="194"/>
                      </a:lnTo>
                      <a:lnTo>
                        <a:pt x="302" y="216"/>
                      </a:lnTo>
                      <a:lnTo>
                        <a:pt x="321" y="218"/>
                      </a:lnTo>
                      <a:lnTo>
                        <a:pt x="325" y="226"/>
                      </a:lnTo>
                      <a:lnTo>
                        <a:pt x="331" y="232"/>
                      </a:lnTo>
                      <a:lnTo>
                        <a:pt x="264" y="272"/>
                      </a:lnTo>
                      <a:lnTo>
                        <a:pt x="226" y="304"/>
                      </a:lnTo>
                      <a:lnTo>
                        <a:pt x="206" y="308"/>
                      </a:lnTo>
                      <a:lnTo>
                        <a:pt x="188" y="310"/>
                      </a:lnTo>
                      <a:lnTo>
                        <a:pt x="190" y="294"/>
                      </a:lnTo>
                      <a:lnTo>
                        <a:pt x="170" y="286"/>
                      </a:lnTo>
                      <a:lnTo>
                        <a:pt x="160" y="276"/>
                      </a:lnTo>
                      <a:lnTo>
                        <a:pt x="0" y="16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80" name="Freeform 99">
                  <a:extLst>
                    <a:ext uri="{FF2B5EF4-FFF2-40B4-BE49-F238E27FC236}">
                      <a16:creationId xmlns:a16="http://schemas.microsoft.com/office/drawing/2014/main" id="{F881D191-4CC3-AD18-AAE6-643509D189D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94" y="1975"/>
                  <a:ext cx="188" cy="144"/>
                </a:xfrm>
                <a:custGeom>
                  <a:avLst/>
                  <a:gdLst/>
                  <a:ahLst/>
                  <a:cxnLst>
                    <a:cxn ang="0">
                      <a:pos x="68" y="144"/>
                    </a:cxn>
                    <a:cxn ang="0">
                      <a:pos x="0" y="144"/>
                    </a:cxn>
                    <a:cxn ang="0">
                      <a:pos x="10" y="138"/>
                    </a:cxn>
                    <a:cxn ang="0">
                      <a:pos x="28" y="128"/>
                    </a:cxn>
                    <a:cxn ang="0">
                      <a:pos x="50" y="110"/>
                    </a:cxn>
                    <a:cxn ang="0">
                      <a:pos x="52" y="104"/>
                    </a:cxn>
                    <a:cxn ang="0">
                      <a:pos x="52" y="68"/>
                    </a:cxn>
                    <a:cxn ang="0">
                      <a:pos x="62" y="56"/>
                    </a:cxn>
                    <a:cxn ang="0">
                      <a:pos x="74" y="44"/>
                    </a:cxn>
                    <a:cxn ang="0">
                      <a:pos x="88" y="40"/>
                    </a:cxn>
                    <a:cxn ang="0">
                      <a:pos x="102" y="30"/>
                    </a:cxn>
                    <a:cxn ang="0">
                      <a:pos x="108" y="14"/>
                    </a:cxn>
                    <a:cxn ang="0">
                      <a:pos x="112" y="4"/>
                    </a:cxn>
                    <a:cxn ang="0">
                      <a:pos x="116" y="0"/>
                    </a:cxn>
                    <a:cxn ang="0">
                      <a:pos x="122" y="0"/>
                    </a:cxn>
                    <a:cxn ang="0">
                      <a:pos x="126" y="8"/>
                    </a:cxn>
                    <a:cxn ang="0">
                      <a:pos x="132" y="12"/>
                    </a:cxn>
                    <a:cxn ang="0">
                      <a:pos x="154" y="10"/>
                    </a:cxn>
                    <a:cxn ang="0">
                      <a:pos x="164" y="10"/>
                    </a:cxn>
                    <a:cxn ang="0">
                      <a:pos x="168" y="14"/>
                    </a:cxn>
                    <a:cxn ang="0">
                      <a:pos x="178" y="14"/>
                    </a:cxn>
                    <a:cxn ang="0">
                      <a:pos x="180" y="20"/>
                    </a:cxn>
                    <a:cxn ang="0">
                      <a:pos x="180" y="46"/>
                    </a:cxn>
                    <a:cxn ang="0">
                      <a:pos x="188" y="56"/>
                    </a:cxn>
                    <a:cxn ang="0">
                      <a:pos x="188" y="64"/>
                    </a:cxn>
                    <a:cxn ang="0">
                      <a:pos x="164" y="66"/>
                    </a:cxn>
                    <a:cxn ang="0">
                      <a:pos x="148" y="76"/>
                    </a:cxn>
                    <a:cxn ang="0">
                      <a:pos x="146" y="84"/>
                    </a:cxn>
                    <a:cxn ang="0">
                      <a:pos x="122" y="104"/>
                    </a:cxn>
                    <a:cxn ang="0">
                      <a:pos x="100" y="106"/>
                    </a:cxn>
                    <a:cxn ang="0">
                      <a:pos x="68" y="126"/>
                    </a:cxn>
                    <a:cxn ang="0">
                      <a:pos x="68" y="144"/>
                    </a:cxn>
                  </a:cxnLst>
                  <a:rect l="0" t="0" r="r" b="b"/>
                  <a:pathLst>
                    <a:path w="188" h="144">
                      <a:moveTo>
                        <a:pt x="68" y="144"/>
                      </a:moveTo>
                      <a:lnTo>
                        <a:pt x="0" y="144"/>
                      </a:lnTo>
                      <a:lnTo>
                        <a:pt x="10" y="138"/>
                      </a:lnTo>
                      <a:lnTo>
                        <a:pt x="28" y="128"/>
                      </a:lnTo>
                      <a:lnTo>
                        <a:pt x="50" y="110"/>
                      </a:lnTo>
                      <a:lnTo>
                        <a:pt x="52" y="104"/>
                      </a:lnTo>
                      <a:lnTo>
                        <a:pt x="52" y="68"/>
                      </a:lnTo>
                      <a:lnTo>
                        <a:pt x="62" y="56"/>
                      </a:lnTo>
                      <a:lnTo>
                        <a:pt x="74" y="44"/>
                      </a:lnTo>
                      <a:lnTo>
                        <a:pt x="88" y="40"/>
                      </a:lnTo>
                      <a:lnTo>
                        <a:pt x="102" y="30"/>
                      </a:lnTo>
                      <a:lnTo>
                        <a:pt x="108" y="14"/>
                      </a:lnTo>
                      <a:lnTo>
                        <a:pt x="112" y="4"/>
                      </a:lnTo>
                      <a:lnTo>
                        <a:pt x="116" y="0"/>
                      </a:lnTo>
                      <a:lnTo>
                        <a:pt x="122" y="0"/>
                      </a:lnTo>
                      <a:lnTo>
                        <a:pt x="126" y="8"/>
                      </a:lnTo>
                      <a:lnTo>
                        <a:pt x="132" y="12"/>
                      </a:lnTo>
                      <a:lnTo>
                        <a:pt x="154" y="10"/>
                      </a:lnTo>
                      <a:lnTo>
                        <a:pt x="164" y="10"/>
                      </a:lnTo>
                      <a:lnTo>
                        <a:pt x="168" y="14"/>
                      </a:lnTo>
                      <a:lnTo>
                        <a:pt x="178" y="14"/>
                      </a:lnTo>
                      <a:lnTo>
                        <a:pt x="180" y="20"/>
                      </a:lnTo>
                      <a:lnTo>
                        <a:pt x="180" y="46"/>
                      </a:lnTo>
                      <a:lnTo>
                        <a:pt x="188" y="56"/>
                      </a:lnTo>
                      <a:lnTo>
                        <a:pt x="188" y="64"/>
                      </a:lnTo>
                      <a:lnTo>
                        <a:pt x="164" y="66"/>
                      </a:lnTo>
                      <a:lnTo>
                        <a:pt x="148" y="76"/>
                      </a:lnTo>
                      <a:lnTo>
                        <a:pt x="146" y="84"/>
                      </a:lnTo>
                      <a:lnTo>
                        <a:pt x="122" y="104"/>
                      </a:lnTo>
                      <a:lnTo>
                        <a:pt x="100" y="106"/>
                      </a:lnTo>
                      <a:lnTo>
                        <a:pt x="68" y="126"/>
                      </a:lnTo>
                      <a:lnTo>
                        <a:pt x="68" y="14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81" name="Freeform 100">
                  <a:extLst>
                    <a:ext uri="{FF2B5EF4-FFF2-40B4-BE49-F238E27FC236}">
                      <a16:creationId xmlns:a16="http://schemas.microsoft.com/office/drawing/2014/main" id="{1F43C5C2-1338-920F-DF66-5F2A1C082D5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30" y="2119"/>
                  <a:ext cx="132" cy="106"/>
                </a:xfrm>
                <a:custGeom>
                  <a:avLst/>
                  <a:gdLst/>
                  <a:ahLst/>
                  <a:cxnLst>
                    <a:cxn ang="0">
                      <a:pos x="0" y="106"/>
                    </a:cxn>
                    <a:cxn ang="0">
                      <a:pos x="4" y="94"/>
                    </a:cxn>
                    <a:cxn ang="0">
                      <a:pos x="14" y="78"/>
                    </a:cxn>
                    <a:cxn ang="0">
                      <a:pos x="20" y="62"/>
                    </a:cxn>
                    <a:cxn ang="0">
                      <a:pos x="30" y="54"/>
                    </a:cxn>
                    <a:cxn ang="0">
                      <a:pos x="36" y="38"/>
                    </a:cxn>
                    <a:cxn ang="0">
                      <a:pos x="46" y="24"/>
                    </a:cxn>
                    <a:cxn ang="0">
                      <a:pos x="52" y="18"/>
                    </a:cxn>
                    <a:cxn ang="0">
                      <a:pos x="60" y="8"/>
                    </a:cxn>
                    <a:cxn ang="0">
                      <a:pos x="64" y="0"/>
                    </a:cxn>
                    <a:cxn ang="0">
                      <a:pos x="132" y="0"/>
                    </a:cxn>
                    <a:cxn ang="0">
                      <a:pos x="132" y="28"/>
                    </a:cxn>
                    <a:cxn ang="0">
                      <a:pos x="82" y="28"/>
                    </a:cxn>
                    <a:cxn ang="0">
                      <a:pos x="82" y="70"/>
                    </a:cxn>
                    <a:cxn ang="0">
                      <a:pos x="72" y="70"/>
                    </a:cxn>
                    <a:cxn ang="0">
                      <a:pos x="64" y="74"/>
                    </a:cxn>
                    <a:cxn ang="0">
                      <a:pos x="64" y="82"/>
                    </a:cxn>
                    <a:cxn ang="0">
                      <a:pos x="64" y="106"/>
                    </a:cxn>
                    <a:cxn ang="0">
                      <a:pos x="0" y="106"/>
                    </a:cxn>
                  </a:cxnLst>
                  <a:rect l="0" t="0" r="r" b="b"/>
                  <a:pathLst>
                    <a:path w="132" h="106">
                      <a:moveTo>
                        <a:pt x="0" y="106"/>
                      </a:moveTo>
                      <a:lnTo>
                        <a:pt x="4" y="94"/>
                      </a:lnTo>
                      <a:lnTo>
                        <a:pt x="14" y="78"/>
                      </a:lnTo>
                      <a:lnTo>
                        <a:pt x="20" y="62"/>
                      </a:lnTo>
                      <a:lnTo>
                        <a:pt x="30" y="54"/>
                      </a:lnTo>
                      <a:lnTo>
                        <a:pt x="36" y="38"/>
                      </a:lnTo>
                      <a:lnTo>
                        <a:pt x="46" y="24"/>
                      </a:lnTo>
                      <a:lnTo>
                        <a:pt x="52" y="18"/>
                      </a:lnTo>
                      <a:lnTo>
                        <a:pt x="60" y="8"/>
                      </a:lnTo>
                      <a:lnTo>
                        <a:pt x="64" y="0"/>
                      </a:lnTo>
                      <a:lnTo>
                        <a:pt x="132" y="0"/>
                      </a:lnTo>
                      <a:lnTo>
                        <a:pt x="132" y="28"/>
                      </a:lnTo>
                      <a:lnTo>
                        <a:pt x="82" y="28"/>
                      </a:lnTo>
                      <a:lnTo>
                        <a:pt x="82" y="70"/>
                      </a:lnTo>
                      <a:lnTo>
                        <a:pt x="72" y="70"/>
                      </a:lnTo>
                      <a:lnTo>
                        <a:pt x="64" y="74"/>
                      </a:lnTo>
                      <a:lnTo>
                        <a:pt x="64" y="82"/>
                      </a:lnTo>
                      <a:lnTo>
                        <a:pt x="64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82" name="Freeform 101">
                  <a:extLst>
                    <a:ext uri="{FF2B5EF4-FFF2-40B4-BE49-F238E27FC236}">
                      <a16:creationId xmlns:a16="http://schemas.microsoft.com/office/drawing/2014/main" id="{DDA32B06-24F3-82D4-7339-12AF0BD7B92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38" y="2365"/>
                  <a:ext cx="48" cy="28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18" y="4"/>
                    </a:cxn>
                    <a:cxn ang="0">
                      <a:pos x="22" y="0"/>
                    </a:cxn>
                    <a:cxn ang="0">
                      <a:pos x="48" y="0"/>
                    </a:cxn>
                    <a:cxn ang="0">
                      <a:pos x="44" y="10"/>
                    </a:cxn>
                    <a:cxn ang="0">
                      <a:pos x="42" y="16"/>
                    </a:cxn>
                    <a:cxn ang="0">
                      <a:pos x="30" y="20"/>
                    </a:cxn>
                    <a:cxn ang="0">
                      <a:pos x="22" y="28"/>
                    </a:cxn>
                    <a:cxn ang="0">
                      <a:pos x="16" y="22"/>
                    </a:cxn>
                    <a:cxn ang="0">
                      <a:pos x="8" y="14"/>
                    </a:cxn>
                    <a:cxn ang="0">
                      <a:pos x="6" y="12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48" h="28">
                      <a:moveTo>
                        <a:pt x="0" y="6"/>
                      </a:moveTo>
                      <a:lnTo>
                        <a:pt x="18" y="4"/>
                      </a:lnTo>
                      <a:lnTo>
                        <a:pt x="22" y="0"/>
                      </a:lnTo>
                      <a:lnTo>
                        <a:pt x="48" y="0"/>
                      </a:lnTo>
                      <a:lnTo>
                        <a:pt x="44" y="10"/>
                      </a:lnTo>
                      <a:lnTo>
                        <a:pt x="42" y="16"/>
                      </a:lnTo>
                      <a:lnTo>
                        <a:pt x="30" y="20"/>
                      </a:lnTo>
                      <a:lnTo>
                        <a:pt x="22" y="28"/>
                      </a:lnTo>
                      <a:lnTo>
                        <a:pt x="16" y="22"/>
                      </a:lnTo>
                      <a:lnTo>
                        <a:pt x="8" y="14"/>
                      </a:lnTo>
                      <a:lnTo>
                        <a:pt x="6" y="12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83" name="Freeform 102">
                  <a:extLst>
                    <a:ext uri="{FF2B5EF4-FFF2-40B4-BE49-F238E27FC236}">
                      <a16:creationId xmlns:a16="http://schemas.microsoft.com/office/drawing/2014/main" id="{952AFB19-FC01-39F2-1231-FF09BCE1F09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92" y="2409"/>
                  <a:ext cx="44" cy="48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8" y="8"/>
                    </a:cxn>
                    <a:cxn ang="0">
                      <a:pos x="16" y="2"/>
                    </a:cxn>
                    <a:cxn ang="0">
                      <a:pos x="30" y="0"/>
                    </a:cxn>
                    <a:cxn ang="0">
                      <a:pos x="38" y="8"/>
                    </a:cxn>
                    <a:cxn ang="0">
                      <a:pos x="44" y="16"/>
                    </a:cxn>
                    <a:cxn ang="0">
                      <a:pos x="42" y="24"/>
                    </a:cxn>
                    <a:cxn ang="0">
                      <a:pos x="40" y="32"/>
                    </a:cxn>
                    <a:cxn ang="0">
                      <a:pos x="34" y="40"/>
                    </a:cxn>
                    <a:cxn ang="0">
                      <a:pos x="24" y="48"/>
                    </a:cxn>
                    <a:cxn ang="0">
                      <a:pos x="16" y="44"/>
                    </a:cxn>
                    <a:cxn ang="0">
                      <a:pos x="4" y="32"/>
                    </a:cxn>
                    <a:cxn ang="0">
                      <a:pos x="0" y="24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44" h="48">
                      <a:moveTo>
                        <a:pt x="0" y="16"/>
                      </a:moveTo>
                      <a:lnTo>
                        <a:pt x="8" y="8"/>
                      </a:lnTo>
                      <a:lnTo>
                        <a:pt x="16" y="2"/>
                      </a:lnTo>
                      <a:lnTo>
                        <a:pt x="30" y="0"/>
                      </a:lnTo>
                      <a:lnTo>
                        <a:pt x="38" y="8"/>
                      </a:lnTo>
                      <a:lnTo>
                        <a:pt x="44" y="16"/>
                      </a:lnTo>
                      <a:lnTo>
                        <a:pt x="42" y="24"/>
                      </a:lnTo>
                      <a:lnTo>
                        <a:pt x="40" y="32"/>
                      </a:lnTo>
                      <a:lnTo>
                        <a:pt x="34" y="40"/>
                      </a:lnTo>
                      <a:lnTo>
                        <a:pt x="24" y="48"/>
                      </a:lnTo>
                      <a:lnTo>
                        <a:pt x="16" y="44"/>
                      </a:lnTo>
                      <a:lnTo>
                        <a:pt x="4" y="32"/>
                      </a:lnTo>
                      <a:lnTo>
                        <a:pt x="0" y="24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84" name="Freeform 103">
                  <a:extLst>
                    <a:ext uri="{FF2B5EF4-FFF2-40B4-BE49-F238E27FC236}">
                      <a16:creationId xmlns:a16="http://schemas.microsoft.com/office/drawing/2014/main" id="{A6A0B102-8BCE-FD9E-20E3-57B23911687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30" y="2119"/>
                  <a:ext cx="198" cy="214"/>
                </a:xfrm>
                <a:custGeom>
                  <a:avLst/>
                  <a:gdLst/>
                  <a:ahLst/>
                  <a:cxnLst>
                    <a:cxn ang="0">
                      <a:pos x="0" y="106"/>
                    </a:cxn>
                    <a:cxn ang="0">
                      <a:pos x="64" y="106"/>
                    </a:cxn>
                    <a:cxn ang="0">
                      <a:pos x="64" y="82"/>
                    </a:cxn>
                    <a:cxn ang="0">
                      <a:pos x="64" y="74"/>
                    </a:cxn>
                    <a:cxn ang="0">
                      <a:pos x="68" y="72"/>
                    </a:cxn>
                    <a:cxn ang="0">
                      <a:pos x="72" y="70"/>
                    </a:cxn>
                    <a:cxn ang="0">
                      <a:pos x="82" y="70"/>
                    </a:cxn>
                    <a:cxn ang="0">
                      <a:pos x="82" y="28"/>
                    </a:cxn>
                    <a:cxn ang="0">
                      <a:pos x="132" y="28"/>
                    </a:cxn>
                    <a:cxn ang="0">
                      <a:pos x="132" y="0"/>
                    </a:cxn>
                    <a:cxn ang="0">
                      <a:pos x="198" y="48"/>
                    </a:cxn>
                    <a:cxn ang="0">
                      <a:pos x="168" y="48"/>
                    </a:cxn>
                    <a:cxn ang="0">
                      <a:pos x="180" y="184"/>
                    </a:cxn>
                    <a:cxn ang="0">
                      <a:pos x="186" y="192"/>
                    </a:cxn>
                    <a:cxn ang="0">
                      <a:pos x="184" y="202"/>
                    </a:cxn>
                    <a:cxn ang="0">
                      <a:pos x="84" y="200"/>
                    </a:cxn>
                    <a:cxn ang="0">
                      <a:pos x="78" y="214"/>
                    </a:cxn>
                    <a:cxn ang="0">
                      <a:pos x="68" y="206"/>
                    </a:cxn>
                    <a:cxn ang="0">
                      <a:pos x="60" y="194"/>
                    </a:cxn>
                    <a:cxn ang="0">
                      <a:pos x="52" y="188"/>
                    </a:cxn>
                    <a:cxn ang="0">
                      <a:pos x="40" y="182"/>
                    </a:cxn>
                    <a:cxn ang="0">
                      <a:pos x="26" y="182"/>
                    </a:cxn>
                    <a:cxn ang="0">
                      <a:pos x="12" y="184"/>
                    </a:cxn>
                    <a:cxn ang="0">
                      <a:pos x="12" y="172"/>
                    </a:cxn>
                    <a:cxn ang="0">
                      <a:pos x="18" y="152"/>
                    </a:cxn>
                    <a:cxn ang="0">
                      <a:pos x="12" y="144"/>
                    </a:cxn>
                    <a:cxn ang="0">
                      <a:pos x="8" y="138"/>
                    </a:cxn>
                    <a:cxn ang="0">
                      <a:pos x="12" y="130"/>
                    </a:cxn>
                    <a:cxn ang="0">
                      <a:pos x="12" y="122"/>
                    </a:cxn>
                    <a:cxn ang="0">
                      <a:pos x="8" y="116"/>
                    </a:cxn>
                    <a:cxn ang="0">
                      <a:pos x="0" y="112"/>
                    </a:cxn>
                    <a:cxn ang="0">
                      <a:pos x="0" y="106"/>
                    </a:cxn>
                  </a:cxnLst>
                  <a:rect l="0" t="0" r="r" b="b"/>
                  <a:pathLst>
                    <a:path w="198" h="214">
                      <a:moveTo>
                        <a:pt x="0" y="106"/>
                      </a:moveTo>
                      <a:lnTo>
                        <a:pt x="64" y="106"/>
                      </a:lnTo>
                      <a:lnTo>
                        <a:pt x="64" y="82"/>
                      </a:lnTo>
                      <a:lnTo>
                        <a:pt x="64" y="74"/>
                      </a:lnTo>
                      <a:lnTo>
                        <a:pt x="68" y="72"/>
                      </a:lnTo>
                      <a:lnTo>
                        <a:pt x="72" y="70"/>
                      </a:lnTo>
                      <a:lnTo>
                        <a:pt x="82" y="70"/>
                      </a:lnTo>
                      <a:lnTo>
                        <a:pt x="82" y="28"/>
                      </a:lnTo>
                      <a:lnTo>
                        <a:pt x="132" y="28"/>
                      </a:lnTo>
                      <a:lnTo>
                        <a:pt x="132" y="0"/>
                      </a:lnTo>
                      <a:lnTo>
                        <a:pt x="198" y="48"/>
                      </a:lnTo>
                      <a:lnTo>
                        <a:pt x="168" y="48"/>
                      </a:lnTo>
                      <a:lnTo>
                        <a:pt x="180" y="184"/>
                      </a:lnTo>
                      <a:lnTo>
                        <a:pt x="186" y="192"/>
                      </a:lnTo>
                      <a:lnTo>
                        <a:pt x="184" y="202"/>
                      </a:lnTo>
                      <a:lnTo>
                        <a:pt x="84" y="200"/>
                      </a:lnTo>
                      <a:lnTo>
                        <a:pt x="78" y="214"/>
                      </a:lnTo>
                      <a:lnTo>
                        <a:pt x="68" y="206"/>
                      </a:lnTo>
                      <a:lnTo>
                        <a:pt x="60" y="194"/>
                      </a:lnTo>
                      <a:lnTo>
                        <a:pt x="52" y="188"/>
                      </a:lnTo>
                      <a:lnTo>
                        <a:pt x="40" y="182"/>
                      </a:lnTo>
                      <a:lnTo>
                        <a:pt x="26" y="182"/>
                      </a:lnTo>
                      <a:lnTo>
                        <a:pt x="12" y="184"/>
                      </a:lnTo>
                      <a:lnTo>
                        <a:pt x="12" y="172"/>
                      </a:lnTo>
                      <a:lnTo>
                        <a:pt x="18" y="152"/>
                      </a:lnTo>
                      <a:lnTo>
                        <a:pt x="12" y="144"/>
                      </a:lnTo>
                      <a:lnTo>
                        <a:pt x="8" y="138"/>
                      </a:lnTo>
                      <a:lnTo>
                        <a:pt x="12" y="130"/>
                      </a:lnTo>
                      <a:lnTo>
                        <a:pt x="12" y="122"/>
                      </a:lnTo>
                      <a:lnTo>
                        <a:pt x="8" y="116"/>
                      </a:lnTo>
                      <a:lnTo>
                        <a:pt x="0" y="112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85" name="Freeform 104">
                  <a:extLst>
                    <a:ext uri="{FF2B5EF4-FFF2-40B4-BE49-F238E27FC236}">
                      <a16:creationId xmlns:a16="http://schemas.microsoft.com/office/drawing/2014/main" id="{8CBD98FF-528E-723D-2182-C826D7D3CEC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60" y="2365"/>
                  <a:ext cx="116" cy="88"/>
                </a:xfrm>
                <a:custGeom>
                  <a:avLst/>
                  <a:gdLst/>
                  <a:ahLst/>
                  <a:cxnLst>
                    <a:cxn ang="0">
                      <a:pos x="60" y="6"/>
                    </a:cxn>
                    <a:cxn ang="0">
                      <a:pos x="60" y="8"/>
                    </a:cxn>
                    <a:cxn ang="0">
                      <a:pos x="72" y="12"/>
                    </a:cxn>
                    <a:cxn ang="0">
                      <a:pos x="84" y="8"/>
                    </a:cxn>
                    <a:cxn ang="0">
                      <a:pos x="98" y="6"/>
                    </a:cxn>
                    <a:cxn ang="0">
                      <a:pos x="100" y="14"/>
                    </a:cxn>
                    <a:cxn ang="0">
                      <a:pos x="106" y="24"/>
                    </a:cxn>
                    <a:cxn ang="0">
                      <a:pos x="112" y="38"/>
                    </a:cxn>
                    <a:cxn ang="0">
                      <a:pos x="110" y="46"/>
                    </a:cxn>
                    <a:cxn ang="0">
                      <a:pos x="112" y="50"/>
                    </a:cxn>
                    <a:cxn ang="0">
                      <a:pos x="114" y="54"/>
                    </a:cxn>
                    <a:cxn ang="0">
                      <a:pos x="116" y="68"/>
                    </a:cxn>
                    <a:cxn ang="0">
                      <a:pos x="110" y="70"/>
                    </a:cxn>
                    <a:cxn ang="0">
                      <a:pos x="112" y="80"/>
                    </a:cxn>
                    <a:cxn ang="0">
                      <a:pos x="106" y="84"/>
                    </a:cxn>
                    <a:cxn ang="0">
                      <a:pos x="100" y="82"/>
                    </a:cxn>
                    <a:cxn ang="0">
                      <a:pos x="96" y="88"/>
                    </a:cxn>
                    <a:cxn ang="0">
                      <a:pos x="90" y="86"/>
                    </a:cxn>
                    <a:cxn ang="0">
                      <a:pos x="88" y="72"/>
                    </a:cxn>
                    <a:cxn ang="0">
                      <a:pos x="82" y="70"/>
                    </a:cxn>
                    <a:cxn ang="0">
                      <a:pos x="74" y="68"/>
                    </a:cxn>
                    <a:cxn ang="0">
                      <a:pos x="76" y="60"/>
                    </a:cxn>
                    <a:cxn ang="0">
                      <a:pos x="70" y="52"/>
                    </a:cxn>
                    <a:cxn ang="0">
                      <a:pos x="62" y="44"/>
                    </a:cxn>
                    <a:cxn ang="0">
                      <a:pos x="48" y="46"/>
                    </a:cxn>
                    <a:cxn ang="0">
                      <a:pos x="40" y="52"/>
                    </a:cxn>
                    <a:cxn ang="0">
                      <a:pos x="32" y="60"/>
                    </a:cxn>
                    <a:cxn ang="0">
                      <a:pos x="24" y="50"/>
                    </a:cxn>
                    <a:cxn ang="0">
                      <a:pos x="14" y="40"/>
                    </a:cxn>
                    <a:cxn ang="0">
                      <a:pos x="6" y="38"/>
                    </a:cxn>
                    <a:cxn ang="0">
                      <a:pos x="0" y="28"/>
                    </a:cxn>
                    <a:cxn ang="0">
                      <a:pos x="8" y="20"/>
                    </a:cxn>
                    <a:cxn ang="0">
                      <a:pos x="20" y="16"/>
                    </a:cxn>
                    <a:cxn ang="0">
                      <a:pos x="22" y="10"/>
                    </a:cxn>
                    <a:cxn ang="0">
                      <a:pos x="26" y="0"/>
                    </a:cxn>
                    <a:cxn ang="0">
                      <a:pos x="32" y="0"/>
                    </a:cxn>
                    <a:cxn ang="0">
                      <a:pos x="38" y="4"/>
                    </a:cxn>
                    <a:cxn ang="0">
                      <a:pos x="50" y="4"/>
                    </a:cxn>
                    <a:cxn ang="0">
                      <a:pos x="60" y="6"/>
                    </a:cxn>
                  </a:cxnLst>
                  <a:rect l="0" t="0" r="r" b="b"/>
                  <a:pathLst>
                    <a:path w="116" h="88">
                      <a:moveTo>
                        <a:pt x="60" y="6"/>
                      </a:moveTo>
                      <a:lnTo>
                        <a:pt x="60" y="8"/>
                      </a:lnTo>
                      <a:lnTo>
                        <a:pt x="72" y="12"/>
                      </a:lnTo>
                      <a:lnTo>
                        <a:pt x="84" y="8"/>
                      </a:lnTo>
                      <a:lnTo>
                        <a:pt x="98" y="6"/>
                      </a:lnTo>
                      <a:lnTo>
                        <a:pt x="100" y="14"/>
                      </a:lnTo>
                      <a:lnTo>
                        <a:pt x="106" y="24"/>
                      </a:lnTo>
                      <a:lnTo>
                        <a:pt x="112" y="38"/>
                      </a:lnTo>
                      <a:lnTo>
                        <a:pt x="110" y="46"/>
                      </a:lnTo>
                      <a:lnTo>
                        <a:pt x="112" y="50"/>
                      </a:lnTo>
                      <a:lnTo>
                        <a:pt x="114" y="54"/>
                      </a:lnTo>
                      <a:lnTo>
                        <a:pt x="116" y="68"/>
                      </a:lnTo>
                      <a:lnTo>
                        <a:pt x="110" y="70"/>
                      </a:lnTo>
                      <a:lnTo>
                        <a:pt x="112" y="80"/>
                      </a:lnTo>
                      <a:lnTo>
                        <a:pt x="106" y="84"/>
                      </a:lnTo>
                      <a:lnTo>
                        <a:pt x="100" y="82"/>
                      </a:lnTo>
                      <a:lnTo>
                        <a:pt x="96" y="88"/>
                      </a:lnTo>
                      <a:lnTo>
                        <a:pt x="90" y="86"/>
                      </a:lnTo>
                      <a:lnTo>
                        <a:pt x="88" y="72"/>
                      </a:lnTo>
                      <a:lnTo>
                        <a:pt x="82" y="70"/>
                      </a:lnTo>
                      <a:lnTo>
                        <a:pt x="74" y="68"/>
                      </a:lnTo>
                      <a:lnTo>
                        <a:pt x="76" y="60"/>
                      </a:lnTo>
                      <a:lnTo>
                        <a:pt x="70" y="52"/>
                      </a:lnTo>
                      <a:lnTo>
                        <a:pt x="62" y="44"/>
                      </a:lnTo>
                      <a:lnTo>
                        <a:pt x="48" y="46"/>
                      </a:lnTo>
                      <a:lnTo>
                        <a:pt x="40" y="52"/>
                      </a:lnTo>
                      <a:lnTo>
                        <a:pt x="32" y="60"/>
                      </a:lnTo>
                      <a:lnTo>
                        <a:pt x="24" y="50"/>
                      </a:lnTo>
                      <a:lnTo>
                        <a:pt x="14" y="40"/>
                      </a:lnTo>
                      <a:lnTo>
                        <a:pt x="6" y="38"/>
                      </a:lnTo>
                      <a:lnTo>
                        <a:pt x="0" y="28"/>
                      </a:lnTo>
                      <a:lnTo>
                        <a:pt x="8" y="20"/>
                      </a:lnTo>
                      <a:lnTo>
                        <a:pt x="20" y="16"/>
                      </a:lnTo>
                      <a:lnTo>
                        <a:pt x="22" y="10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8" y="4"/>
                      </a:lnTo>
                      <a:lnTo>
                        <a:pt x="50" y="4"/>
                      </a:lnTo>
                      <a:lnTo>
                        <a:pt x="60" y="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86" name="Freeform 105">
                  <a:extLst>
                    <a:ext uri="{FF2B5EF4-FFF2-40B4-BE49-F238E27FC236}">
                      <a16:creationId xmlns:a16="http://schemas.microsoft.com/office/drawing/2014/main" id="{5916E356-FC45-BB2F-8BE8-FAC1ADEDE35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16" y="2433"/>
                  <a:ext cx="66" cy="66"/>
                </a:xfrm>
                <a:custGeom>
                  <a:avLst/>
                  <a:gdLst/>
                  <a:ahLst/>
                  <a:cxnLst>
                    <a:cxn ang="0">
                      <a:pos x="50" y="16"/>
                    </a:cxn>
                    <a:cxn ang="0">
                      <a:pos x="50" y="26"/>
                    </a:cxn>
                    <a:cxn ang="0">
                      <a:pos x="50" y="34"/>
                    </a:cxn>
                    <a:cxn ang="0">
                      <a:pos x="58" y="36"/>
                    </a:cxn>
                    <a:cxn ang="0">
                      <a:pos x="64" y="40"/>
                    </a:cxn>
                    <a:cxn ang="0">
                      <a:pos x="66" y="46"/>
                    </a:cxn>
                    <a:cxn ang="0">
                      <a:pos x="66" y="54"/>
                    </a:cxn>
                    <a:cxn ang="0">
                      <a:pos x="62" y="66"/>
                    </a:cxn>
                    <a:cxn ang="0">
                      <a:pos x="50" y="62"/>
                    </a:cxn>
                    <a:cxn ang="0">
                      <a:pos x="38" y="54"/>
                    </a:cxn>
                    <a:cxn ang="0">
                      <a:pos x="30" y="44"/>
                    </a:cxn>
                    <a:cxn ang="0">
                      <a:pos x="18" y="36"/>
                    </a:cxn>
                    <a:cxn ang="0">
                      <a:pos x="8" y="32"/>
                    </a:cxn>
                    <a:cxn ang="0">
                      <a:pos x="0" y="24"/>
                    </a:cxn>
                    <a:cxn ang="0">
                      <a:pos x="16" y="8"/>
                    </a:cxn>
                    <a:cxn ang="0">
                      <a:pos x="18" y="0"/>
                    </a:cxn>
                    <a:cxn ang="0">
                      <a:pos x="24" y="0"/>
                    </a:cxn>
                    <a:cxn ang="0">
                      <a:pos x="32" y="4"/>
                    </a:cxn>
                    <a:cxn ang="0">
                      <a:pos x="34" y="18"/>
                    </a:cxn>
                    <a:cxn ang="0">
                      <a:pos x="40" y="20"/>
                    </a:cxn>
                    <a:cxn ang="0">
                      <a:pos x="44" y="14"/>
                    </a:cxn>
                    <a:cxn ang="0">
                      <a:pos x="50" y="16"/>
                    </a:cxn>
                  </a:cxnLst>
                  <a:rect l="0" t="0" r="r" b="b"/>
                  <a:pathLst>
                    <a:path w="66" h="66">
                      <a:moveTo>
                        <a:pt x="50" y="16"/>
                      </a:moveTo>
                      <a:lnTo>
                        <a:pt x="50" y="26"/>
                      </a:lnTo>
                      <a:lnTo>
                        <a:pt x="50" y="34"/>
                      </a:lnTo>
                      <a:lnTo>
                        <a:pt x="58" y="36"/>
                      </a:lnTo>
                      <a:lnTo>
                        <a:pt x="64" y="40"/>
                      </a:lnTo>
                      <a:lnTo>
                        <a:pt x="66" y="46"/>
                      </a:lnTo>
                      <a:lnTo>
                        <a:pt x="66" y="54"/>
                      </a:lnTo>
                      <a:lnTo>
                        <a:pt x="62" y="66"/>
                      </a:lnTo>
                      <a:lnTo>
                        <a:pt x="50" y="62"/>
                      </a:lnTo>
                      <a:lnTo>
                        <a:pt x="38" y="54"/>
                      </a:lnTo>
                      <a:lnTo>
                        <a:pt x="30" y="44"/>
                      </a:lnTo>
                      <a:lnTo>
                        <a:pt x="18" y="36"/>
                      </a:lnTo>
                      <a:lnTo>
                        <a:pt x="8" y="32"/>
                      </a:lnTo>
                      <a:lnTo>
                        <a:pt x="0" y="24"/>
                      </a:lnTo>
                      <a:lnTo>
                        <a:pt x="16" y="8"/>
                      </a:lnTo>
                      <a:lnTo>
                        <a:pt x="18" y="0"/>
                      </a:lnTo>
                      <a:lnTo>
                        <a:pt x="24" y="0"/>
                      </a:lnTo>
                      <a:lnTo>
                        <a:pt x="32" y="4"/>
                      </a:lnTo>
                      <a:lnTo>
                        <a:pt x="34" y="18"/>
                      </a:lnTo>
                      <a:lnTo>
                        <a:pt x="40" y="20"/>
                      </a:lnTo>
                      <a:lnTo>
                        <a:pt x="44" y="14"/>
                      </a:lnTo>
                      <a:lnTo>
                        <a:pt x="50" y="1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87" name="Freeform 106">
                  <a:extLst>
                    <a:ext uri="{FF2B5EF4-FFF2-40B4-BE49-F238E27FC236}">
                      <a16:creationId xmlns:a16="http://schemas.microsoft.com/office/drawing/2014/main" id="{9754A560-8F94-03CF-2032-0B99F097923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913" y="2191"/>
                  <a:ext cx="168" cy="258"/>
                </a:xfrm>
                <a:custGeom>
                  <a:avLst/>
                  <a:gdLst/>
                  <a:ahLst/>
                  <a:cxnLst>
                    <a:cxn ang="0">
                      <a:pos x="166" y="128"/>
                    </a:cxn>
                    <a:cxn ang="0">
                      <a:pos x="152" y="130"/>
                    </a:cxn>
                    <a:cxn ang="0">
                      <a:pos x="148" y="142"/>
                    </a:cxn>
                    <a:cxn ang="0">
                      <a:pos x="136" y="170"/>
                    </a:cxn>
                    <a:cxn ang="0">
                      <a:pos x="144" y="178"/>
                    </a:cxn>
                    <a:cxn ang="0">
                      <a:pos x="148" y="204"/>
                    </a:cxn>
                    <a:cxn ang="0">
                      <a:pos x="136" y="206"/>
                    </a:cxn>
                    <a:cxn ang="0">
                      <a:pos x="112" y="230"/>
                    </a:cxn>
                    <a:cxn ang="0">
                      <a:pos x="88" y="234"/>
                    </a:cxn>
                    <a:cxn ang="0">
                      <a:pos x="86" y="246"/>
                    </a:cxn>
                    <a:cxn ang="0">
                      <a:pos x="40" y="258"/>
                    </a:cxn>
                    <a:cxn ang="0">
                      <a:pos x="30" y="246"/>
                    </a:cxn>
                    <a:cxn ang="0">
                      <a:pos x="10" y="226"/>
                    </a:cxn>
                    <a:cxn ang="0">
                      <a:pos x="12" y="216"/>
                    </a:cxn>
                    <a:cxn ang="0">
                      <a:pos x="32" y="216"/>
                    </a:cxn>
                    <a:cxn ang="0">
                      <a:pos x="26" y="206"/>
                    </a:cxn>
                    <a:cxn ang="0">
                      <a:pos x="24" y="182"/>
                    </a:cxn>
                    <a:cxn ang="0">
                      <a:pos x="16" y="170"/>
                    </a:cxn>
                    <a:cxn ang="0">
                      <a:pos x="2" y="156"/>
                    </a:cxn>
                    <a:cxn ang="0">
                      <a:pos x="0" y="144"/>
                    </a:cxn>
                    <a:cxn ang="0">
                      <a:pos x="32" y="106"/>
                    </a:cxn>
                    <a:cxn ang="0">
                      <a:pos x="36" y="66"/>
                    </a:cxn>
                    <a:cxn ang="0">
                      <a:pos x="40" y="50"/>
                    </a:cxn>
                    <a:cxn ang="0">
                      <a:pos x="28" y="6"/>
                    </a:cxn>
                    <a:cxn ang="0">
                      <a:pos x="34" y="0"/>
                    </a:cxn>
                    <a:cxn ang="0">
                      <a:pos x="168" y="54"/>
                    </a:cxn>
                    <a:cxn ang="0">
                      <a:pos x="166" y="128"/>
                    </a:cxn>
                  </a:cxnLst>
                  <a:rect l="0" t="0" r="r" b="b"/>
                  <a:pathLst>
                    <a:path w="168" h="258">
                      <a:moveTo>
                        <a:pt x="166" y="128"/>
                      </a:moveTo>
                      <a:lnTo>
                        <a:pt x="152" y="130"/>
                      </a:lnTo>
                      <a:lnTo>
                        <a:pt x="148" y="142"/>
                      </a:lnTo>
                      <a:lnTo>
                        <a:pt x="136" y="170"/>
                      </a:lnTo>
                      <a:lnTo>
                        <a:pt x="144" y="178"/>
                      </a:lnTo>
                      <a:lnTo>
                        <a:pt x="148" y="204"/>
                      </a:lnTo>
                      <a:lnTo>
                        <a:pt x="136" y="206"/>
                      </a:lnTo>
                      <a:lnTo>
                        <a:pt x="112" y="230"/>
                      </a:lnTo>
                      <a:lnTo>
                        <a:pt x="88" y="234"/>
                      </a:lnTo>
                      <a:lnTo>
                        <a:pt x="86" y="246"/>
                      </a:lnTo>
                      <a:lnTo>
                        <a:pt x="40" y="258"/>
                      </a:lnTo>
                      <a:lnTo>
                        <a:pt x="30" y="246"/>
                      </a:lnTo>
                      <a:lnTo>
                        <a:pt x="10" y="226"/>
                      </a:lnTo>
                      <a:lnTo>
                        <a:pt x="12" y="216"/>
                      </a:lnTo>
                      <a:lnTo>
                        <a:pt x="32" y="216"/>
                      </a:lnTo>
                      <a:lnTo>
                        <a:pt x="26" y="206"/>
                      </a:lnTo>
                      <a:lnTo>
                        <a:pt x="24" y="182"/>
                      </a:lnTo>
                      <a:lnTo>
                        <a:pt x="16" y="170"/>
                      </a:lnTo>
                      <a:lnTo>
                        <a:pt x="2" y="156"/>
                      </a:lnTo>
                      <a:lnTo>
                        <a:pt x="0" y="144"/>
                      </a:lnTo>
                      <a:lnTo>
                        <a:pt x="32" y="106"/>
                      </a:lnTo>
                      <a:lnTo>
                        <a:pt x="36" y="66"/>
                      </a:lnTo>
                      <a:lnTo>
                        <a:pt x="40" y="50"/>
                      </a:lnTo>
                      <a:lnTo>
                        <a:pt x="28" y="6"/>
                      </a:lnTo>
                      <a:lnTo>
                        <a:pt x="34" y="0"/>
                      </a:lnTo>
                      <a:lnTo>
                        <a:pt x="168" y="54"/>
                      </a:lnTo>
                      <a:lnTo>
                        <a:pt x="166" y="12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88" name="Freeform 107">
                  <a:extLst>
                    <a:ext uri="{FF2B5EF4-FFF2-40B4-BE49-F238E27FC236}">
                      <a16:creationId xmlns:a16="http://schemas.microsoft.com/office/drawing/2014/main" id="{F5F16E5B-C8A3-302E-9022-3BF002A5582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702" y="2187"/>
                  <a:ext cx="251" cy="194"/>
                </a:xfrm>
                <a:custGeom>
                  <a:avLst/>
                  <a:gdLst/>
                  <a:ahLst/>
                  <a:cxnLst>
                    <a:cxn ang="0">
                      <a:pos x="4" y="142"/>
                    </a:cxn>
                    <a:cxn ang="0">
                      <a:pos x="18" y="142"/>
                    </a:cxn>
                    <a:cxn ang="0">
                      <a:pos x="52" y="136"/>
                    </a:cxn>
                    <a:cxn ang="0">
                      <a:pos x="64" y="118"/>
                    </a:cxn>
                    <a:cxn ang="0">
                      <a:pos x="66" y="76"/>
                    </a:cxn>
                    <a:cxn ang="0">
                      <a:pos x="86" y="72"/>
                    </a:cxn>
                    <a:cxn ang="0">
                      <a:pos x="124" y="40"/>
                    </a:cxn>
                    <a:cxn ang="0">
                      <a:pos x="191" y="0"/>
                    </a:cxn>
                    <a:cxn ang="0">
                      <a:pos x="199" y="2"/>
                    </a:cxn>
                    <a:cxn ang="0">
                      <a:pos x="207" y="4"/>
                    </a:cxn>
                    <a:cxn ang="0">
                      <a:pos x="217" y="8"/>
                    </a:cxn>
                    <a:cxn ang="0">
                      <a:pos x="227" y="16"/>
                    </a:cxn>
                    <a:cxn ang="0">
                      <a:pos x="239" y="10"/>
                    </a:cxn>
                    <a:cxn ang="0">
                      <a:pos x="251" y="54"/>
                    </a:cxn>
                    <a:cxn ang="0">
                      <a:pos x="247" y="70"/>
                    </a:cxn>
                    <a:cxn ang="0">
                      <a:pos x="243" y="110"/>
                    </a:cxn>
                    <a:cxn ang="0">
                      <a:pos x="211" y="148"/>
                    </a:cxn>
                    <a:cxn ang="0">
                      <a:pos x="213" y="160"/>
                    </a:cxn>
                    <a:cxn ang="0">
                      <a:pos x="191" y="174"/>
                    </a:cxn>
                    <a:cxn ang="0">
                      <a:pos x="156" y="170"/>
                    </a:cxn>
                    <a:cxn ang="0">
                      <a:pos x="150" y="178"/>
                    </a:cxn>
                    <a:cxn ang="0">
                      <a:pos x="122" y="168"/>
                    </a:cxn>
                    <a:cxn ang="0">
                      <a:pos x="112" y="174"/>
                    </a:cxn>
                    <a:cxn ang="0">
                      <a:pos x="96" y="162"/>
                    </a:cxn>
                    <a:cxn ang="0">
                      <a:pos x="66" y="162"/>
                    </a:cxn>
                    <a:cxn ang="0">
                      <a:pos x="54" y="194"/>
                    </a:cxn>
                    <a:cxn ang="0">
                      <a:pos x="44" y="184"/>
                    </a:cxn>
                    <a:cxn ang="0">
                      <a:pos x="30" y="186"/>
                    </a:cxn>
                    <a:cxn ang="0">
                      <a:pos x="16" y="178"/>
                    </a:cxn>
                    <a:cxn ang="0">
                      <a:pos x="12" y="176"/>
                    </a:cxn>
                    <a:cxn ang="0">
                      <a:pos x="14" y="170"/>
                    </a:cxn>
                    <a:cxn ang="0">
                      <a:pos x="4" y="158"/>
                    </a:cxn>
                    <a:cxn ang="0">
                      <a:pos x="0" y="150"/>
                    </a:cxn>
                    <a:cxn ang="0">
                      <a:pos x="4" y="142"/>
                    </a:cxn>
                  </a:cxnLst>
                  <a:rect l="0" t="0" r="r" b="b"/>
                  <a:pathLst>
                    <a:path w="251" h="194">
                      <a:moveTo>
                        <a:pt x="4" y="142"/>
                      </a:moveTo>
                      <a:lnTo>
                        <a:pt x="18" y="142"/>
                      </a:lnTo>
                      <a:lnTo>
                        <a:pt x="52" y="136"/>
                      </a:lnTo>
                      <a:lnTo>
                        <a:pt x="64" y="118"/>
                      </a:lnTo>
                      <a:lnTo>
                        <a:pt x="66" y="76"/>
                      </a:lnTo>
                      <a:lnTo>
                        <a:pt x="86" y="72"/>
                      </a:lnTo>
                      <a:lnTo>
                        <a:pt x="124" y="40"/>
                      </a:lnTo>
                      <a:lnTo>
                        <a:pt x="191" y="0"/>
                      </a:lnTo>
                      <a:lnTo>
                        <a:pt x="199" y="2"/>
                      </a:lnTo>
                      <a:lnTo>
                        <a:pt x="207" y="4"/>
                      </a:lnTo>
                      <a:lnTo>
                        <a:pt x="217" y="8"/>
                      </a:lnTo>
                      <a:lnTo>
                        <a:pt x="227" y="16"/>
                      </a:lnTo>
                      <a:lnTo>
                        <a:pt x="239" y="10"/>
                      </a:lnTo>
                      <a:lnTo>
                        <a:pt x="251" y="54"/>
                      </a:lnTo>
                      <a:lnTo>
                        <a:pt x="247" y="70"/>
                      </a:lnTo>
                      <a:lnTo>
                        <a:pt x="243" y="110"/>
                      </a:lnTo>
                      <a:lnTo>
                        <a:pt x="211" y="148"/>
                      </a:lnTo>
                      <a:lnTo>
                        <a:pt x="213" y="160"/>
                      </a:lnTo>
                      <a:lnTo>
                        <a:pt x="191" y="174"/>
                      </a:lnTo>
                      <a:lnTo>
                        <a:pt x="156" y="170"/>
                      </a:lnTo>
                      <a:lnTo>
                        <a:pt x="150" y="178"/>
                      </a:lnTo>
                      <a:lnTo>
                        <a:pt x="122" y="168"/>
                      </a:lnTo>
                      <a:lnTo>
                        <a:pt x="112" y="174"/>
                      </a:lnTo>
                      <a:lnTo>
                        <a:pt x="96" y="162"/>
                      </a:lnTo>
                      <a:lnTo>
                        <a:pt x="66" y="162"/>
                      </a:lnTo>
                      <a:lnTo>
                        <a:pt x="54" y="194"/>
                      </a:lnTo>
                      <a:lnTo>
                        <a:pt x="44" y="184"/>
                      </a:lnTo>
                      <a:lnTo>
                        <a:pt x="30" y="186"/>
                      </a:lnTo>
                      <a:lnTo>
                        <a:pt x="16" y="178"/>
                      </a:lnTo>
                      <a:lnTo>
                        <a:pt x="12" y="176"/>
                      </a:lnTo>
                      <a:lnTo>
                        <a:pt x="14" y="170"/>
                      </a:lnTo>
                      <a:lnTo>
                        <a:pt x="4" y="158"/>
                      </a:lnTo>
                      <a:lnTo>
                        <a:pt x="0" y="150"/>
                      </a:lnTo>
                      <a:lnTo>
                        <a:pt x="4" y="14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89" name="Freeform 108">
                  <a:extLst>
                    <a:ext uri="{FF2B5EF4-FFF2-40B4-BE49-F238E27FC236}">
                      <a16:creationId xmlns:a16="http://schemas.microsoft.com/office/drawing/2014/main" id="{0CAE2C07-DD4C-7E97-66CC-F6B5A78F4B5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933" y="2395"/>
                  <a:ext cx="202" cy="128"/>
                </a:xfrm>
                <a:custGeom>
                  <a:avLst/>
                  <a:gdLst/>
                  <a:ahLst/>
                  <a:cxnLst>
                    <a:cxn ang="0">
                      <a:pos x="20" y="54"/>
                    </a:cxn>
                    <a:cxn ang="0">
                      <a:pos x="66" y="42"/>
                    </a:cxn>
                    <a:cxn ang="0">
                      <a:pos x="68" y="30"/>
                    </a:cxn>
                    <a:cxn ang="0">
                      <a:pos x="92" y="26"/>
                    </a:cxn>
                    <a:cxn ang="0">
                      <a:pos x="116" y="2"/>
                    </a:cxn>
                    <a:cxn ang="0">
                      <a:pos x="128" y="0"/>
                    </a:cxn>
                    <a:cxn ang="0">
                      <a:pos x="140" y="8"/>
                    </a:cxn>
                    <a:cxn ang="0">
                      <a:pos x="142" y="22"/>
                    </a:cxn>
                    <a:cxn ang="0">
                      <a:pos x="142" y="34"/>
                    </a:cxn>
                    <a:cxn ang="0">
                      <a:pos x="180" y="60"/>
                    </a:cxn>
                    <a:cxn ang="0">
                      <a:pos x="202" y="92"/>
                    </a:cxn>
                    <a:cxn ang="0">
                      <a:pos x="172" y="90"/>
                    </a:cxn>
                    <a:cxn ang="0">
                      <a:pos x="138" y="100"/>
                    </a:cxn>
                    <a:cxn ang="0">
                      <a:pos x="126" y="108"/>
                    </a:cxn>
                    <a:cxn ang="0">
                      <a:pos x="104" y="106"/>
                    </a:cxn>
                    <a:cxn ang="0">
                      <a:pos x="92" y="102"/>
                    </a:cxn>
                    <a:cxn ang="0">
                      <a:pos x="78" y="88"/>
                    </a:cxn>
                    <a:cxn ang="0">
                      <a:pos x="64" y="104"/>
                    </a:cxn>
                    <a:cxn ang="0">
                      <a:pos x="62" y="118"/>
                    </a:cxn>
                    <a:cxn ang="0">
                      <a:pos x="32" y="116"/>
                    </a:cxn>
                    <a:cxn ang="0">
                      <a:pos x="24" y="128"/>
                    </a:cxn>
                    <a:cxn ang="0">
                      <a:pos x="10" y="112"/>
                    </a:cxn>
                    <a:cxn ang="0">
                      <a:pos x="0" y="86"/>
                    </a:cxn>
                    <a:cxn ang="0">
                      <a:pos x="0" y="70"/>
                    </a:cxn>
                    <a:cxn ang="0">
                      <a:pos x="20" y="54"/>
                    </a:cxn>
                  </a:cxnLst>
                  <a:rect l="0" t="0" r="r" b="b"/>
                  <a:pathLst>
                    <a:path w="202" h="128">
                      <a:moveTo>
                        <a:pt x="20" y="54"/>
                      </a:moveTo>
                      <a:lnTo>
                        <a:pt x="66" y="42"/>
                      </a:lnTo>
                      <a:lnTo>
                        <a:pt x="68" y="30"/>
                      </a:lnTo>
                      <a:lnTo>
                        <a:pt x="92" y="26"/>
                      </a:lnTo>
                      <a:lnTo>
                        <a:pt x="116" y="2"/>
                      </a:lnTo>
                      <a:lnTo>
                        <a:pt x="128" y="0"/>
                      </a:lnTo>
                      <a:lnTo>
                        <a:pt x="140" y="8"/>
                      </a:lnTo>
                      <a:lnTo>
                        <a:pt x="142" y="22"/>
                      </a:lnTo>
                      <a:lnTo>
                        <a:pt x="142" y="34"/>
                      </a:lnTo>
                      <a:lnTo>
                        <a:pt x="180" y="60"/>
                      </a:lnTo>
                      <a:lnTo>
                        <a:pt x="202" y="92"/>
                      </a:lnTo>
                      <a:lnTo>
                        <a:pt x="172" y="90"/>
                      </a:lnTo>
                      <a:lnTo>
                        <a:pt x="138" y="100"/>
                      </a:lnTo>
                      <a:lnTo>
                        <a:pt x="126" y="108"/>
                      </a:lnTo>
                      <a:lnTo>
                        <a:pt x="104" y="106"/>
                      </a:lnTo>
                      <a:lnTo>
                        <a:pt x="92" y="102"/>
                      </a:lnTo>
                      <a:lnTo>
                        <a:pt x="78" y="88"/>
                      </a:lnTo>
                      <a:lnTo>
                        <a:pt x="64" y="104"/>
                      </a:lnTo>
                      <a:lnTo>
                        <a:pt x="62" y="118"/>
                      </a:lnTo>
                      <a:lnTo>
                        <a:pt x="32" y="116"/>
                      </a:lnTo>
                      <a:lnTo>
                        <a:pt x="24" y="128"/>
                      </a:lnTo>
                      <a:lnTo>
                        <a:pt x="10" y="112"/>
                      </a:lnTo>
                      <a:lnTo>
                        <a:pt x="0" y="86"/>
                      </a:lnTo>
                      <a:lnTo>
                        <a:pt x="0" y="70"/>
                      </a:lnTo>
                      <a:lnTo>
                        <a:pt x="20" y="5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90" name="Freeform 109">
                  <a:extLst>
                    <a:ext uri="{FF2B5EF4-FFF2-40B4-BE49-F238E27FC236}">
                      <a16:creationId xmlns:a16="http://schemas.microsoft.com/office/drawing/2014/main" id="{E47DD311-EF4F-6B5A-786E-963AC1B93DC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49" y="2199"/>
                  <a:ext cx="264" cy="308"/>
                </a:xfrm>
                <a:custGeom>
                  <a:avLst/>
                  <a:gdLst/>
                  <a:ahLst/>
                  <a:cxnLst>
                    <a:cxn ang="0">
                      <a:pos x="188" y="20"/>
                    </a:cxn>
                    <a:cxn ang="0">
                      <a:pos x="208" y="0"/>
                    </a:cxn>
                    <a:cxn ang="0">
                      <a:pos x="216" y="0"/>
                    </a:cxn>
                    <a:cxn ang="0">
                      <a:pos x="238" y="18"/>
                    </a:cxn>
                    <a:cxn ang="0">
                      <a:pos x="242" y="32"/>
                    </a:cxn>
                    <a:cxn ang="0">
                      <a:pos x="240" y="60"/>
                    </a:cxn>
                    <a:cxn ang="0">
                      <a:pos x="264" y="86"/>
                    </a:cxn>
                    <a:cxn ang="0">
                      <a:pos x="236" y="98"/>
                    </a:cxn>
                    <a:cxn ang="0">
                      <a:pos x="230" y="128"/>
                    </a:cxn>
                    <a:cxn ang="0">
                      <a:pos x="230" y="142"/>
                    </a:cxn>
                    <a:cxn ang="0">
                      <a:pos x="206" y="180"/>
                    </a:cxn>
                    <a:cxn ang="0">
                      <a:pos x="206" y="196"/>
                    </a:cxn>
                    <a:cxn ang="0">
                      <a:pos x="194" y="198"/>
                    </a:cxn>
                    <a:cxn ang="0">
                      <a:pos x="194" y="234"/>
                    </a:cxn>
                    <a:cxn ang="0">
                      <a:pos x="174" y="234"/>
                    </a:cxn>
                    <a:cxn ang="0">
                      <a:pos x="178" y="248"/>
                    </a:cxn>
                    <a:cxn ang="0">
                      <a:pos x="188" y="250"/>
                    </a:cxn>
                    <a:cxn ang="0">
                      <a:pos x="212" y="282"/>
                    </a:cxn>
                    <a:cxn ang="0">
                      <a:pos x="218" y="282"/>
                    </a:cxn>
                    <a:cxn ang="0">
                      <a:pos x="218" y="296"/>
                    </a:cxn>
                    <a:cxn ang="0">
                      <a:pos x="198" y="296"/>
                    </a:cxn>
                    <a:cxn ang="0">
                      <a:pos x="190" y="304"/>
                    </a:cxn>
                    <a:cxn ang="0">
                      <a:pos x="138" y="308"/>
                    </a:cxn>
                    <a:cxn ang="0">
                      <a:pos x="122" y="296"/>
                    </a:cxn>
                    <a:cxn ang="0">
                      <a:pos x="94" y="298"/>
                    </a:cxn>
                    <a:cxn ang="0">
                      <a:pos x="86" y="288"/>
                    </a:cxn>
                    <a:cxn ang="0">
                      <a:pos x="64" y="256"/>
                    </a:cxn>
                    <a:cxn ang="0">
                      <a:pos x="26" y="230"/>
                    </a:cxn>
                    <a:cxn ang="0">
                      <a:pos x="24" y="204"/>
                    </a:cxn>
                    <a:cxn ang="0">
                      <a:pos x="12" y="196"/>
                    </a:cxn>
                    <a:cxn ang="0">
                      <a:pos x="8" y="170"/>
                    </a:cxn>
                    <a:cxn ang="0">
                      <a:pos x="0" y="162"/>
                    </a:cxn>
                    <a:cxn ang="0">
                      <a:pos x="16" y="122"/>
                    </a:cxn>
                    <a:cxn ang="0">
                      <a:pos x="30" y="120"/>
                    </a:cxn>
                    <a:cxn ang="0">
                      <a:pos x="32" y="46"/>
                    </a:cxn>
                    <a:cxn ang="0">
                      <a:pos x="50" y="46"/>
                    </a:cxn>
                    <a:cxn ang="0">
                      <a:pos x="50" y="12"/>
                    </a:cxn>
                    <a:cxn ang="0">
                      <a:pos x="178" y="14"/>
                    </a:cxn>
                    <a:cxn ang="0">
                      <a:pos x="188" y="20"/>
                    </a:cxn>
                  </a:cxnLst>
                  <a:rect l="0" t="0" r="r" b="b"/>
                  <a:pathLst>
                    <a:path w="264" h="308">
                      <a:moveTo>
                        <a:pt x="188" y="20"/>
                      </a:moveTo>
                      <a:lnTo>
                        <a:pt x="208" y="0"/>
                      </a:lnTo>
                      <a:lnTo>
                        <a:pt x="216" y="0"/>
                      </a:lnTo>
                      <a:lnTo>
                        <a:pt x="238" y="18"/>
                      </a:lnTo>
                      <a:lnTo>
                        <a:pt x="242" y="32"/>
                      </a:lnTo>
                      <a:lnTo>
                        <a:pt x="240" y="60"/>
                      </a:lnTo>
                      <a:lnTo>
                        <a:pt x="264" y="86"/>
                      </a:lnTo>
                      <a:lnTo>
                        <a:pt x="236" y="98"/>
                      </a:lnTo>
                      <a:lnTo>
                        <a:pt x="230" y="128"/>
                      </a:lnTo>
                      <a:lnTo>
                        <a:pt x="230" y="142"/>
                      </a:lnTo>
                      <a:lnTo>
                        <a:pt x="206" y="180"/>
                      </a:lnTo>
                      <a:lnTo>
                        <a:pt x="206" y="196"/>
                      </a:lnTo>
                      <a:lnTo>
                        <a:pt x="194" y="198"/>
                      </a:lnTo>
                      <a:lnTo>
                        <a:pt x="194" y="234"/>
                      </a:lnTo>
                      <a:lnTo>
                        <a:pt x="174" y="234"/>
                      </a:lnTo>
                      <a:lnTo>
                        <a:pt x="178" y="248"/>
                      </a:lnTo>
                      <a:lnTo>
                        <a:pt x="188" y="250"/>
                      </a:lnTo>
                      <a:lnTo>
                        <a:pt x="212" y="282"/>
                      </a:lnTo>
                      <a:lnTo>
                        <a:pt x="218" y="282"/>
                      </a:lnTo>
                      <a:lnTo>
                        <a:pt x="218" y="296"/>
                      </a:lnTo>
                      <a:lnTo>
                        <a:pt x="198" y="296"/>
                      </a:lnTo>
                      <a:lnTo>
                        <a:pt x="190" y="304"/>
                      </a:lnTo>
                      <a:lnTo>
                        <a:pt x="138" y="308"/>
                      </a:lnTo>
                      <a:lnTo>
                        <a:pt x="122" y="296"/>
                      </a:lnTo>
                      <a:lnTo>
                        <a:pt x="94" y="298"/>
                      </a:lnTo>
                      <a:lnTo>
                        <a:pt x="86" y="288"/>
                      </a:lnTo>
                      <a:lnTo>
                        <a:pt x="64" y="256"/>
                      </a:lnTo>
                      <a:lnTo>
                        <a:pt x="26" y="230"/>
                      </a:lnTo>
                      <a:lnTo>
                        <a:pt x="24" y="204"/>
                      </a:lnTo>
                      <a:lnTo>
                        <a:pt x="12" y="196"/>
                      </a:lnTo>
                      <a:lnTo>
                        <a:pt x="8" y="170"/>
                      </a:lnTo>
                      <a:lnTo>
                        <a:pt x="0" y="162"/>
                      </a:lnTo>
                      <a:lnTo>
                        <a:pt x="16" y="122"/>
                      </a:lnTo>
                      <a:lnTo>
                        <a:pt x="30" y="120"/>
                      </a:lnTo>
                      <a:lnTo>
                        <a:pt x="32" y="46"/>
                      </a:lnTo>
                      <a:lnTo>
                        <a:pt x="50" y="46"/>
                      </a:lnTo>
                      <a:lnTo>
                        <a:pt x="50" y="12"/>
                      </a:lnTo>
                      <a:lnTo>
                        <a:pt x="178" y="14"/>
                      </a:lnTo>
                      <a:lnTo>
                        <a:pt x="188" y="2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91" name="Freeform 110">
                  <a:extLst>
                    <a:ext uri="{FF2B5EF4-FFF2-40B4-BE49-F238E27FC236}">
                      <a16:creationId xmlns:a16="http://schemas.microsoft.com/office/drawing/2014/main" id="{10BC6465-AEAB-D96C-8B3B-389DBA4385D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279" y="2285"/>
                  <a:ext cx="100" cy="86"/>
                </a:xfrm>
                <a:custGeom>
                  <a:avLst/>
                  <a:gdLst/>
                  <a:ahLst/>
                  <a:cxnLst>
                    <a:cxn ang="0">
                      <a:pos x="34" y="0"/>
                    </a:cxn>
                    <a:cxn ang="0">
                      <a:pos x="42" y="12"/>
                    </a:cxn>
                    <a:cxn ang="0">
                      <a:pos x="48" y="26"/>
                    </a:cxn>
                    <a:cxn ang="0">
                      <a:pos x="50" y="44"/>
                    </a:cxn>
                    <a:cxn ang="0">
                      <a:pos x="64" y="44"/>
                    </a:cxn>
                    <a:cxn ang="0">
                      <a:pos x="100" y="76"/>
                    </a:cxn>
                    <a:cxn ang="0">
                      <a:pos x="94" y="86"/>
                    </a:cxn>
                    <a:cxn ang="0">
                      <a:pos x="76" y="68"/>
                    </a:cxn>
                    <a:cxn ang="0">
                      <a:pos x="58" y="52"/>
                    </a:cxn>
                    <a:cxn ang="0">
                      <a:pos x="24" y="50"/>
                    </a:cxn>
                    <a:cxn ang="0">
                      <a:pos x="22" y="56"/>
                    </a:cxn>
                    <a:cxn ang="0">
                      <a:pos x="0" y="56"/>
                    </a:cxn>
                    <a:cxn ang="0">
                      <a:pos x="0" y="42"/>
                    </a:cxn>
                    <a:cxn ang="0">
                      <a:pos x="4" y="28"/>
                    </a:cxn>
                    <a:cxn ang="0">
                      <a:pos x="6" y="12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100" h="86">
                      <a:moveTo>
                        <a:pt x="34" y="0"/>
                      </a:moveTo>
                      <a:lnTo>
                        <a:pt x="42" y="12"/>
                      </a:lnTo>
                      <a:lnTo>
                        <a:pt x="48" y="26"/>
                      </a:lnTo>
                      <a:lnTo>
                        <a:pt x="50" y="44"/>
                      </a:lnTo>
                      <a:lnTo>
                        <a:pt x="64" y="44"/>
                      </a:lnTo>
                      <a:lnTo>
                        <a:pt x="100" y="76"/>
                      </a:lnTo>
                      <a:lnTo>
                        <a:pt x="94" y="86"/>
                      </a:lnTo>
                      <a:lnTo>
                        <a:pt x="76" y="68"/>
                      </a:lnTo>
                      <a:lnTo>
                        <a:pt x="58" y="52"/>
                      </a:lnTo>
                      <a:lnTo>
                        <a:pt x="24" y="50"/>
                      </a:lnTo>
                      <a:lnTo>
                        <a:pt x="22" y="56"/>
                      </a:lnTo>
                      <a:lnTo>
                        <a:pt x="0" y="56"/>
                      </a:lnTo>
                      <a:lnTo>
                        <a:pt x="0" y="42"/>
                      </a:lnTo>
                      <a:lnTo>
                        <a:pt x="4" y="28"/>
                      </a:lnTo>
                      <a:lnTo>
                        <a:pt x="6" y="12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92" name="Freeform 111">
                  <a:extLst>
                    <a:ext uri="{FF2B5EF4-FFF2-40B4-BE49-F238E27FC236}">
                      <a16:creationId xmlns:a16="http://schemas.microsoft.com/office/drawing/2014/main" id="{F5F867AC-ABFD-FC61-82A3-4DC26CE82FE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365" y="2361"/>
                  <a:ext cx="22" cy="34"/>
                </a:xfrm>
                <a:custGeom>
                  <a:avLst/>
                  <a:gdLst/>
                  <a:ahLst/>
                  <a:cxnLst>
                    <a:cxn ang="0">
                      <a:pos x="22" y="16"/>
                    </a:cxn>
                    <a:cxn ang="0">
                      <a:pos x="14" y="22"/>
                    </a:cxn>
                    <a:cxn ang="0">
                      <a:pos x="16" y="34"/>
                    </a:cxn>
                    <a:cxn ang="0">
                      <a:pos x="0" y="32"/>
                    </a:cxn>
                    <a:cxn ang="0">
                      <a:pos x="0" y="20"/>
                    </a:cxn>
                    <a:cxn ang="0">
                      <a:pos x="8" y="10"/>
                    </a:cxn>
                    <a:cxn ang="0">
                      <a:pos x="14" y="0"/>
                    </a:cxn>
                    <a:cxn ang="0">
                      <a:pos x="22" y="16"/>
                    </a:cxn>
                  </a:cxnLst>
                  <a:rect l="0" t="0" r="r" b="b"/>
                  <a:pathLst>
                    <a:path w="22" h="34">
                      <a:moveTo>
                        <a:pt x="22" y="16"/>
                      </a:moveTo>
                      <a:lnTo>
                        <a:pt x="14" y="22"/>
                      </a:lnTo>
                      <a:lnTo>
                        <a:pt x="16" y="34"/>
                      </a:lnTo>
                      <a:lnTo>
                        <a:pt x="0" y="32"/>
                      </a:lnTo>
                      <a:lnTo>
                        <a:pt x="0" y="20"/>
                      </a:lnTo>
                      <a:lnTo>
                        <a:pt x="8" y="10"/>
                      </a:lnTo>
                      <a:lnTo>
                        <a:pt x="14" y="0"/>
                      </a:lnTo>
                      <a:lnTo>
                        <a:pt x="22" y="1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93" name="Freeform 112">
                  <a:extLst>
                    <a:ext uri="{FF2B5EF4-FFF2-40B4-BE49-F238E27FC236}">
                      <a16:creationId xmlns:a16="http://schemas.microsoft.com/office/drawing/2014/main" id="{71D2EB94-B754-379C-5600-B225C3999D6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349" y="2379"/>
                  <a:ext cx="166" cy="216"/>
                </a:xfrm>
                <a:custGeom>
                  <a:avLst/>
                  <a:gdLst/>
                  <a:ahLst/>
                  <a:cxnLst>
                    <a:cxn ang="0">
                      <a:pos x="60" y="26"/>
                    </a:cxn>
                    <a:cxn ang="0">
                      <a:pos x="78" y="18"/>
                    </a:cxn>
                    <a:cxn ang="0">
                      <a:pos x="146" y="8"/>
                    </a:cxn>
                    <a:cxn ang="0">
                      <a:pos x="164" y="0"/>
                    </a:cxn>
                    <a:cxn ang="0">
                      <a:pos x="166" y="22"/>
                    </a:cxn>
                    <a:cxn ang="0">
                      <a:pos x="158" y="30"/>
                    </a:cxn>
                    <a:cxn ang="0">
                      <a:pos x="132" y="80"/>
                    </a:cxn>
                    <a:cxn ang="0">
                      <a:pos x="80" y="152"/>
                    </a:cxn>
                    <a:cxn ang="0">
                      <a:pos x="12" y="216"/>
                    </a:cxn>
                    <a:cxn ang="0">
                      <a:pos x="2" y="202"/>
                    </a:cxn>
                    <a:cxn ang="0">
                      <a:pos x="0" y="146"/>
                    </a:cxn>
                    <a:cxn ang="0">
                      <a:pos x="16" y="136"/>
                    </a:cxn>
                    <a:cxn ang="0">
                      <a:pos x="16" y="126"/>
                    </a:cxn>
                    <a:cxn ang="0">
                      <a:pos x="40" y="112"/>
                    </a:cxn>
                    <a:cxn ang="0">
                      <a:pos x="66" y="108"/>
                    </a:cxn>
                    <a:cxn ang="0">
                      <a:pos x="108" y="62"/>
                    </a:cxn>
                    <a:cxn ang="0">
                      <a:pos x="52" y="48"/>
                    </a:cxn>
                    <a:cxn ang="0">
                      <a:pos x="32" y="26"/>
                    </a:cxn>
                    <a:cxn ang="0">
                      <a:pos x="32" y="16"/>
                    </a:cxn>
                    <a:cxn ang="0">
                      <a:pos x="40" y="8"/>
                    </a:cxn>
                    <a:cxn ang="0">
                      <a:pos x="60" y="26"/>
                    </a:cxn>
                  </a:cxnLst>
                  <a:rect l="0" t="0" r="r" b="b"/>
                  <a:pathLst>
                    <a:path w="166" h="216">
                      <a:moveTo>
                        <a:pt x="60" y="26"/>
                      </a:moveTo>
                      <a:lnTo>
                        <a:pt x="78" y="18"/>
                      </a:lnTo>
                      <a:lnTo>
                        <a:pt x="146" y="8"/>
                      </a:lnTo>
                      <a:lnTo>
                        <a:pt x="164" y="0"/>
                      </a:lnTo>
                      <a:lnTo>
                        <a:pt x="166" y="22"/>
                      </a:lnTo>
                      <a:lnTo>
                        <a:pt x="158" y="30"/>
                      </a:lnTo>
                      <a:lnTo>
                        <a:pt x="132" y="80"/>
                      </a:lnTo>
                      <a:lnTo>
                        <a:pt x="80" y="152"/>
                      </a:lnTo>
                      <a:lnTo>
                        <a:pt x="12" y="216"/>
                      </a:lnTo>
                      <a:lnTo>
                        <a:pt x="2" y="202"/>
                      </a:lnTo>
                      <a:lnTo>
                        <a:pt x="0" y="146"/>
                      </a:lnTo>
                      <a:lnTo>
                        <a:pt x="16" y="136"/>
                      </a:lnTo>
                      <a:lnTo>
                        <a:pt x="16" y="126"/>
                      </a:lnTo>
                      <a:lnTo>
                        <a:pt x="40" y="112"/>
                      </a:lnTo>
                      <a:lnTo>
                        <a:pt x="66" y="108"/>
                      </a:lnTo>
                      <a:lnTo>
                        <a:pt x="108" y="62"/>
                      </a:lnTo>
                      <a:lnTo>
                        <a:pt x="52" y="48"/>
                      </a:lnTo>
                      <a:lnTo>
                        <a:pt x="32" y="26"/>
                      </a:lnTo>
                      <a:lnTo>
                        <a:pt x="32" y="16"/>
                      </a:lnTo>
                      <a:lnTo>
                        <a:pt x="40" y="8"/>
                      </a:lnTo>
                      <a:lnTo>
                        <a:pt x="60" y="2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94" name="Freeform 113">
                  <a:extLst>
                    <a:ext uri="{FF2B5EF4-FFF2-40B4-BE49-F238E27FC236}">
                      <a16:creationId xmlns:a16="http://schemas.microsoft.com/office/drawing/2014/main" id="{A7E99A08-6786-1EB3-D3A7-625858F6C98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223" y="2335"/>
                  <a:ext cx="234" cy="178"/>
                </a:xfrm>
                <a:custGeom>
                  <a:avLst/>
                  <a:gdLst/>
                  <a:ahLst/>
                  <a:cxnLst>
                    <a:cxn ang="0">
                      <a:pos x="56" y="6"/>
                    </a:cxn>
                    <a:cxn ang="0">
                      <a:pos x="78" y="6"/>
                    </a:cxn>
                    <a:cxn ang="0">
                      <a:pos x="80" y="0"/>
                    </a:cxn>
                    <a:cxn ang="0">
                      <a:pos x="114" y="2"/>
                    </a:cxn>
                    <a:cxn ang="0">
                      <a:pos x="150" y="36"/>
                    </a:cxn>
                    <a:cxn ang="0">
                      <a:pos x="142" y="46"/>
                    </a:cxn>
                    <a:cxn ang="0">
                      <a:pos x="142" y="58"/>
                    </a:cxn>
                    <a:cxn ang="0">
                      <a:pos x="158" y="60"/>
                    </a:cxn>
                    <a:cxn ang="0">
                      <a:pos x="158" y="70"/>
                    </a:cxn>
                    <a:cxn ang="0">
                      <a:pos x="178" y="92"/>
                    </a:cxn>
                    <a:cxn ang="0">
                      <a:pos x="234" y="106"/>
                    </a:cxn>
                    <a:cxn ang="0">
                      <a:pos x="192" y="152"/>
                    </a:cxn>
                    <a:cxn ang="0">
                      <a:pos x="166" y="156"/>
                    </a:cxn>
                    <a:cxn ang="0">
                      <a:pos x="142" y="170"/>
                    </a:cxn>
                    <a:cxn ang="0">
                      <a:pos x="130" y="174"/>
                    </a:cxn>
                    <a:cxn ang="0">
                      <a:pos x="124" y="166"/>
                    </a:cxn>
                    <a:cxn ang="0">
                      <a:pos x="104" y="178"/>
                    </a:cxn>
                    <a:cxn ang="0">
                      <a:pos x="80" y="176"/>
                    </a:cxn>
                    <a:cxn ang="0">
                      <a:pos x="44" y="160"/>
                    </a:cxn>
                    <a:cxn ang="0">
                      <a:pos x="44" y="146"/>
                    </a:cxn>
                    <a:cxn ang="0">
                      <a:pos x="38" y="146"/>
                    </a:cxn>
                    <a:cxn ang="0">
                      <a:pos x="14" y="114"/>
                    </a:cxn>
                    <a:cxn ang="0">
                      <a:pos x="4" y="112"/>
                    </a:cxn>
                    <a:cxn ang="0">
                      <a:pos x="0" y="98"/>
                    </a:cxn>
                    <a:cxn ang="0">
                      <a:pos x="20" y="98"/>
                    </a:cxn>
                    <a:cxn ang="0">
                      <a:pos x="20" y="62"/>
                    </a:cxn>
                    <a:cxn ang="0">
                      <a:pos x="32" y="60"/>
                    </a:cxn>
                    <a:cxn ang="0">
                      <a:pos x="32" y="44"/>
                    </a:cxn>
                    <a:cxn ang="0">
                      <a:pos x="56" y="6"/>
                    </a:cxn>
                  </a:cxnLst>
                  <a:rect l="0" t="0" r="r" b="b"/>
                  <a:pathLst>
                    <a:path w="234" h="178">
                      <a:moveTo>
                        <a:pt x="56" y="6"/>
                      </a:moveTo>
                      <a:lnTo>
                        <a:pt x="78" y="6"/>
                      </a:lnTo>
                      <a:lnTo>
                        <a:pt x="80" y="0"/>
                      </a:lnTo>
                      <a:lnTo>
                        <a:pt x="114" y="2"/>
                      </a:lnTo>
                      <a:lnTo>
                        <a:pt x="150" y="36"/>
                      </a:lnTo>
                      <a:lnTo>
                        <a:pt x="142" y="46"/>
                      </a:lnTo>
                      <a:lnTo>
                        <a:pt x="142" y="58"/>
                      </a:lnTo>
                      <a:lnTo>
                        <a:pt x="158" y="60"/>
                      </a:lnTo>
                      <a:lnTo>
                        <a:pt x="158" y="70"/>
                      </a:lnTo>
                      <a:lnTo>
                        <a:pt x="178" y="92"/>
                      </a:lnTo>
                      <a:lnTo>
                        <a:pt x="234" y="106"/>
                      </a:lnTo>
                      <a:lnTo>
                        <a:pt x="192" y="152"/>
                      </a:lnTo>
                      <a:lnTo>
                        <a:pt x="166" y="156"/>
                      </a:lnTo>
                      <a:lnTo>
                        <a:pt x="142" y="170"/>
                      </a:lnTo>
                      <a:lnTo>
                        <a:pt x="130" y="174"/>
                      </a:lnTo>
                      <a:lnTo>
                        <a:pt x="124" y="166"/>
                      </a:lnTo>
                      <a:lnTo>
                        <a:pt x="104" y="178"/>
                      </a:lnTo>
                      <a:lnTo>
                        <a:pt x="80" y="176"/>
                      </a:lnTo>
                      <a:lnTo>
                        <a:pt x="44" y="160"/>
                      </a:lnTo>
                      <a:lnTo>
                        <a:pt x="44" y="146"/>
                      </a:lnTo>
                      <a:lnTo>
                        <a:pt x="38" y="146"/>
                      </a:lnTo>
                      <a:lnTo>
                        <a:pt x="14" y="114"/>
                      </a:lnTo>
                      <a:lnTo>
                        <a:pt x="4" y="112"/>
                      </a:lnTo>
                      <a:lnTo>
                        <a:pt x="0" y="98"/>
                      </a:lnTo>
                      <a:lnTo>
                        <a:pt x="20" y="98"/>
                      </a:lnTo>
                      <a:lnTo>
                        <a:pt x="20" y="62"/>
                      </a:lnTo>
                      <a:lnTo>
                        <a:pt x="32" y="60"/>
                      </a:lnTo>
                      <a:lnTo>
                        <a:pt x="32" y="44"/>
                      </a:lnTo>
                      <a:lnTo>
                        <a:pt x="56" y="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95" name="Freeform 114">
                  <a:extLst>
                    <a:ext uri="{FF2B5EF4-FFF2-40B4-BE49-F238E27FC236}">
                      <a16:creationId xmlns:a16="http://schemas.microsoft.com/office/drawing/2014/main" id="{05A0CB2B-6642-82C9-5C67-C0498E55963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38" y="2361"/>
                  <a:ext cx="119" cy="178"/>
                </a:xfrm>
                <a:custGeom>
                  <a:avLst/>
                  <a:gdLst/>
                  <a:ahLst/>
                  <a:cxnLst>
                    <a:cxn ang="0">
                      <a:pos x="91" y="0"/>
                    </a:cxn>
                    <a:cxn ang="0">
                      <a:pos x="99" y="12"/>
                    </a:cxn>
                    <a:cxn ang="0">
                      <a:pos x="101" y="36"/>
                    </a:cxn>
                    <a:cxn ang="0">
                      <a:pos x="107" y="46"/>
                    </a:cxn>
                    <a:cxn ang="0">
                      <a:pos x="87" y="46"/>
                    </a:cxn>
                    <a:cxn ang="0">
                      <a:pos x="85" y="56"/>
                    </a:cxn>
                    <a:cxn ang="0">
                      <a:pos x="115" y="88"/>
                    </a:cxn>
                    <a:cxn ang="0">
                      <a:pos x="95" y="104"/>
                    </a:cxn>
                    <a:cxn ang="0">
                      <a:pos x="95" y="120"/>
                    </a:cxn>
                    <a:cxn ang="0">
                      <a:pos x="105" y="146"/>
                    </a:cxn>
                    <a:cxn ang="0">
                      <a:pos x="119" y="162"/>
                    </a:cxn>
                    <a:cxn ang="0">
                      <a:pos x="117" y="176"/>
                    </a:cxn>
                    <a:cxn ang="0">
                      <a:pos x="99" y="178"/>
                    </a:cxn>
                    <a:cxn ang="0">
                      <a:pos x="99" y="170"/>
                    </a:cxn>
                    <a:cxn ang="0">
                      <a:pos x="18" y="170"/>
                    </a:cxn>
                    <a:cxn ang="0">
                      <a:pos x="18" y="146"/>
                    </a:cxn>
                    <a:cxn ang="0">
                      <a:pos x="10" y="138"/>
                    </a:cxn>
                    <a:cxn ang="0">
                      <a:pos x="0" y="132"/>
                    </a:cxn>
                    <a:cxn ang="0">
                      <a:pos x="2" y="114"/>
                    </a:cxn>
                    <a:cxn ang="0">
                      <a:pos x="22" y="96"/>
                    </a:cxn>
                    <a:cxn ang="0">
                      <a:pos x="32" y="96"/>
                    </a:cxn>
                    <a:cxn ang="0">
                      <a:pos x="43" y="104"/>
                    </a:cxn>
                    <a:cxn ang="0">
                      <a:pos x="83" y="28"/>
                    </a:cxn>
                    <a:cxn ang="0">
                      <a:pos x="93" y="26"/>
                    </a:cxn>
                    <a:cxn ang="0">
                      <a:pos x="91" y="12"/>
                    </a:cxn>
                    <a:cxn ang="0">
                      <a:pos x="91" y="0"/>
                    </a:cxn>
                  </a:cxnLst>
                  <a:rect l="0" t="0" r="r" b="b"/>
                  <a:pathLst>
                    <a:path w="119" h="178">
                      <a:moveTo>
                        <a:pt x="91" y="0"/>
                      </a:moveTo>
                      <a:lnTo>
                        <a:pt x="99" y="12"/>
                      </a:lnTo>
                      <a:lnTo>
                        <a:pt x="101" y="36"/>
                      </a:lnTo>
                      <a:lnTo>
                        <a:pt x="107" y="46"/>
                      </a:lnTo>
                      <a:lnTo>
                        <a:pt x="87" y="46"/>
                      </a:lnTo>
                      <a:lnTo>
                        <a:pt x="85" y="56"/>
                      </a:lnTo>
                      <a:lnTo>
                        <a:pt x="115" y="88"/>
                      </a:lnTo>
                      <a:lnTo>
                        <a:pt x="95" y="104"/>
                      </a:lnTo>
                      <a:lnTo>
                        <a:pt x="95" y="120"/>
                      </a:lnTo>
                      <a:lnTo>
                        <a:pt x="105" y="146"/>
                      </a:lnTo>
                      <a:lnTo>
                        <a:pt x="119" y="162"/>
                      </a:lnTo>
                      <a:lnTo>
                        <a:pt x="117" y="176"/>
                      </a:lnTo>
                      <a:lnTo>
                        <a:pt x="99" y="178"/>
                      </a:lnTo>
                      <a:lnTo>
                        <a:pt x="99" y="170"/>
                      </a:lnTo>
                      <a:lnTo>
                        <a:pt x="18" y="170"/>
                      </a:lnTo>
                      <a:lnTo>
                        <a:pt x="18" y="146"/>
                      </a:lnTo>
                      <a:lnTo>
                        <a:pt x="10" y="138"/>
                      </a:lnTo>
                      <a:lnTo>
                        <a:pt x="0" y="132"/>
                      </a:lnTo>
                      <a:lnTo>
                        <a:pt x="2" y="114"/>
                      </a:lnTo>
                      <a:lnTo>
                        <a:pt x="22" y="96"/>
                      </a:lnTo>
                      <a:lnTo>
                        <a:pt x="32" y="96"/>
                      </a:lnTo>
                      <a:lnTo>
                        <a:pt x="43" y="104"/>
                      </a:lnTo>
                      <a:lnTo>
                        <a:pt x="83" y="28"/>
                      </a:lnTo>
                      <a:lnTo>
                        <a:pt x="93" y="26"/>
                      </a:lnTo>
                      <a:lnTo>
                        <a:pt x="91" y="12"/>
                      </a:lnTo>
                      <a:lnTo>
                        <a:pt x="91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96" name="Freeform 115">
                  <a:extLst>
                    <a:ext uri="{FF2B5EF4-FFF2-40B4-BE49-F238E27FC236}">
                      <a16:creationId xmlns:a16="http://schemas.microsoft.com/office/drawing/2014/main" id="{2791D6D5-A9B4-3A21-2F13-41556CCCBC6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744" y="2347"/>
                  <a:ext cx="187" cy="150"/>
                </a:xfrm>
                <a:custGeom>
                  <a:avLst/>
                  <a:gdLst/>
                  <a:ahLst/>
                  <a:cxnLst>
                    <a:cxn ang="0">
                      <a:pos x="94" y="146"/>
                    </a:cxn>
                    <a:cxn ang="0">
                      <a:pos x="64" y="150"/>
                    </a:cxn>
                    <a:cxn ang="0">
                      <a:pos x="44" y="148"/>
                    </a:cxn>
                    <a:cxn ang="0">
                      <a:pos x="46" y="132"/>
                    </a:cxn>
                    <a:cxn ang="0">
                      <a:pos x="22" y="118"/>
                    </a:cxn>
                    <a:cxn ang="0">
                      <a:pos x="2" y="116"/>
                    </a:cxn>
                    <a:cxn ang="0">
                      <a:pos x="0" y="78"/>
                    </a:cxn>
                    <a:cxn ang="0">
                      <a:pos x="22" y="52"/>
                    </a:cxn>
                    <a:cxn ang="0">
                      <a:pos x="10" y="42"/>
                    </a:cxn>
                    <a:cxn ang="0">
                      <a:pos x="12" y="34"/>
                    </a:cxn>
                    <a:cxn ang="0">
                      <a:pos x="24" y="2"/>
                    </a:cxn>
                    <a:cxn ang="0">
                      <a:pos x="54" y="2"/>
                    </a:cxn>
                    <a:cxn ang="0">
                      <a:pos x="70" y="14"/>
                    </a:cxn>
                    <a:cxn ang="0">
                      <a:pos x="80" y="8"/>
                    </a:cxn>
                    <a:cxn ang="0">
                      <a:pos x="108" y="18"/>
                    </a:cxn>
                    <a:cxn ang="0">
                      <a:pos x="114" y="10"/>
                    </a:cxn>
                    <a:cxn ang="0">
                      <a:pos x="149" y="14"/>
                    </a:cxn>
                    <a:cxn ang="0">
                      <a:pos x="171" y="0"/>
                    </a:cxn>
                    <a:cxn ang="0">
                      <a:pos x="185" y="14"/>
                    </a:cxn>
                    <a:cxn ang="0">
                      <a:pos x="187" y="40"/>
                    </a:cxn>
                    <a:cxn ang="0">
                      <a:pos x="177" y="42"/>
                    </a:cxn>
                    <a:cxn ang="0">
                      <a:pos x="137" y="118"/>
                    </a:cxn>
                    <a:cxn ang="0">
                      <a:pos x="126" y="110"/>
                    </a:cxn>
                    <a:cxn ang="0">
                      <a:pos x="116" y="110"/>
                    </a:cxn>
                    <a:cxn ang="0">
                      <a:pos x="96" y="128"/>
                    </a:cxn>
                    <a:cxn ang="0">
                      <a:pos x="94" y="146"/>
                    </a:cxn>
                  </a:cxnLst>
                  <a:rect l="0" t="0" r="r" b="b"/>
                  <a:pathLst>
                    <a:path w="187" h="150">
                      <a:moveTo>
                        <a:pt x="94" y="146"/>
                      </a:moveTo>
                      <a:lnTo>
                        <a:pt x="64" y="150"/>
                      </a:lnTo>
                      <a:lnTo>
                        <a:pt x="44" y="148"/>
                      </a:lnTo>
                      <a:lnTo>
                        <a:pt x="46" y="132"/>
                      </a:lnTo>
                      <a:lnTo>
                        <a:pt x="22" y="118"/>
                      </a:lnTo>
                      <a:lnTo>
                        <a:pt x="2" y="116"/>
                      </a:lnTo>
                      <a:lnTo>
                        <a:pt x="0" y="78"/>
                      </a:lnTo>
                      <a:lnTo>
                        <a:pt x="22" y="52"/>
                      </a:lnTo>
                      <a:lnTo>
                        <a:pt x="10" y="42"/>
                      </a:lnTo>
                      <a:lnTo>
                        <a:pt x="12" y="34"/>
                      </a:lnTo>
                      <a:lnTo>
                        <a:pt x="24" y="2"/>
                      </a:lnTo>
                      <a:lnTo>
                        <a:pt x="54" y="2"/>
                      </a:lnTo>
                      <a:lnTo>
                        <a:pt x="70" y="14"/>
                      </a:lnTo>
                      <a:lnTo>
                        <a:pt x="80" y="8"/>
                      </a:lnTo>
                      <a:lnTo>
                        <a:pt x="108" y="18"/>
                      </a:lnTo>
                      <a:lnTo>
                        <a:pt x="114" y="10"/>
                      </a:lnTo>
                      <a:lnTo>
                        <a:pt x="149" y="14"/>
                      </a:lnTo>
                      <a:lnTo>
                        <a:pt x="171" y="0"/>
                      </a:lnTo>
                      <a:lnTo>
                        <a:pt x="185" y="14"/>
                      </a:lnTo>
                      <a:lnTo>
                        <a:pt x="187" y="40"/>
                      </a:lnTo>
                      <a:lnTo>
                        <a:pt x="177" y="42"/>
                      </a:lnTo>
                      <a:lnTo>
                        <a:pt x="137" y="118"/>
                      </a:lnTo>
                      <a:lnTo>
                        <a:pt x="126" y="110"/>
                      </a:lnTo>
                      <a:lnTo>
                        <a:pt x="116" y="110"/>
                      </a:lnTo>
                      <a:lnTo>
                        <a:pt x="96" y="128"/>
                      </a:lnTo>
                      <a:lnTo>
                        <a:pt x="94" y="14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97" name="Freeform 116">
                  <a:extLst>
                    <a:ext uri="{FF2B5EF4-FFF2-40B4-BE49-F238E27FC236}">
                      <a16:creationId xmlns:a16="http://schemas.microsoft.com/office/drawing/2014/main" id="{42BA803E-7E9A-196E-EBD8-3EA9B132F4F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712" y="2371"/>
                  <a:ext cx="54" cy="96"/>
                </a:xfrm>
                <a:custGeom>
                  <a:avLst/>
                  <a:gdLst/>
                  <a:ahLst/>
                  <a:cxnLst>
                    <a:cxn ang="0">
                      <a:pos x="20" y="2"/>
                    </a:cxn>
                    <a:cxn ang="0">
                      <a:pos x="34" y="0"/>
                    </a:cxn>
                    <a:cxn ang="0">
                      <a:pos x="44" y="10"/>
                    </a:cxn>
                    <a:cxn ang="0">
                      <a:pos x="42" y="18"/>
                    </a:cxn>
                    <a:cxn ang="0">
                      <a:pos x="54" y="28"/>
                    </a:cxn>
                    <a:cxn ang="0">
                      <a:pos x="32" y="54"/>
                    </a:cxn>
                    <a:cxn ang="0">
                      <a:pos x="34" y="92"/>
                    </a:cxn>
                    <a:cxn ang="0">
                      <a:pos x="12" y="96"/>
                    </a:cxn>
                    <a:cxn ang="0">
                      <a:pos x="12" y="48"/>
                    </a:cxn>
                    <a:cxn ang="0">
                      <a:pos x="0" y="32"/>
                    </a:cxn>
                    <a:cxn ang="0">
                      <a:pos x="4" y="20"/>
                    </a:cxn>
                    <a:cxn ang="0">
                      <a:pos x="20" y="16"/>
                    </a:cxn>
                    <a:cxn ang="0">
                      <a:pos x="20" y="2"/>
                    </a:cxn>
                  </a:cxnLst>
                  <a:rect l="0" t="0" r="r" b="b"/>
                  <a:pathLst>
                    <a:path w="54" h="96">
                      <a:moveTo>
                        <a:pt x="20" y="2"/>
                      </a:moveTo>
                      <a:lnTo>
                        <a:pt x="34" y="0"/>
                      </a:lnTo>
                      <a:lnTo>
                        <a:pt x="44" y="10"/>
                      </a:lnTo>
                      <a:lnTo>
                        <a:pt x="42" y="18"/>
                      </a:lnTo>
                      <a:lnTo>
                        <a:pt x="54" y="28"/>
                      </a:lnTo>
                      <a:lnTo>
                        <a:pt x="32" y="54"/>
                      </a:lnTo>
                      <a:lnTo>
                        <a:pt x="34" y="92"/>
                      </a:lnTo>
                      <a:lnTo>
                        <a:pt x="12" y="96"/>
                      </a:lnTo>
                      <a:lnTo>
                        <a:pt x="12" y="48"/>
                      </a:lnTo>
                      <a:lnTo>
                        <a:pt x="0" y="32"/>
                      </a:lnTo>
                      <a:lnTo>
                        <a:pt x="4" y="20"/>
                      </a:lnTo>
                      <a:lnTo>
                        <a:pt x="20" y="16"/>
                      </a:lnTo>
                      <a:lnTo>
                        <a:pt x="20" y="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98" name="Freeform 117">
                  <a:extLst>
                    <a:ext uri="{FF2B5EF4-FFF2-40B4-BE49-F238E27FC236}">
                      <a16:creationId xmlns:a16="http://schemas.microsoft.com/office/drawing/2014/main" id="{E2788FD2-6CFC-73B3-2E67-62C06E9C9D2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94" y="2391"/>
                  <a:ext cx="30" cy="80"/>
                </a:xfrm>
                <a:custGeom>
                  <a:avLst/>
                  <a:gdLst/>
                  <a:ahLst/>
                  <a:cxnLst>
                    <a:cxn ang="0">
                      <a:pos x="30" y="76"/>
                    </a:cxn>
                    <a:cxn ang="0">
                      <a:pos x="16" y="80"/>
                    </a:cxn>
                    <a:cxn ang="0">
                      <a:pos x="12" y="48"/>
                    </a:cxn>
                    <a:cxn ang="0">
                      <a:pos x="8" y="34"/>
                    </a:cxn>
                    <a:cxn ang="0">
                      <a:pos x="12" y="18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18" y="12"/>
                    </a:cxn>
                    <a:cxn ang="0">
                      <a:pos x="30" y="28"/>
                    </a:cxn>
                    <a:cxn ang="0">
                      <a:pos x="30" y="76"/>
                    </a:cxn>
                  </a:cxnLst>
                  <a:rect l="0" t="0" r="r" b="b"/>
                  <a:pathLst>
                    <a:path w="30" h="80">
                      <a:moveTo>
                        <a:pt x="30" y="76"/>
                      </a:moveTo>
                      <a:lnTo>
                        <a:pt x="16" y="80"/>
                      </a:lnTo>
                      <a:lnTo>
                        <a:pt x="12" y="48"/>
                      </a:lnTo>
                      <a:lnTo>
                        <a:pt x="8" y="34"/>
                      </a:lnTo>
                      <a:lnTo>
                        <a:pt x="12" y="18"/>
                      </a:lnTo>
                      <a:lnTo>
                        <a:pt x="0" y="0"/>
                      </a:lnTo>
                      <a:lnTo>
                        <a:pt x="22" y="0"/>
                      </a:lnTo>
                      <a:lnTo>
                        <a:pt x="18" y="12"/>
                      </a:lnTo>
                      <a:lnTo>
                        <a:pt x="30" y="28"/>
                      </a:lnTo>
                      <a:lnTo>
                        <a:pt x="30" y="7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99" name="Freeform 118">
                  <a:extLst>
                    <a:ext uri="{FF2B5EF4-FFF2-40B4-BE49-F238E27FC236}">
                      <a16:creationId xmlns:a16="http://schemas.microsoft.com/office/drawing/2014/main" id="{10B8FB40-C5F5-7DAC-D8F7-2AAB4AD0D1F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08" y="2167"/>
                  <a:ext cx="258" cy="236"/>
                </a:xfrm>
                <a:custGeom>
                  <a:avLst/>
                  <a:gdLst/>
                  <a:ahLst/>
                  <a:cxnLst>
                    <a:cxn ang="0">
                      <a:pos x="120" y="0"/>
                    </a:cxn>
                    <a:cxn ang="0">
                      <a:pos x="210" y="60"/>
                    </a:cxn>
                    <a:cxn ang="0">
                      <a:pos x="224" y="74"/>
                    </a:cxn>
                    <a:cxn ang="0">
                      <a:pos x="244" y="82"/>
                    </a:cxn>
                    <a:cxn ang="0">
                      <a:pos x="242" y="98"/>
                    </a:cxn>
                    <a:cxn ang="0">
                      <a:pos x="258" y="96"/>
                    </a:cxn>
                    <a:cxn ang="0">
                      <a:pos x="258" y="138"/>
                    </a:cxn>
                    <a:cxn ang="0">
                      <a:pos x="246" y="156"/>
                    </a:cxn>
                    <a:cxn ang="0">
                      <a:pos x="212" y="162"/>
                    </a:cxn>
                    <a:cxn ang="0">
                      <a:pos x="198" y="162"/>
                    </a:cxn>
                    <a:cxn ang="0">
                      <a:pos x="178" y="162"/>
                    </a:cxn>
                    <a:cxn ang="0">
                      <a:pos x="154" y="172"/>
                    </a:cxn>
                    <a:cxn ang="0">
                      <a:pos x="136" y="190"/>
                    </a:cxn>
                    <a:cxn ang="0">
                      <a:pos x="128" y="186"/>
                    </a:cxn>
                    <a:cxn ang="0">
                      <a:pos x="118" y="210"/>
                    </a:cxn>
                    <a:cxn ang="0">
                      <a:pos x="108" y="212"/>
                    </a:cxn>
                    <a:cxn ang="0">
                      <a:pos x="104" y="234"/>
                    </a:cxn>
                    <a:cxn ang="0">
                      <a:pos x="64" y="236"/>
                    </a:cxn>
                    <a:cxn ang="0">
                      <a:pos x="56" y="218"/>
                    </a:cxn>
                    <a:cxn ang="0">
                      <a:pos x="50" y="204"/>
                    </a:cxn>
                    <a:cxn ang="0">
                      <a:pos x="24" y="210"/>
                    </a:cxn>
                    <a:cxn ang="0">
                      <a:pos x="12" y="206"/>
                    </a:cxn>
                    <a:cxn ang="0">
                      <a:pos x="12" y="204"/>
                    </a:cxn>
                    <a:cxn ang="0">
                      <a:pos x="12" y="200"/>
                    </a:cxn>
                    <a:cxn ang="0">
                      <a:pos x="10" y="192"/>
                    </a:cxn>
                    <a:cxn ang="0">
                      <a:pos x="4" y="184"/>
                    </a:cxn>
                    <a:cxn ang="0">
                      <a:pos x="2" y="172"/>
                    </a:cxn>
                    <a:cxn ang="0">
                      <a:pos x="0" y="166"/>
                    </a:cxn>
                    <a:cxn ang="0">
                      <a:pos x="6" y="152"/>
                    </a:cxn>
                    <a:cxn ang="0">
                      <a:pos x="106" y="154"/>
                    </a:cxn>
                    <a:cxn ang="0">
                      <a:pos x="108" y="144"/>
                    </a:cxn>
                    <a:cxn ang="0">
                      <a:pos x="102" y="136"/>
                    </a:cxn>
                    <a:cxn ang="0">
                      <a:pos x="90" y="0"/>
                    </a:cxn>
                    <a:cxn ang="0">
                      <a:pos x="120" y="0"/>
                    </a:cxn>
                  </a:cxnLst>
                  <a:rect l="0" t="0" r="r" b="b"/>
                  <a:pathLst>
                    <a:path w="258" h="236">
                      <a:moveTo>
                        <a:pt x="120" y="0"/>
                      </a:moveTo>
                      <a:lnTo>
                        <a:pt x="210" y="60"/>
                      </a:lnTo>
                      <a:lnTo>
                        <a:pt x="224" y="74"/>
                      </a:lnTo>
                      <a:lnTo>
                        <a:pt x="244" y="82"/>
                      </a:lnTo>
                      <a:lnTo>
                        <a:pt x="242" y="98"/>
                      </a:lnTo>
                      <a:lnTo>
                        <a:pt x="258" y="96"/>
                      </a:lnTo>
                      <a:lnTo>
                        <a:pt x="258" y="138"/>
                      </a:lnTo>
                      <a:lnTo>
                        <a:pt x="246" y="156"/>
                      </a:lnTo>
                      <a:lnTo>
                        <a:pt x="212" y="162"/>
                      </a:lnTo>
                      <a:lnTo>
                        <a:pt x="198" y="162"/>
                      </a:lnTo>
                      <a:lnTo>
                        <a:pt x="178" y="162"/>
                      </a:lnTo>
                      <a:lnTo>
                        <a:pt x="154" y="172"/>
                      </a:lnTo>
                      <a:lnTo>
                        <a:pt x="136" y="190"/>
                      </a:lnTo>
                      <a:lnTo>
                        <a:pt x="128" y="186"/>
                      </a:lnTo>
                      <a:lnTo>
                        <a:pt x="118" y="210"/>
                      </a:lnTo>
                      <a:lnTo>
                        <a:pt x="108" y="212"/>
                      </a:lnTo>
                      <a:lnTo>
                        <a:pt x="104" y="234"/>
                      </a:lnTo>
                      <a:lnTo>
                        <a:pt x="64" y="236"/>
                      </a:lnTo>
                      <a:lnTo>
                        <a:pt x="56" y="218"/>
                      </a:lnTo>
                      <a:lnTo>
                        <a:pt x="50" y="204"/>
                      </a:lnTo>
                      <a:lnTo>
                        <a:pt x="24" y="210"/>
                      </a:lnTo>
                      <a:lnTo>
                        <a:pt x="12" y="206"/>
                      </a:lnTo>
                      <a:lnTo>
                        <a:pt x="12" y="204"/>
                      </a:lnTo>
                      <a:lnTo>
                        <a:pt x="12" y="200"/>
                      </a:lnTo>
                      <a:lnTo>
                        <a:pt x="10" y="192"/>
                      </a:lnTo>
                      <a:lnTo>
                        <a:pt x="4" y="184"/>
                      </a:lnTo>
                      <a:lnTo>
                        <a:pt x="2" y="172"/>
                      </a:lnTo>
                      <a:lnTo>
                        <a:pt x="0" y="166"/>
                      </a:lnTo>
                      <a:lnTo>
                        <a:pt x="6" y="152"/>
                      </a:lnTo>
                      <a:lnTo>
                        <a:pt x="106" y="154"/>
                      </a:lnTo>
                      <a:lnTo>
                        <a:pt x="108" y="144"/>
                      </a:lnTo>
                      <a:lnTo>
                        <a:pt x="102" y="136"/>
                      </a:lnTo>
                      <a:lnTo>
                        <a:pt x="90" y="0"/>
                      </a:lnTo>
                      <a:lnTo>
                        <a:pt x="120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00" name="Freeform 119">
                  <a:extLst>
                    <a:ext uri="{FF2B5EF4-FFF2-40B4-BE49-F238E27FC236}">
                      <a16:creationId xmlns:a16="http://schemas.microsoft.com/office/drawing/2014/main" id="{F39DA0E6-3DE9-58B2-B31C-E27CF2247DF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12" y="2329"/>
                  <a:ext cx="120" cy="86"/>
                </a:xfrm>
                <a:custGeom>
                  <a:avLst/>
                  <a:gdLst/>
                  <a:ahLst/>
                  <a:cxnLst>
                    <a:cxn ang="0">
                      <a:pos x="44" y="62"/>
                    </a:cxn>
                    <a:cxn ang="0">
                      <a:pos x="44" y="84"/>
                    </a:cxn>
                    <a:cxn ang="0">
                      <a:pos x="30" y="78"/>
                    </a:cxn>
                    <a:cxn ang="0">
                      <a:pos x="20" y="86"/>
                    </a:cxn>
                    <a:cxn ang="0">
                      <a:pos x="0" y="72"/>
                    </a:cxn>
                    <a:cxn ang="0">
                      <a:pos x="4" y="50"/>
                    </a:cxn>
                    <a:cxn ang="0">
                      <a:pos x="14" y="48"/>
                    </a:cxn>
                    <a:cxn ang="0">
                      <a:pos x="24" y="24"/>
                    </a:cxn>
                    <a:cxn ang="0">
                      <a:pos x="32" y="28"/>
                    </a:cxn>
                    <a:cxn ang="0">
                      <a:pos x="50" y="10"/>
                    </a:cxn>
                    <a:cxn ang="0">
                      <a:pos x="74" y="0"/>
                    </a:cxn>
                    <a:cxn ang="0">
                      <a:pos x="94" y="0"/>
                    </a:cxn>
                    <a:cxn ang="0">
                      <a:pos x="90" y="8"/>
                    </a:cxn>
                    <a:cxn ang="0">
                      <a:pos x="92" y="14"/>
                    </a:cxn>
                    <a:cxn ang="0">
                      <a:pos x="104" y="28"/>
                    </a:cxn>
                    <a:cxn ang="0">
                      <a:pos x="102" y="34"/>
                    </a:cxn>
                    <a:cxn ang="0">
                      <a:pos x="120" y="44"/>
                    </a:cxn>
                    <a:cxn ang="0">
                      <a:pos x="120" y="58"/>
                    </a:cxn>
                    <a:cxn ang="0">
                      <a:pos x="104" y="62"/>
                    </a:cxn>
                    <a:cxn ang="0">
                      <a:pos x="82" y="62"/>
                    </a:cxn>
                    <a:cxn ang="0">
                      <a:pos x="44" y="62"/>
                    </a:cxn>
                  </a:cxnLst>
                  <a:rect l="0" t="0" r="r" b="b"/>
                  <a:pathLst>
                    <a:path w="120" h="86">
                      <a:moveTo>
                        <a:pt x="44" y="62"/>
                      </a:moveTo>
                      <a:lnTo>
                        <a:pt x="44" y="84"/>
                      </a:lnTo>
                      <a:lnTo>
                        <a:pt x="30" y="78"/>
                      </a:lnTo>
                      <a:lnTo>
                        <a:pt x="20" y="86"/>
                      </a:lnTo>
                      <a:lnTo>
                        <a:pt x="0" y="72"/>
                      </a:lnTo>
                      <a:lnTo>
                        <a:pt x="4" y="50"/>
                      </a:lnTo>
                      <a:lnTo>
                        <a:pt x="14" y="48"/>
                      </a:lnTo>
                      <a:lnTo>
                        <a:pt x="24" y="24"/>
                      </a:lnTo>
                      <a:lnTo>
                        <a:pt x="32" y="28"/>
                      </a:lnTo>
                      <a:lnTo>
                        <a:pt x="50" y="10"/>
                      </a:lnTo>
                      <a:lnTo>
                        <a:pt x="74" y="0"/>
                      </a:lnTo>
                      <a:lnTo>
                        <a:pt x="94" y="0"/>
                      </a:lnTo>
                      <a:lnTo>
                        <a:pt x="90" y="8"/>
                      </a:lnTo>
                      <a:lnTo>
                        <a:pt x="92" y="14"/>
                      </a:lnTo>
                      <a:lnTo>
                        <a:pt x="104" y="28"/>
                      </a:lnTo>
                      <a:lnTo>
                        <a:pt x="102" y="34"/>
                      </a:lnTo>
                      <a:lnTo>
                        <a:pt x="120" y="44"/>
                      </a:lnTo>
                      <a:lnTo>
                        <a:pt x="120" y="58"/>
                      </a:lnTo>
                      <a:lnTo>
                        <a:pt x="104" y="62"/>
                      </a:lnTo>
                      <a:lnTo>
                        <a:pt x="82" y="62"/>
                      </a:lnTo>
                      <a:lnTo>
                        <a:pt x="44" y="6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01" name="Freeform 120">
                  <a:extLst>
                    <a:ext uri="{FF2B5EF4-FFF2-40B4-BE49-F238E27FC236}">
                      <a16:creationId xmlns:a16="http://schemas.microsoft.com/office/drawing/2014/main" id="{39CFED52-1AC7-6AB5-A210-9F62398C382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50" y="2391"/>
                  <a:ext cx="60" cy="100"/>
                </a:xfrm>
                <a:custGeom>
                  <a:avLst/>
                  <a:gdLst/>
                  <a:ahLst/>
                  <a:cxnLst>
                    <a:cxn ang="0">
                      <a:pos x="60" y="80"/>
                    </a:cxn>
                    <a:cxn ang="0">
                      <a:pos x="48" y="86"/>
                    </a:cxn>
                    <a:cxn ang="0">
                      <a:pos x="36" y="96"/>
                    </a:cxn>
                    <a:cxn ang="0">
                      <a:pos x="20" y="100"/>
                    </a:cxn>
                    <a:cxn ang="0">
                      <a:pos x="8" y="94"/>
                    </a:cxn>
                    <a:cxn ang="0">
                      <a:pos x="0" y="72"/>
                    </a:cxn>
                    <a:cxn ang="0">
                      <a:pos x="10" y="50"/>
                    </a:cxn>
                    <a:cxn ang="0">
                      <a:pos x="6" y="22"/>
                    </a:cxn>
                    <a:cxn ang="0">
                      <a:pos x="6" y="0"/>
                    </a:cxn>
                    <a:cxn ang="0">
                      <a:pos x="44" y="0"/>
                    </a:cxn>
                    <a:cxn ang="0">
                      <a:pos x="56" y="18"/>
                    </a:cxn>
                    <a:cxn ang="0">
                      <a:pos x="52" y="30"/>
                    </a:cxn>
                    <a:cxn ang="0">
                      <a:pos x="54" y="40"/>
                    </a:cxn>
                    <a:cxn ang="0">
                      <a:pos x="56" y="48"/>
                    </a:cxn>
                    <a:cxn ang="0">
                      <a:pos x="60" y="80"/>
                    </a:cxn>
                  </a:cxnLst>
                  <a:rect l="0" t="0" r="r" b="b"/>
                  <a:pathLst>
                    <a:path w="60" h="100">
                      <a:moveTo>
                        <a:pt x="60" y="80"/>
                      </a:moveTo>
                      <a:lnTo>
                        <a:pt x="48" y="86"/>
                      </a:lnTo>
                      <a:lnTo>
                        <a:pt x="36" y="96"/>
                      </a:lnTo>
                      <a:lnTo>
                        <a:pt x="20" y="100"/>
                      </a:lnTo>
                      <a:lnTo>
                        <a:pt x="8" y="94"/>
                      </a:lnTo>
                      <a:lnTo>
                        <a:pt x="0" y="72"/>
                      </a:lnTo>
                      <a:lnTo>
                        <a:pt x="10" y="50"/>
                      </a:lnTo>
                      <a:lnTo>
                        <a:pt x="6" y="22"/>
                      </a:lnTo>
                      <a:lnTo>
                        <a:pt x="6" y="0"/>
                      </a:lnTo>
                      <a:lnTo>
                        <a:pt x="44" y="0"/>
                      </a:lnTo>
                      <a:lnTo>
                        <a:pt x="56" y="18"/>
                      </a:lnTo>
                      <a:lnTo>
                        <a:pt x="52" y="30"/>
                      </a:lnTo>
                      <a:lnTo>
                        <a:pt x="54" y="40"/>
                      </a:lnTo>
                      <a:lnTo>
                        <a:pt x="56" y="48"/>
                      </a:lnTo>
                      <a:lnTo>
                        <a:pt x="60" y="8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02" name="Freeform 121">
                  <a:extLst>
                    <a:ext uri="{FF2B5EF4-FFF2-40B4-BE49-F238E27FC236}">
                      <a16:creationId xmlns:a16="http://schemas.microsoft.com/office/drawing/2014/main" id="{AE72AC94-F78F-2640-FE23-2C0AED677C4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66" y="2401"/>
                  <a:ext cx="94" cy="98"/>
                </a:xfrm>
                <a:custGeom>
                  <a:avLst/>
                  <a:gdLst/>
                  <a:ahLst/>
                  <a:cxnLst>
                    <a:cxn ang="0">
                      <a:pos x="92" y="84"/>
                    </a:cxn>
                    <a:cxn ang="0">
                      <a:pos x="50" y="84"/>
                    </a:cxn>
                    <a:cxn ang="0">
                      <a:pos x="24" y="94"/>
                    </a:cxn>
                    <a:cxn ang="0">
                      <a:pos x="12" y="98"/>
                    </a:cxn>
                    <a:cxn ang="0">
                      <a:pos x="16" y="78"/>
                    </a:cxn>
                    <a:cxn ang="0">
                      <a:pos x="14" y="72"/>
                    </a:cxn>
                    <a:cxn ang="0">
                      <a:pos x="8" y="68"/>
                    </a:cxn>
                    <a:cxn ang="0">
                      <a:pos x="0" y="66"/>
                    </a:cxn>
                    <a:cxn ang="0">
                      <a:pos x="0" y="56"/>
                    </a:cxn>
                    <a:cxn ang="0">
                      <a:pos x="0" y="48"/>
                    </a:cxn>
                    <a:cxn ang="0">
                      <a:pos x="6" y="44"/>
                    </a:cxn>
                    <a:cxn ang="0">
                      <a:pos x="4" y="34"/>
                    </a:cxn>
                    <a:cxn ang="0">
                      <a:pos x="10" y="32"/>
                    </a:cxn>
                    <a:cxn ang="0">
                      <a:pos x="8" y="18"/>
                    </a:cxn>
                    <a:cxn ang="0">
                      <a:pos x="4" y="10"/>
                    </a:cxn>
                    <a:cxn ang="0">
                      <a:pos x="6" y="2"/>
                    </a:cxn>
                    <a:cxn ang="0">
                      <a:pos x="46" y="0"/>
                    </a:cxn>
                    <a:cxn ang="0">
                      <a:pos x="66" y="14"/>
                    </a:cxn>
                    <a:cxn ang="0">
                      <a:pos x="76" y="6"/>
                    </a:cxn>
                    <a:cxn ang="0">
                      <a:pos x="90" y="12"/>
                    </a:cxn>
                    <a:cxn ang="0">
                      <a:pos x="94" y="40"/>
                    </a:cxn>
                    <a:cxn ang="0">
                      <a:pos x="84" y="62"/>
                    </a:cxn>
                    <a:cxn ang="0">
                      <a:pos x="92" y="84"/>
                    </a:cxn>
                  </a:cxnLst>
                  <a:rect l="0" t="0" r="r" b="b"/>
                  <a:pathLst>
                    <a:path w="94" h="98">
                      <a:moveTo>
                        <a:pt x="92" y="84"/>
                      </a:moveTo>
                      <a:lnTo>
                        <a:pt x="50" y="84"/>
                      </a:lnTo>
                      <a:lnTo>
                        <a:pt x="24" y="94"/>
                      </a:lnTo>
                      <a:lnTo>
                        <a:pt x="12" y="98"/>
                      </a:lnTo>
                      <a:lnTo>
                        <a:pt x="16" y="78"/>
                      </a:lnTo>
                      <a:lnTo>
                        <a:pt x="14" y="72"/>
                      </a:lnTo>
                      <a:lnTo>
                        <a:pt x="8" y="68"/>
                      </a:lnTo>
                      <a:lnTo>
                        <a:pt x="0" y="66"/>
                      </a:lnTo>
                      <a:lnTo>
                        <a:pt x="0" y="56"/>
                      </a:lnTo>
                      <a:lnTo>
                        <a:pt x="0" y="48"/>
                      </a:lnTo>
                      <a:lnTo>
                        <a:pt x="6" y="44"/>
                      </a:lnTo>
                      <a:lnTo>
                        <a:pt x="4" y="34"/>
                      </a:lnTo>
                      <a:lnTo>
                        <a:pt x="10" y="32"/>
                      </a:lnTo>
                      <a:lnTo>
                        <a:pt x="8" y="18"/>
                      </a:lnTo>
                      <a:lnTo>
                        <a:pt x="4" y="10"/>
                      </a:lnTo>
                      <a:lnTo>
                        <a:pt x="6" y="2"/>
                      </a:lnTo>
                      <a:lnTo>
                        <a:pt x="46" y="0"/>
                      </a:lnTo>
                      <a:lnTo>
                        <a:pt x="66" y="14"/>
                      </a:lnTo>
                      <a:lnTo>
                        <a:pt x="76" y="6"/>
                      </a:lnTo>
                      <a:lnTo>
                        <a:pt x="90" y="12"/>
                      </a:lnTo>
                      <a:lnTo>
                        <a:pt x="94" y="40"/>
                      </a:lnTo>
                      <a:lnTo>
                        <a:pt x="84" y="62"/>
                      </a:lnTo>
                      <a:lnTo>
                        <a:pt x="92" y="8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03" name="Freeform 122">
                  <a:extLst>
                    <a:ext uri="{FF2B5EF4-FFF2-40B4-BE49-F238E27FC236}">
                      <a16:creationId xmlns:a16="http://schemas.microsoft.com/office/drawing/2014/main" id="{734DFFD8-DDAA-4C3B-AB27-A2C39DBEC8B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52" y="2531"/>
                  <a:ext cx="29" cy="24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29" y="0"/>
                    </a:cxn>
                    <a:cxn ang="0">
                      <a:pos x="26" y="22"/>
                    </a:cxn>
                    <a:cxn ang="0">
                      <a:pos x="2" y="24"/>
                    </a:cxn>
                    <a:cxn ang="0">
                      <a:pos x="0" y="10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29" h="24">
                      <a:moveTo>
                        <a:pt x="4" y="0"/>
                      </a:moveTo>
                      <a:lnTo>
                        <a:pt x="29" y="0"/>
                      </a:lnTo>
                      <a:lnTo>
                        <a:pt x="26" y="22"/>
                      </a:lnTo>
                      <a:lnTo>
                        <a:pt x="2" y="24"/>
                      </a:lnTo>
                      <a:lnTo>
                        <a:pt x="0" y="1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04" name="Freeform 123">
                  <a:extLst>
                    <a:ext uri="{FF2B5EF4-FFF2-40B4-BE49-F238E27FC236}">
                      <a16:creationId xmlns:a16="http://schemas.microsoft.com/office/drawing/2014/main" id="{CB889F36-49E3-5C16-DBBD-B6B18480328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387" y="2759"/>
                  <a:ext cx="114" cy="224"/>
                </a:xfrm>
                <a:custGeom>
                  <a:avLst/>
                  <a:gdLst/>
                  <a:ahLst/>
                  <a:cxnLst>
                    <a:cxn ang="0">
                      <a:pos x="22" y="70"/>
                    </a:cxn>
                    <a:cxn ang="0">
                      <a:pos x="46" y="60"/>
                    </a:cxn>
                    <a:cxn ang="0">
                      <a:pos x="70" y="44"/>
                    </a:cxn>
                    <a:cxn ang="0">
                      <a:pos x="78" y="30"/>
                    </a:cxn>
                    <a:cxn ang="0">
                      <a:pos x="86" y="26"/>
                    </a:cxn>
                    <a:cxn ang="0">
                      <a:pos x="94" y="10"/>
                    </a:cxn>
                    <a:cxn ang="0">
                      <a:pos x="96" y="0"/>
                    </a:cxn>
                    <a:cxn ang="0">
                      <a:pos x="108" y="20"/>
                    </a:cxn>
                    <a:cxn ang="0">
                      <a:pos x="112" y="40"/>
                    </a:cxn>
                    <a:cxn ang="0">
                      <a:pos x="114" y="52"/>
                    </a:cxn>
                    <a:cxn ang="0">
                      <a:pos x="114" y="64"/>
                    </a:cxn>
                    <a:cxn ang="0">
                      <a:pos x="102" y="66"/>
                    </a:cxn>
                    <a:cxn ang="0">
                      <a:pos x="102" y="82"/>
                    </a:cxn>
                    <a:cxn ang="0">
                      <a:pos x="82" y="150"/>
                    </a:cxn>
                    <a:cxn ang="0">
                      <a:pos x="74" y="182"/>
                    </a:cxn>
                    <a:cxn ang="0">
                      <a:pos x="62" y="214"/>
                    </a:cxn>
                    <a:cxn ang="0">
                      <a:pos x="40" y="224"/>
                    </a:cxn>
                    <a:cxn ang="0">
                      <a:pos x="18" y="222"/>
                    </a:cxn>
                    <a:cxn ang="0">
                      <a:pos x="8" y="202"/>
                    </a:cxn>
                    <a:cxn ang="0">
                      <a:pos x="6" y="182"/>
                    </a:cxn>
                    <a:cxn ang="0">
                      <a:pos x="0" y="164"/>
                    </a:cxn>
                    <a:cxn ang="0">
                      <a:pos x="16" y="142"/>
                    </a:cxn>
                    <a:cxn ang="0">
                      <a:pos x="20" y="122"/>
                    </a:cxn>
                    <a:cxn ang="0">
                      <a:pos x="16" y="106"/>
                    </a:cxn>
                    <a:cxn ang="0">
                      <a:pos x="10" y="90"/>
                    </a:cxn>
                    <a:cxn ang="0">
                      <a:pos x="18" y="80"/>
                    </a:cxn>
                    <a:cxn ang="0">
                      <a:pos x="22" y="70"/>
                    </a:cxn>
                  </a:cxnLst>
                  <a:rect l="0" t="0" r="r" b="b"/>
                  <a:pathLst>
                    <a:path w="114" h="224">
                      <a:moveTo>
                        <a:pt x="22" y="70"/>
                      </a:moveTo>
                      <a:lnTo>
                        <a:pt x="46" y="60"/>
                      </a:lnTo>
                      <a:lnTo>
                        <a:pt x="70" y="44"/>
                      </a:lnTo>
                      <a:lnTo>
                        <a:pt x="78" y="30"/>
                      </a:lnTo>
                      <a:lnTo>
                        <a:pt x="86" y="26"/>
                      </a:lnTo>
                      <a:lnTo>
                        <a:pt x="94" y="10"/>
                      </a:lnTo>
                      <a:lnTo>
                        <a:pt x="96" y="0"/>
                      </a:lnTo>
                      <a:lnTo>
                        <a:pt x="108" y="20"/>
                      </a:lnTo>
                      <a:lnTo>
                        <a:pt x="112" y="40"/>
                      </a:lnTo>
                      <a:lnTo>
                        <a:pt x="114" y="52"/>
                      </a:lnTo>
                      <a:lnTo>
                        <a:pt x="114" y="64"/>
                      </a:lnTo>
                      <a:lnTo>
                        <a:pt x="102" y="66"/>
                      </a:lnTo>
                      <a:lnTo>
                        <a:pt x="102" y="82"/>
                      </a:lnTo>
                      <a:lnTo>
                        <a:pt x="82" y="150"/>
                      </a:lnTo>
                      <a:lnTo>
                        <a:pt x="74" y="182"/>
                      </a:lnTo>
                      <a:lnTo>
                        <a:pt x="62" y="214"/>
                      </a:lnTo>
                      <a:lnTo>
                        <a:pt x="40" y="224"/>
                      </a:lnTo>
                      <a:lnTo>
                        <a:pt x="18" y="222"/>
                      </a:lnTo>
                      <a:lnTo>
                        <a:pt x="8" y="202"/>
                      </a:lnTo>
                      <a:lnTo>
                        <a:pt x="6" y="182"/>
                      </a:lnTo>
                      <a:lnTo>
                        <a:pt x="0" y="164"/>
                      </a:lnTo>
                      <a:lnTo>
                        <a:pt x="16" y="142"/>
                      </a:lnTo>
                      <a:lnTo>
                        <a:pt x="20" y="122"/>
                      </a:lnTo>
                      <a:lnTo>
                        <a:pt x="16" y="106"/>
                      </a:lnTo>
                      <a:lnTo>
                        <a:pt x="10" y="90"/>
                      </a:lnTo>
                      <a:lnTo>
                        <a:pt x="18" y="80"/>
                      </a:lnTo>
                      <a:lnTo>
                        <a:pt x="22" y="7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05" name="Freeform 124">
                  <a:extLst>
                    <a:ext uri="{FF2B5EF4-FFF2-40B4-BE49-F238E27FC236}">
                      <a16:creationId xmlns:a16="http://schemas.microsoft.com/office/drawing/2014/main" id="{E77F0751-4B57-30E7-E9FF-F29C5939398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965" y="2925"/>
                  <a:ext cx="260" cy="218"/>
                </a:xfrm>
                <a:custGeom>
                  <a:avLst/>
                  <a:gdLst/>
                  <a:ahLst/>
                  <a:cxnLst>
                    <a:cxn ang="0">
                      <a:pos x="0" y="108"/>
                    </a:cxn>
                    <a:cxn ang="0">
                      <a:pos x="2" y="104"/>
                    </a:cxn>
                    <a:cxn ang="0">
                      <a:pos x="6" y="102"/>
                    </a:cxn>
                    <a:cxn ang="0">
                      <a:pos x="8" y="102"/>
                    </a:cxn>
                    <a:cxn ang="0">
                      <a:pos x="14" y="110"/>
                    </a:cxn>
                    <a:cxn ang="0">
                      <a:pos x="22" y="114"/>
                    </a:cxn>
                    <a:cxn ang="0">
                      <a:pos x="38" y="114"/>
                    </a:cxn>
                    <a:cxn ang="0">
                      <a:pos x="54" y="104"/>
                    </a:cxn>
                    <a:cxn ang="0">
                      <a:pos x="54" y="46"/>
                    </a:cxn>
                    <a:cxn ang="0">
                      <a:pos x="66" y="58"/>
                    </a:cxn>
                    <a:cxn ang="0">
                      <a:pos x="66" y="78"/>
                    </a:cxn>
                    <a:cxn ang="0">
                      <a:pos x="82" y="78"/>
                    </a:cxn>
                    <a:cxn ang="0">
                      <a:pos x="96" y="66"/>
                    </a:cxn>
                    <a:cxn ang="0">
                      <a:pos x="100" y="54"/>
                    </a:cxn>
                    <a:cxn ang="0">
                      <a:pos x="110" y="54"/>
                    </a:cxn>
                    <a:cxn ang="0">
                      <a:pos x="120" y="62"/>
                    </a:cxn>
                    <a:cxn ang="0">
                      <a:pos x="140" y="60"/>
                    </a:cxn>
                    <a:cxn ang="0">
                      <a:pos x="148" y="46"/>
                    </a:cxn>
                    <a:cxn ang="0">
                      <a:pos x="186" y="6"/>
                    </a:cxn>
                    <a:cxn ang="0">
                      <a:pos x="196" y="6"/>
                    </a:cxn>
                    <a:cxn ang="0">
                      <a:pos x="198" y="0"/>
                    </a:cxn>
                    <a:cxn ang="0">
                      <a:pos x="228" y="2"/>
                    </a:cxn>
                    <a:cxn ang="0">
                      <a:pos x="236" y="8"/>
                    </a:cxn>
                    <a:cxn ang="0">
                      <a:pos x="244" y="32"/>
                    </a:cxn>
                    <a:cxn ang="0">
                      <a:pos x="244" y="68"/>
                    </a:cxn>
                    <a:cxn ang="0">
                      <a:pos x="244" y="78"/>
                    </a:cxn>
                    <a:cxn ang="0">
                      <a:pos x="260" y="80"/>
                    </a:cxn>
                    <a:cxn ang="0">
                      <a:pos x="254" y="90"/>
                    </a:cxn>
                    <a:cxn ang="0">
                      <a:pos x="254" y="104"/>
                    </a:cxn>
                    <a:cxn ang="0">
                      <a:pos x="246" y="110"/>
                    </a:cxn>
                    <a:cxn ang="0">
                      <a:pos x="230" y="130"/>
                    </a:cxn>
                    <a:cxn ang="0">
                      <a:pos x="224" y="142"/>
                    </a:cxn>
                    <a:cxn ang="0">
                      <a:pos x="210" y="160"/>
                    </a:cxn>
                    <a:cxn ang="0">
                      <a:pos x="188" y="176"/>
                    </a:cxn>
                    <a:cxn ang="0">
                      <a:pos x="164" y="198"/>
                    </a:cxn>
                    <a:cxn ang="0">
                      <a:pos x="142" y="202"/>
                    </a:cxn>
                    <a:cxn ang="0">
                      <a:pos x="128" y="208"/>
                    </a:cxn>
                    <a:cxn ang="0">
                      <a:pos x="110" y="206"/>
                    </a:cxn>
                    <a:cxn ang="0">
                      <a:pos x="88" y="206"/>
                    </a:cxn>
                    <a:cxn ang="0">
                      <a:pos x="70" y="212"/>
                    </a:cxn>
                    <a:cxn ang="0">
                      <a:pos x="50" y="218"/>
                    </a:cxn>
                    <a:cxn ang="0">
                      <a:pos x="34" y="210"/>
                    </a:cxn>
                    <a:cxn ang="0">
                      <a:pos x="28" y="198"/>
                    </a:cxn>
                    <a:cxn ang="0">
                      <a:pos x="20" y="184"/>
                    </a:cxn>
                    <a:cxn ang="0">
                      <a:pos x="30" y="172"/>
                    </a:cxn>
                    <a:cxn ang="0">
                      <a:pos x="22" y="158"/>
                    </a:cxn>
                    <a:cxn ang="0">
                      <a:pos x="12" y="144"/>
                    </a:cxn>
                    <a:cxn ang="0">
                      <a:pos x="6" y="122"/>
                    </a:cxn>
                    <a:cxn ang="0">
                      <a:pos x="0" y="108"/>
                    </a:cxn>
                  </a:cxnLst>
                  <a:rect l="0" t="0" r="r" b="b"/>
                  <a:pathLst>
                    <a:path w="260" h="218">
                      <a:moveTo>
                        <a:pt x="0" y="108"/>
                      </a:moveTo>
                      <a:lnTo>
                        <a:pt x="2" y="104"/>
                      </a:lnTo>
                      <a:lnTo>
                        <a:pt x="6" y="102"/>
                      </a:lnTo>
                      <a:lnTo>
                        <a:pt x="8" y="102"/>
                      </a:lnTo>
                      <a:lnTo>
                        <a:pt x="14" y="110"/>
                      </a:lnTo>
                      <a:lnTo>
                        <a:pt x="22" y="114"/>
                      </a:lnTo>
                      <a:lnTo>
                        <a:pt x="38" y="114"/>
                      </a:lnTo>
                      <a:lnTo>
                        <a:pt x="54" y="104"/>
                      </a:lnTo>
                      <a:lnTo>
                        <a:pt x="54" y="46"/>
                      </a:lnTo>
                      <a:lnTo>
                        <a:pt x="66" y="58"/>
                      </a:lnTo>
                      <a:lnTo>
                        <a:pt x="66" y="78"/>
                      </a:lnTo>
                      <a:lnTo>
                        <a:pt x="82" y="78"/>
                      </a:lnTo>
                      <a:lnTo>
                        <a:pt x="96" y="66"/>
                      </a:lnTo>
                      <a:lnTo>
                        <a:pt x="100" y="54"/>
                      </a:lnTo>
                      <a:lnTo>
                        <a:pt x="110" y="54"/>
                      </a:lnTo>
                      <a:lnTo>
                        <a:pt x="120" y="62"/>
                      </a:lnTo>
                      <a:lnTo>
                        <a:pt x="140" y="60"/>
                      </a:lnTo>
                      <a:lnTo>
                        <a:pt x="148" y="46"/>
                      </a:lnTo>
                      <a:lnTo>
                        <a:pt x="186" y="6"/>
                      </a:lnTo>
                      <a:lnTo>
                        <a:pt x="196" y="6"/>
                      </a:lnTo>
                      <a:lnTo>
                        <a:pt x="198" y="0"/>
                      </a:lnTo>
                      <a:lnTo>
                        <a:pt x="228" y="2"/>
                      </a:lnTo>
                      <a:lnTo>
                        <a:pt x="236" y="8"/>
                      </a:lnTo>
                      <a:lnTo>
                        <a:pt x="244" y="32"/>
                      </a:lnTo>
                      <a:lnTo>
                        <a:pt x="244" y="68"/>
                      </a:lnTo>
                      <a:lnTo>
                        <a:pt x="244" y="78"/>
                      </a:lnTo>
                      <a:lnTo>
                        <a:pt x="260" y="80"/>
                      </a:lnTo>
                      <a:lnTo>
                        <a:pt x="254" y="90"/>
                      </a:lnTo>
                      <a:lnTo>
                        <a:pt x="254" y="104"/>
                      </a:lnTo>
                      <a:lnTo>
                        <a:pt x="246" y="110"/>
                      </a:lnTo>
                      <a:lnTo>
                        <a:pt x="230" y="130"/>
                      </a:lnTo>
                      <a:lnTo>
                        <a:pt x="224" y="142"/>
                      </a:lnTo>
                      <a:lnTo>
                        <a:pt x="210" y="160"/>
                      </a:lnTo>
                      <a:lnTo>
                        <a:pt x="188" y="176"/>
                      </a:lnTo>
                      <a:lnTo>
                        <a:pt x="164" y="198"/>
                      </a:lnTo>
                      <a:lnTo>
                        <a:pt x="142" y="202"/>
                      </a:lnTo>
                      <a:lnTo>
                        <a:pt x="128" y="208"/>
                      </a:lnTo>
                      <a:lnTo>
                        <a:pt x="110" y="206"/>
                      </a:lnTo>
                      <a:lnTo>
                        <a:pt x="88" y="206"/>
                      </a:lnTo>
                      <a:lnTo>
                        <a:pt x="70" y="212"/>
                      </a:lnTo>
                      <a:lnTo>
                        <a:pt x="50" y="218"/>
                      </a:lnTo>
                      <a:lnTo>
                        <a:pt x="34" y="210"/>
                      </a:lnTo>
                      <a:lnTo>
                        <a:pt x="28" y="198"/>
                      </a:lnTo>
                      <a:lnTo>
                        <a:pt x="20" y="184"/>
                      </a:lnTo>
                      <a:lnTo>
                        <a:pt x="30" y="172"/>
                      </a:lnTo>
                      <a:lnTo>
                        <a:pt x="22" y="158"/>
                      </a:lnTo>
                      <a:lnTo>
                        <a:pt x="12" y="144"/>
                      </a:lnTo>
                      <a:lnTo>
                        <a:pt x="6" y="122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06" name="Freeform 125">
                  <a:extLst>
                    <a:ext uri="{FF2B5EF4-FFF2-40B4-BE49-F238E27FC236}">
                      <a16:creationId xmlns:a16="http://schemas.microsoft.com/office/drawing/2014/main" id="{FFA74F19-9066-5091-C56B-24B794DA5A2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103" y="2821"/>
                  <a:ext cx="120" cy="106"/>
                </a:xfrm>
                <a:custGeom>
                  <a:avLst/>
                  <a:gdLst/>
                  <a:ahLst/>
                  <a:cxnLst>
                    <a:cxn ang="0">
                      <a:pos x="60" y="104"/>
                    </a:cxn>
                    <a:cxn ang="0">
                      <a:pos x="58" y="98"/>
                    </a:cxn>
                    <a:cxn ang="0">
                      <a:pos x="44" y="96"/>
                    </a:cxn>
                    <a:cxn ang="0">
                      <a:pos x="36" y="76"/>
                    </a:cxn>
                    <a:cxn ang="0">
                      <a:pos x="12" y="64"/>
                    </a:cxn>
                    <a:cxn ang="0">
                      <a:pos x="8" y="48"/>
                    </a:cxn>
                    <a:cxn ang="0">
                      <a:pos x="0" y="36"/>
                    </a:cxn>
                    <a:cxn ang="0">
                      <a:pos x="28" y="34"/>
                    </a:cxn>
                    <a:cxn ang="0">
                      <a:pos x="42" y="16"/>
                    </a:cxn>
                    <a:cxn ang="0">
                      <a:pos x="54" y="14"/>
                    </a:cxn>
                    <a:cxn ang="0">
                      <a:pos x="62" y="0"/>
                    </a:cxn>
                    <a:cxn ang="0">
                      <a:pos x="78" y="0"/>
                    </a:cxn>
                    <a:cxn ang="0">
                      <a:pos x="118" y="14"/>
                    </a:cxn>
                    <a:cxn ang="0">
                      <a:pos x="120" y="42"/>
                    </a:cxn>
                    <a:cxn ang="0">
                      <a:pos x="120" y="72"/>
                    </a:cxn>
                    <a:cxn ang="0">
                      <a:pos x="112" y="90"/>
                    </a:cxn>
                    <a:cxn ang="0">
                      <a:pos x="90" y="106"/>
                    </a:cxn>
                    <a:cxn ang="0">
                      <a:pos x="60" y="104"/>
                    </a:cxn>
                  </a:cxnLst>
                  <a:rect l="0" t="0" r="r" b="b"/>
                  <a:pathLst>
                    <a:path w="120" h="106">
                      <a:moveTo>
                        <a:pt x="60" y="104"/>
                      </a:moveTo>
                      <a:lnTo>
                        <a:pt x="58" y="98"/>
                      </a:lnTo>
                      <a:lnTo>
                        <a:pt x="44" y="96"/>
                      </a:lnTo>
                      <a:lnTo>
                        <a:pt x="36" y="76"/>
                      </a:lnTo>
                      <a:lnTo>
                        <a:pt x="12" y="64"/>
                      </a:lnTo>
                      <a:lnTo>
                        <a:pt x="8" y="48"/>
                      </a:lnTo>
                      <a:lnTo>
                        <a:pt x="0" y="36"/>
                      </a:lnTo>
                      <a:lnTo>
                        <a:pt x="28" y="34"/>
                      </a:lnTo>
                      <a:lnTo>
                        <a:pt x="42" y="16"/>
                      </a:lnTo>
                      <a:lnTo>
                        <a:pt x="54" y="14"/>
                      </a:lnTo>
                      <a:lnTo>
                        <a:pt x="62" y="0"/>
                      </a:lnTo>
                      <a:lnTo>
                        <a:pt x="78" y="0"/>
                      </a:lnTo>
                      <a:lnTo>
                        <a:pt x="118" y="14"/>
                      </a:lnTo>
                      <a:lnTo>
                        <a:pt x="120" y="42"/>
                      </a:lnTo>
                      <a:lnTo>
                        <a:pt x="120" y="72"/>
                      </a:lnTo>
                      <a:lnTo>
                        <a:pt x="112" y="90"/>
                      </a:lnTo>
                      <a:lnTo>
                        <a:pt x="90" y="106"/>
                      </a:lnTo>
                      <a:lnTo>
                        <a:pt x="60" y="10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07" name="Freeform 126">
                  <a:extLst>
                    <a:ext uri="{FF2B5EF4-FFF2-40B4-BE49-F238E27FC236}">
                      <a16:creationId xmlns:a16="http://schemas.microsoft.com/office/drawing/2014/main" id="{DD7F8E56-CC33-883D-97A0-F0A5B630D62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19" y="2857"/>
                  <a:ext cx="144" cy="146"/>
                </a:xfrm>
                <a:custGeom>
                  <a:avLst/>
                  <a:gdLst/>
                  <a:ahLst/>
                  <a:cxnLst>
                    <a:cxn ang="0">
                      <a:pos x="0" y="114"/>
                    </a:cxn>
                    <a:cxn ang="0">
                      <a:pos x="0" y="66"/>
                    </a:cxn>
                    <a:cxn ang="0">
                      <a:pos x="14" y="66"/>
                    </a:cxn>
                    <a:cxn ang="0">
                      <a:pos x="16" y="4"/>
                    </a:cxn>
                    <a:cxn ang="0">
                      <a:pos x="50" y="0"/>
                    </a:cxn>
                    <a:cxn ang="0">
                      <a:pos x="56" y="8"/>
                    </a:cxn>
                    <a:cxn ang="0">
                      <a:pos x="84" y="0"/>
                    </a:cxn>
                    <a:cxn ang="0">
                      <a:pos x="92" y="12"/>
                    </a:cxn>
                    <a:cxn ang="0">
                      <a:pos x="96" y="28"/>
                    </a:cxn>
                    <a:cxn ang="0">
                      <a:pos x="120" y="40"/>
                    </a:cxn>
                    <a:cxn ang="0">
                      <a:pos x="128" y="60"/>
                    </a:cxn>
                    <a:cxn ang="0">
                      <a:pos x="142" y="62"/>
                    </a:cxn>
                    <a:cxn ang="0">
                      <a:pos x="144" y="70"/>
                    </a:cxn>
                    <a:cxn ang="0">
                      <a:pos x="142" y="74"/>
                    </a:cxn>
                    <a:cxn ang="0">
                      <a:pos x="132" y="74"/>
                    </a:cxn>
                    <a:cxn ang="0">
                      <a:pos x="94" y="114"/>
                    </a:cxn>
                    <a:cxn ang="0">
                      <a:pos x="86" y="128"/>
                    </a:cxn>
                    <a:cxn ang="0">
                      <a:pos x="66" y="130"/>
                    </a:cxn>
                    <a:cxn ang="0">
                      <a:pos x="56" y="122"/>
                    </a:cxn>
                    <a:cxn ang="0">
                      <a:pos x="46" y="122"/>
                    </a:cxn>
                    <a:cxn ang="0">
                      <a:pos x="42" y="134"/>
                    </a:cxn>
                    <a:cxn ang="0">
                      <a:pos x="28" y="146"/>
                    </a:cxn>
                    <a:cxn ang="0">
                      <a:pos x="12" y="146"/>
                    </a:cxn>
                    <a:cxn ang="0">
                      <a:pos x="12" y="126"/>
                    </a:cxn>
                    <a:cxn ang="0">
                      <a:pos x="0" y="114"/>
                    </a:cxn>
                  </a:cxnLst>
                  <a:rect l="0" t="0" r="r" b="b"/>
                  <a:pathLst>
                    <a:path w="144" h="146">
                      <a:moveTo>
                        <a:pt x="0" y="114"/>
                      </a:moveTo>
                      <a:lnTo>
                        <a:pt x="0" y="66"/>
                      </a:lnTo>
                      <a:lnTo>
                        <a:pt x="14" y="66"/>
                      </a:lnTo>
                      <a:lnTo>
                        <a:pt x="16" y="4"/>
                      </a:lnTo>
                      <a:lnTo>
                        <a:pt x="50" y="0"/>
                      </a:lnTo>
                      <a:lnTo>
                        <a:pt x="56" y="8"/>
                      </a:lnTo>
                      <a:lnTo>
                        <a:pt x="84" y="0"/>
                      </a:lnTo>
                      <a:lnTo>
                        <a:pt x="92" y="12"/>
                      </a:lnTo>
                      <a:lnTo>
                        <a:pt x="96" y="28"/>
                      </a:lnTo>
                      <a:lnTo>
                        <a:pt x="120" y="40"/>
                      </a:lnTo>
                      <a:lnTo>
                        <a:pt x="128" y="60"/>
                      </a:lnTo>
                      <a:lnTo>
                        <a:pt x="142" y="62"/>
                      </a:lnTo>
                      <a:lnTo>
                        <a:pt x="144" y="70"/>
                      </a:lnTo>
                      <a:lnTo>
                        <a:pt x="142" y="74"/>
                      </a:lnTo>
                      <a:lnTo>
                        <a:pt x="132" y="74"/>
                      </a:lnTo>
                      <a:lnTo>
                        <a:pt x="94" y="114"/>
                      </a:lnTo>
                      <a:lnTo>
                        <a:pt x="86" y="128"/>
                      </a:lnTo>
                      <a:lnTo>
                        <a:pt x="66" y="130"/>
                      </a:lnTo>
                      <a:lnTo>
                        <a:pt x="56" y="122"/>
                      </a:lnTo>
                      <a:lnTo>
                        <a:pt x="46" y="122"/>
                      </a:lnTo>
                      <a:lnTo>
                        <a:pt x="42" y="134"/>
                      </a:lnTo>
                      <a:lnTo>
                        <a:pt x="28" y="146"/>
                      </a:lnTo>
                      <a:lnTo>
                        <a:pt x="12" y="146"/>
                      </a:lnTo>
                      <a:lnTo>
                        <a:pt x="12" y="126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08" name="Freeform 127">
                  <a:extLst>
                    <a:ext uri="{FF2B5EF4-FFF2-40B4-BE49-F238E27FC236}">
                      <a16:creationId xmlns:a16="http://schemas.microsoft.com/office/drawing/2014/main" id="{2ACD7822-AB6B-901E-45B0-569B46879A8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93" y="2847"/>
                  <a:ext cx="142" cy="19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8" y="0"/>
                    </a:cxn>
                    <a:cxn ang="0">
                      <a:pos x="106" y="6"/>
                    </a:cxn>
                    <a:cxn ang="0">
                      <a:pos x="134" y="8"/>
                    </a:cxn>
                    <a:cxn ang="0">
                      <a:pos x="142" y="14"/>
                    </a:cxn>
                    <a:cxn ang="0">
                      <a:pos x="140" y="76"/>
                    </a:cxn>
                    <a:cxn ang="0">
                      <a:pos x="126" y="76"/>
                    </a:cxn>
                    <a:cxn ang="0">
                      <a:pos x="126" y="182"/>
                    </a:cxn>
                    <a:cxn ang="0">
                      <a:pos x="110" y="192"/>
                    </a:cxn>
                    <a:cxn ang="0">
                      <a:pos x="94" y="192"/>
                    </a:cxn>
                    <a:cxn ang="0">
                      <a:pos x="86" y="188"/>
                    </a:cxn>
                    <a:cxn ang="0">
                      <a:pos x="80" y="180"/>
                    </a:cxn>
                    <a:cxn ang="0">
                      <a:pos x="72" y="186"/>
                    </a:cxn>
                    <a:cxn ang="0">
                      <a:pos x="52" y="164"/>
                    </a:cxn>
                    <a:cxn ang="0">
                      <a:pos x="44" y="126"/>
                    </a:cxn>
                    <a:cxn ang="0">
                      <a:pos x="38" y="114"/>
                    </a:cxn>
                    <a:cxn ang="0">
                      <a:pos x="38" y="82"/>
                    </a:cxn>
                    <a:cxn ang="0">
                      <a:pos x="12" y="36"/>
                    </a:cxn>
                    <a:cxn ang="0">
                      <a:pos x="0" y="1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42" h="192">
                      <a:moveTo>
                        <a:pt x="0" y="0"/>
                      </a:moveTo>
                      <a:lnTo>
                        <a:pt x="98" y="0"/>
                      </a:lnTo>
                      <a:lnTo>
                        <a:pt x="106" y="6"/>
                      </a:lnTo>
                      <a:lnTo>
                        <a:pt x="134" y="8"/>
                      </a:lnTo>
                      <a:lnTo>
                        <a:pt x="142" y="14"/>
                      </a:lnTo>
                      <a:lnTo>
                        <a:pt x="140" y="76"/>
                      </a:lnTo>
                      <a:lnTo>
                        <a:pt x="126" y="76"/>
                      </a:lnTo>
                      <a:lnTo>
                        <a:pt x="126" y="182"/>
                      </a:lnTo>
                      <a:lnTo>
                        <a:pt x="110" y="192"/>
                      </a:lnTo>
                      <a:lnTo>
                        <a:pt x="94" y="192"/>
                      </a:lnTo>
                      <a:lnTo>
                        <a:pt x="86" y="188"/>
                      </a:lnTo>
                      <a:lnTo>
                        <a:pt x="80" y="180"/>
                      </a:lnTo>
                      <a:lnTo>
                        <a:pt x="72" y="186"/>
                      </a:lnTo>
                      <a:lnTo>
                        <a:pt x="52" y="164"/>
                      </a:lnTo>
                      <a:lnTo>
                        <a:pt x="44" y="126"/>
                      </a:lnTo>
                      <a:lnTo>
                        <a:pt x="38" y="114"/>
                      </a:lnTo>
                      <a:lnTo>
                        <a:pt x="38" y="82"/>
                      </a:lnTo>
                      <a:lnTo>
                        <a:pt x="12" y="36"/>
                      </a:lnTo>
                      <a:lnTo>
                        <a:pt x="0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09" name="Freeform 128">
                  <a:extLst>
                    <a:ext uri="{FF2B5EF4-FFF2-40B4-BE49-F238E27FC236}">
                      <a16:creationId xmlns:a16="http://schemas.microsoft.com/office/drawing/2014/main" id="{86AF0D37-1620-0134-42B4-0F2C7F7EC16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185" y="2735"/>
                  <a:ext cx="162" cy="270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0" y="72"/>
                    </a:cxn>
                    <a:cxn ang="0">
                      <a:pos x="50" y="64"/>
                    </a:cxn>
                    <a:cxn ang="0">
                      <a:pos x="66" y="64"/>
                    </a:cxn>
                    <a:cxn ang="0">
                      <a:pos x="64" y="94"/>
                    </a:cxn>
                    <a:cxn ang="0">
                      <a:pos x="76" y="106"/>
                    </a:cxn>
                    <a:cxn ang="0">
                      <a:pos x="86" y="92"/>
                    </a:cxn>
                    <a:cxn ang="0">
                      <a:pos x="84" y="64"/>
                    </a:cxn>
                    <a:cxn ang="0">
                      <a:pos x="70" y="48"/>
                    </a:cxn>
                    <a:cxn ang="0">
                      <a:pos x="64" y="32"/>
                    </a:cxn>
                    <a:cxn ang="0">
                      <a:pos x="68" y="16"/>
                    </a:cxn>
                    <a:cxn ang="0">
                      <a:pos x="90" y="18"/>
                    </a:cxn>
                    <a:cxn ang="0">
                      <a:pos x="116" y="20"/>
                    </a:cxn>
                    <a:cxn ang="0">
                      <a:pos x="142" y="10"/>
                    </a:cxn>
                    <a:cxn ang="0">
                      <a:pos x="158" y="0"/>
                    </a:cxn>
                    <a:cxn ang="0">
                      <a:pos x="158" y="40"/>
                    </a:cxn>
                    <a:cxn ang="0">
                      <a:pos x="162" y="80"/>
                    </a:cxn>
                    <a:cxn ang="0">
                      <a:pos x="144" y="98"/>
                    </a:cxn>
                    <a:cxn ang="0">
                      <a:pos x="112" y="118"/>
                    </a:cxn>
                    <a:cxn ang="0">
                      <a:pos x="76" y="150"/>
                    </a:cxn>
                    <a:cxn ang="0">
                      <a:pos x="68" y="154"/>
                    </a:cxn>
                    <a:cxn ang="0">
                      <a:pos x="70" y="168"/>
                    </a:cxn>
                    <a:cxn ang="0">
                      <a:pos x="80" y="196"/>
                    </a:cxn>
                    <a:cxn ang="0">
                      <a:pos x="76" y="228"/>
                    </a:cxn>
                    <a:cxn ang="0">
                      <a:pos x="38" y="248"/>
                    </a:cxn>
                    <a:cxn ang="0">
                      <a:pos x="34" y="256"/>
                    </a:cxn>
                    <a:cxn ang="0">
                      <a:pos x="38" y="264"/>
                    </a:cxn>
                    <a:cxn ang="0">
                      <a:pos x="40" y="270"/>
                    </a:cxn>
                    <a:cxn ang="0">
                      <a:pos x="24" y="268"/>
                    </a:cxn>
                    <a:cxn ang="0">
                      <a:pos x="24" y="258"/>
                    </a:cxn>
                    <a:cxn ang="0">
                      <a:pos x="24" y="222"/>
                    </a:cxn>
                    <a:cxn ang="0">
                      <a:pos x="16" y="198"/>
                    </a:cxn>
                    <a:cxn ang="0">
                      <a:pos x="8" y="192"/>
                    </a:cxn>
                    <a:cxn ang="0">
                      <a:pos x="30" y="176"/>
                    </a:cxn>
                    <a:cxn ang="0">
                      <a:pos x="38" y="158"/>
                    </a:cxn>
                    <a:cxn ang="0">
                      <a:pos x="38" y="128"/>
                    </a:cxn>
                    <a:cxn ang="0">
                      <a:pos x="36" y="100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162" h="270">
                      <a:moveTo>
                        <a:pt x="0" y="88"/>
                      </a:moveTo>
                      <a:lnTo>
                        <a:pt x="0" y="72"/>
                      </a:lnTo>
                      <a:lnTo>
                        <a:pt x="50" y="64"/>
                      </a:lnTo>
                      <a:lnTo>
                        <a:pt x="66" y="64"/>
                      </a:lnTo>
                      <a:lnTo>
                        <a:pt x="64" y="94"/>
                      </a:lnTo>
                      <a:lnTo>
                        <a:pt x="76" y="106"/>
                      </a:lnTo>
                      <a:lnTo>
                        <a:pt x="86" y="92"/>
                      </a:lnTo>
                      <a:lnTo>
                        <a:pt x="84" y="64"/>
                      </a:lnTo>
                      <a:lnTo>
                        <a:pt x="70" y="48"/>
                      </a:lnTo>
                      <a:lnTo>
                        <a:pt x="64" y="32"/>
                      </a:lnTo>
                      <a:lnTo>
                        <a:pt x="68" y="16"/>
                      </a:lnTo>
                      <a:lnTo>
                        <a:pt x="90" y="18"/>
                      </a:lnTo>
                      <a:lnTo>
                        <a:pt x="116" y="20"/>
                      </a:lnTo>
                      <a:lnTo>
                        <a:pt x="142" y="10"/>
                      </a:lnTo>
                      <a:lnTo>
                        <a:pt x="158" y="0"/>
                      </a:lnTo>
                      <a:lnTo>
                        <a:pt x="158" y="40"/>
                      </a:lnTo>
                      <a:lnTo>
                        <a:pt x="162" y="80"/>
                      </a:lnTo>
                      <a:lnTo>
                        <a:pt x="144" y="98"/>
                      </a:lnTo>
                      <a:lnTo>
                        <a:pt x="112" y="118"/>
                      </a:lnTo>
                      <a:lnTo>
                        <a:pt x="76" y="150"/>
                      </a:lnTo>
                      <a:lnTo>
                        <a:pt x="68" y="154"/>
                      </a:lnTo>
                      <a:lnTo>
                        <a:pt x="70" y="168"/>
                      </a:lnTo>
                      <a:lnTo>
                        <a:pt x="80" y="196"/>
                      </a:lnTo>
                      <a:lnTo>
                        <a:pt x="76" y="228"/>
                      </a:lnTo>
                      <a:lnTo>
                        <a:pt x="38" y="248"/>
                      </a:lnTo>
                      <a:lnTo>
                        <a:pt x="34" y="256"/>
                      </a:lnTo>
                      <a:lnTo>
                        <a:pt x="38" y="264"/>
                      </a:lnTo>
                      <a:lnTo>
                        <a:pt x="40" y="270"/>
                      </a:lnTo>
                      <a:lnTo>
                        <a:pt x="24" y="268"/>
                      </a:lnTo>
                      <a:lnTo>
                        <a:pt x="24" y="258"/>
                      </a:lnTo>
                      <a:lnTo>
                        <a:pt x="24" y="222"/>
                      </a:lnTo>
                      <a:lnTo>
                        <a:pt x="16" y="198"/>
                      </a:lnTo>
                      <a:lnTo>
                        <a:pt x="8" y="192"/>
                      </a:lnTo>
                      <a:lnTo>
                        <a:pt x="30" y="176"/>
                      </a:lnTo>
                      <a:lnTo>
                        <a:pt x="38" y="158"/>
                      </a:lnTo>
                      <a:lnTo>
                        <a:pt x="38" y="128"/>
                      </a:lnTo>
                      <a:lnTo>
                        <a:pt x="36" y="10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10" name="Freeform 129">
                  <a:extLst>
                    <a:ext uri="{FF2B5EF4-FFF2-40B4-BE49-F238E27FC236}">
                      <a16:creationId xmlns:a16="http://schemas.microsoft.com/office/drawing/2014/main" id="{BA963710-E114-EB6F-E6D4-1BBA1053AC1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221" y="2721"/>
                  <a:ext cx="50" cy="120"/>
                </a:xfrm>
                <a:custGeom>
                  <a:avLst/>
                  <a:gdLst/>
                  <a:ahLst/>
                  <a:cxnLst>
                    <a:cxn ang="0">
                      <a:pos x="4" y="50"/>
                    </a:cxn>
                    <a:cxn ang="0">
                      <a:pos x="10" y="44"/>
                    </a:cxn>
                    <a:cxn ang="0">
                      <a:pos x="12" y="18"/>
                    </a:cxn>
                    <a:cxn ang="0">
                      <a:pos x="14" y="14"/>
                    </a:cxn>
                    <a:cxn ang="0">
                      <a:pos x="8" y="0"/>
                    </a:cxn>
                    <a:cxn ang="0">
                      <a:pos x="22" y="0"/>
                    </a:cxn>
                    <a:cxn ang="0">
                      <a:pos x="30" y="12"/>
                    </a:cxn>
                    <a:cxn ang="0">
                      <a:pos x="32" y="30"/>
                    </a:cxn>
                    <a:cxn ang="0">
                      <a:pos x="28" y="46"/>
                    </a:cxn>
                    <a:cxn ang="0">
                      <a:pos x="34" y="62"/>
                    </a:cxn>
                    <a:cxn ang="0">
                      <a:pos x="48" y="78"/>
                    </a:cxn>
                    <a:cxn ang="0">
                      <a:pos x="50" y="106"/>
                    </a:cxn>
                    <a:cxn ang="0">
                      <a:pos x="40" y="120"/>
                    </a:cxn>
                    <a:cxn ang="0">
                      <a:pos x="28" y="108"/>
                    </a:cxn>
                    <a:cxn ang="0">
                      <a:pos x="30" y="78"/>
                    </a:cxn>
                    <a:cxn ang="0">
                      <a:pos x="10" y="78"/>
                    </a:cxn>
                    <a:cxn ang="0">
                      <a:pos x="0" y="64"/>
                    </a:cxn>
                    <a:cxn ang="0">
                      <a:pos x="4" y="50"/>
                    </a:cxn>
                  </a:cxnLst>
                  <a:rect l="0" t="0" r="r" b="b"/>
                  <a:pathLst>
                    <a:path w="50" h="120">
                      <a:moveTo>
                        <a:pt x="4" y="50"/>
                      </a:moveTo>
                      <a:lnTo>
                        <a:pt x="10" y="44"/>
                      </a:lnTo>
                      <a:lnTo>
                        <a:pt x="12" y="18"/>
                      </a:lnTo>
                      <a:lnTo>
                        <a:pt x="14" y="14"/>
                      </a:lnTo>
                      <a:lnTo>
                        <a:pt x="8" y="0"/>
                      </a:lnTo>
                      <a:lnTo>
                        <a:pt x="22" y="0"/>
                      </a:lnTo>
                      <a:lnTo>
                        <a:pt x="30" y="12"/>
                      </a:lnTo>
                      <a:lnTo>
                        <a:pt x="32" y="30"/>
                      </a:lnTo>
                      <a:lnTo>
                        <a:pt x="28" y="46"/>
                      </a:lnTo>
                      <a:lnTo>
                        <a:pt x="34" y="62"/>
                      </a:lnTo>
                      <a:lnTo>
                        <a:pt x="48" y="78"/>
                      </a:lnTo>
                      <a:lnTo>
                        <a:pt x="50" y="106"/>
                      </a:lnTo>
                      <a:lnTo>
                        <a:pt x="40" y="120"/>
                      </a:lnTo>
                      <a:lnTo>
                        <a:pt x="28" y="108"/>
                      </a:lnTo>
                      <a:lnTo>
                        <a:pt x="30" y="78"/>
                      </a:lnTo>
                      <a:lnTo>
                        <a:pt x="10" y="78"/>
                      </a:lnTo>
                      <a:lnTo>
                        <a:pt x="0" y="64"/>
                      </a:lnTo>
                      <a:lnTo>
                        <a:pt x="4" y="5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11" name="Freeform 130">
                  <a:extLst>
                    <a:ext uri="{FF2B5EF4-FFF2-40B4-BE49-F238E27FC236}">
                      <a16:creationId xmlns:a16="http://schemas.microsoft.com/office/drawing/2014/main" id="{F873E07D-AE29-3978-15AF-AF35A134823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51" y="2701"/>
                  <a:ext cx="184" cy="156"/>
                </a:xfrm>
                <a:custGeom>
                  <a:avLst/>
                  <a:gdLst/>
                  <a:ahLst/>
                  <a:cxnLst>
                    <a:cxn ang="0">
                      <a:pos x="52" y="156"/>
                    </a:cxn>
                    <a:cxn ang="0">
                      <a:pos x="46" y="150"/>
                    </a:cxn>
                    <a:cxn ang="0">
                      <a:pos x="20" y="148"/>
                    </a:cxn>
                    <a:cxn ang="0">
                      <a:pos x="2" y="128"/>
                    </a:cxn>
                    <a:cxn ang="0">
                      <a:pos x="0" y="76"/>
                    </a:cxn>
                    <a:cxn ang="0">
                      <a:pos x="30" y="76"/>
                    </a:cxn>
                    <a:cxn ang="0">
                      <a:pos x="30" y="42"/>
                    </a:cxn>
                    <a:cxn ang="0">
                      <a:pos x="48" y="50"/>
                    </a:cxn>
                    <a:cxn ang="0">
                      <a:pos x="68" y="58"/>
                    </a:cxn>
                    <a:cxn ang="0">
                      <a:pos x="82" y="52"/>
                    </a:cxn>
                    <a:cxn ang="0">
                      <a:pos x="90" y="64"/>
                    </a:cxn>
                    <a:cxn ang="0">
                      <a:pos x="102" y="70"/>
                    </a:cxn>
                    <a:cxn ang="0">
                      <a:pos x="110" y="82"/>
                    </a:cxn>
                    <a:cxn ang="0">
                      <a:pos x="124" y="82"/>
                    </a:cxn>
                    <a:cxn ang="0">
                      <a:pos x="124" y="64"/>
                    </a:cxn>
                    <a:cxn ang="0">
                      <a:pos x="110" y="58"/>
                    </a:cxn>
                    <a:cxn ang="0">
                      <a:pos x="100" y="48"/>
                    </a:cxn>
                    <a:cxn ang="0">
                      <a:pos x="104" y="26"/>
                    </a:cxn>
                    <a:cxn ang="0">
                      <a:pos x="102" y="8"/>
                    </a:cxn>
                    <a:cxn ang="0">
                      <a:pos x="118" y="0"/>
                    </a:cxn>
                    <a:cxn ang="0">
                      <a:pos x="136" y="0"/>
                    </a:cxn>
                    <a:cxn ang="0">
                      <a:pos x="178" y="20"/>
                    </a:cxn>
                    <a:cxn ang="0">
                      <a:pos x="184" y="34"/>
                    </a:cxn>
                    <a:cxn ang="0">
                      <a:pos x="180" y="40"/>
                    </a:cxn>
                    <a:cxn ang="0">
                      <a:pos x="180" y="64"/>
                    </a:cxn>
                    <a:cxn ang="0">
                      <a:pos x="174" y="70"/>
                    </a:cxn>
                    <a:cxn ang="0">
                      <a:pos x="170" y="84"/>
                    </a:cxn>
                    <a:cxn ang="0">
                      <a:pos x="180" y="98"/>
                    </a:cxn>
                    <a:cxn ang="0">
                      <a:pos x="134" y="106"/>
                    </a:cxn>
                    <a:cxn ang="0">
                      <a:pos x="134" y="122"/>
                    </a:cxn>
                    <a:cxn ang="0">
                      <a:pos x="114" y="120"/>
                    </a:cxn>
                    <a:cxn ang="0">
                      <a:pos x="106" y="134"/>
                    </a:cxn>
                    <a:cxn ang="0">
                      <a:pos x="94" y="136"/>
                    </a:cxn>
                    <a:cxn ang="0">
                      <a:pos x="80" y="154"/>
                    </a:cxn>
                    <a:cxn ang="0">
                      <a:pos x="52" y="156"/>
                    </a:cxn>
                  </a:cxnLst>
                  <a:rect l="0" t="0" r="r" b="b"/>
                  <a:pathLst>
                    <a:path w="184" h="156">
                      <a:moveTo>
                        <a:pt x="52" y="156"/>
                      </a:moveTo>
                      <a:lnTo>
                        <a:pt x="46" y="150"/>
                      </a:lnTo>
                      <a:lnTo>
                        <a:pt x="20" y="148"/>
                      </a:lnTo>
                      <a:lnTo>
                        <a:pt x="2" y="128"/>
                      </a:lnTo>
                      <a:lnTo>
                        <a:pt x="0" y="76"/>
                      </a:lnTo>
                      <a:lnTo>
                        <a:pt x="30" y="76"/>
                      </a:lnTo>
                      <a:lnTo>
                        <a:pt x="30" y="42"/>
                      </a:lnTo>
                      <a:lnTo>
                        <a:pt x="48" y="50"/>
                      </a:lnTo>
                      <a:lnTo>
                        <a:pt x="68" y="58"/>
                      </a:lnTo>
                      <a:lnTo>
                        <a:pt x="82" y="52"/>
                      </a:lnTo>
                      <a:lnTo>
                        <a:pt x="90" y="64"/>
                      </a:lnTo>
                      <a:lnTo>
                        <a:pt x="102" y="70"/>
                      </a:lnTo>
                      <a:lnTo>
                        <a:pt x="110" y="82"/>
                      </a:lnTo>
                      <a:lnTo>
                        <a:pt x="124" y="82"/>
                      </a:lnTo>
                      <a:lnTo>
                        <a:pt x="124" y="64"/>
                      </a:lnTo>
                      <a:lnTo>
                        <a:pt x="110" y="58"/>
                      </a:lnTo>
                      <a:lnTo>
                        <a:pt x="100" y="48"/>
                      </a:lnTo>
                      <a:lnTo>
                        <a:pt x="104" y="26"/>
                      </a:lnTo>
                      <a:lnTo>
                        <a:pt x="102" y="8"/>
                      </a:lnTo>
                      <a:lnTo>
                        <a:pt x="118" y="0"/>
                      </a:lnTo>
                      <a:lnTo>
                        <a:pt x="136" y="0"/>
                      </a:lnTo>
                      <a:lnTo>
                        <a:pt x="178" y="20"/>
                      </a:lnTo>
                      <a:lnTo>
                        <a:pt x="184" y="34"/>
                      </a:lnTo>
                      <a:lnTo>
                        <a:pt x="180" y="40"/>
                      </a:lnTo>
                      <a:lnTo>
                        <a:pt x="180" y="64"/>
                      </a:lnTo>
                      <a:lnTo>
                        <a:pt x="174" y="70"/>
                      </a:lnTo>
                      <a:lnTo>
                        <a:pt x="170" y="84"/>
                      </a:lnTo>
                      <a:lnTo>
                        <a:pt x="180" y="98"/>
                      </a:lnTo>
                      <a:lnTo>
                        <a:pt x="134" y="106"/>
                      </a:lnTo>
                      <a:lnTo>
                        <a:pt x="134" y="122"/>
                      </a:lnTo>
                      <a:lnTo>
                        <a:pt x="114" y="120"/>
                      </a:lnTo>
                      <a:lnTo>
                        <a:pt x="106" y="134"/>
                      </a:lnTo>
                      <a:lnTo>
                        <a:pt x="94" y="136"/>
                      </a:lnTo>
                      <a:lnTo>
                        <a:pt x="80" y="154"/>
                      </a:lnTo>
                      <a:lnTo>
                        <a:pt x="52" y="15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12" name="Freeform 131">
                  <a:extLst>
                    <a:ext uri="{FF2B5EF4-FFF2-40B4-BE49-F238E27FC236}">
                      <a16:creationId xmlns:a16="http://schemas.microsoft.com/office/drawing/2014/main" id="{8DB670AA-3A4C-716E-D5CB-A44FFF5AB10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169" y="2585"/>
                  <a:ext cx="174" cy="170"/>
                </a:xfrm>
                <a:custGeom>
                  <a:avLst/>
                  <a:gdLst/>
                  <a:ahLst/>
                  <a:cxnLst>
                    <a:cxn ang="0">
                      <a:pos x="18" y="116"/>
                    </a:cxn>
                    <a:cxn ang="0">
                      <a:pos x="16" y="100"/>
                    </a:cxn>
                    <a:cxn ang="0">
                      <a:pos x="2" y="82"/>
                    </a:cxn>
                    <a:cxn ang="0">
                      <a:pos x="0" y="56"/>
                    </a:cxn>
                    <a:cxn ang="0">
                      <a:pos x="20" y="34"/>
                    </a:cxn>
                    <a:cxn ang="0">
                      <a:pos x="16" y="20"/>
                    </a:cxn>
                    <a:cxn ang="0">
                      <a:pos x="22" y="12"/>
                    </a:cxn>
                    <a:cxn ang="0">
                      <a:pos x="16" y="0"/>
                    </a:cxn>
                    <a:cxn ang="0">
                      <a:pos x="38" y="0"/>
                    </a:cxn>
                    <a:cxn ang="0">
                      <a:pos x="76" y="2"/>
                    </a:cxn>
                    <a:cxn ang="0">
                      <a:pos x="128" y="30"/>
                    </a:cxn>
                    <a:cxn ang="0">
                      <a:pos x="132" y="40"/>
                    </a:cxn>
                    <a:cxn ang="0">
                      <a:pos x="156" y="58"/>
                    </a:cxn>
                    <a:cxn ang="0">
                      <a:pos x="150" y="72"/>
                    </a:cxn>
                    <a:cxn ang="0">
                      <a:pos x="148" y="86"/>
                    </a:cxn>
                    <a:cxn ang="0">
                      <a:pos x="156" y="98"/>
                    </a:cxn>
                    <a:cxn ang="0">
                      <a:pos x="156" y="126"/>
                    </a:cxn>
                    <a:cxn ang="0">
                      <a:pos x="174" y="150"/>
                    </a:cxn>
                    <a:cxn ang="0">
                      <a:pos x="158" y="160"/>
                    </a:cxn>
                    <a:cxn ang="0">
                      <a:pos x="132" y="170"/>
                    </a:cxn>
                    <a:cxn ang="0">
                      <a:pos x="84" y="166"/>
                    </a:cxn>
                    <a:cxn ang="0">
                      <a:pos x="82" y="148"/>
                    </a:cxn>
                    <a:cxn ang="0">
                      <a:pos x="74" y="136"/>
                    </a:cxn>
                    <a:cxn ang="0">
                      <a:pos x="60" y="136"/>
                    </a:cxn>
                    <a:cxn ang="0">
                      <a:pos x="18" y="116"/>
                    </a:cxn>
                  </a:cxnLst>
                  <a:rect l="0" t="0" r="r" b="b"/>
                  <a:pathLst>
                    <a:path w="174" h="170">
                      <a:moveTo>
                        <a:pt x="18" y="116"/>
                      </a:moveTo>
                      <a:lnTo>
                        <a:pt x="16" y="100"/>
                      </a:lnTo>
                      <a:lnTo>
                        <a:pt x="2" y="82"/>
                      </a:lnTo>
                      <a:lnTo>
                        <a:pt x="0" y="56"/>
                      </a:lnTo>
                      <a:lnTo>
                        <a:pt x="20" y="34"/>
                      </a:lnTo>
                      <a:lnTo>
                        <a:pt x="16" y="20"/>
                      </a:lnTo>
                      <a:lnTo>
                        <a:pt x="22" y="12"/>
                      </a:lnTo>
                      <a:lnTo>
                        <a:pt x="16" y="0"/>
                      </a:lnTo>
                      <a:lnTo>
                        <a:pt x="38" y="0"/>
                      </a:lnTo>
                      <a:lnTo>
                        <a:pt x="76" y="2"/>
                      </a:lnTo>
                      <a:lnTo>
                        <a:pt x="128" y="30"/>
                      </a:lnTo>
                      <a:lnTo>
                        <a:pt x="132" y="40"/>
                      </a:lnTo>
                      <a:lnTo>
                        <a:pt x="156" y="58"/>
                      </a:lnTo>
                      <a:lnTo>
                        <a:pt x="150" y="72"/>
                      </a:lnTo>
                      <a:lnTo>
                        <a:pt x="148" y="86"/>
                      </a:lnTo>
                      <a:lnTo>
                        <a:pt x="156" y="98"/>
                      </a:lnTo>
                      <a:lnTo>
                        <a:pt x="156" y="126"/>
                      </a:lnTo>
                      <a:lnTo>
                        <a:pt x="174" y="150"/>
                      </a:lnTo>
                      <a:lnTo>
                        <a:pt x="158" y="160"/>
                      </a:lnTo>
                      <a:lnTo>
                        <a:pt x="132" y="170"/>
                      </a:lnTo>
                      <a:lnTo>
                        <a:pt x="84" y="166"/>
                      </a:lnTo>
                      <a:lnTo>
                        <a:pt x="82" y="148"/>
                      </a:lnTo>
                      <a:lnTo>
                        <a:pt x="74" y="136"/>
                      </a:lnTo>
                      <a:lnTo>
                        <a:pt x="60" y="136"/>
                      </a:lnTo>
                      <a:lnTo>
                        <a:pt x="18" y="11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13" name="Freeform 132">
                  <a:extLst>
                    <a:ext uri="{FF2B5EF4-FFF2-40B4-BE49-F238E27FC236}">
                      <a16:creationId xmlns:a16="http://schemas.microsoft.com/office/drawing/2014/main" id="{2137A494-9F18-66E2-ABFC-D5F1E071DAE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167" y="2605"/>
                  <a:ext cx="22" cy="36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10" y="2"/>
                    </a:cxn>
                    <a:cxn ang="0">
                      <a:pos x="0" y="12"/>
                    </a:cxn>
                    <a:cxn ang="0">
                      <a:pos x="2" y="36"/>
                    </a:cxn>
                    <a:cxn ang="0">
                      <a:pos x="22" y="14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22" h="36">
                      <a:moveTo>
                        <a:pt x="18" y="0"/>
                      </a:moveTo>
                      <a:lnTo>
                        <a:pt x="10" y="2"/>
                      </a:lnTo>
                      <a:lnTo>
                        <a:pt x="0" y="12"/>
                      </a:lnTo>
                      <a:lnTo>
                        <a:pt x="2" y="36"/>
                      </a:lnTo>
                      <a:lnTo>
                        <a:pt x="22" y="14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14" name="Freeform 133">
                  <a:extLst>
                    <a:ext uri="{FF2B5EF4-FFF2-40B4-BE49-F238E27FC236}">
                      <a16:creationId xmlns:a16="http://schemas.microsoft.com/office/drawing/2014/main" id="{B482353B-1767-ACA3-D81A-E419905ED23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161" y="2585"/>
                  <a:ext cx="30" cy="32"/>
                </a:xfrm>
                <a:custGeom>
                  <a:avLst/>
                  <a:gdLst/>
                  <a:ahLst/>
                  <a:cxnLst>
                    <a:cxn ang="0">
                      <a:pos x="10" y="2"/>
                    </a:cxn>
                    <a:cxn ang="0">
                      <a:pos x="24" y="0"/>
                    </a:cxn>
                    <a:cxn ang="0">
                      <a:pos x="30" y="12"/>
                    </a:cxn>
                    <a:cxn ang="0">
                      <a:pos x="24" y="20"/>
                    </a:cxn>
                    <a:cxn ang="0">
                      <a:pos x="16" y="22"/>
                    </a:cxn>
                    <a:cxn ang="0">
                      <a:pos x="6" y="32"/>
                    </a:cxn>
                    <a:cxn ang="0">
                      <a:pos x="0" y="16"/>
                    </a:cxn>
                    <a:cxn ang="0">
                      <a:pos x="10" y="2"/>
                    </a:cxn>
                  </a:cxnLst>
                  <a:rect l="0" t="0" r="r" b="b"/>
                  <a:pathLst>
                    <a:path w="30" h="32">
                      <a:moveTo>
                        <a:pt x="10" y="2"/>
                      </a:moveTo>
                      <a:lnTo>
                        <a:pt x="24" y="0"/>
                      </a:lnTo>
                      <a:lnTo>
                        <a:pt x="30" y="12"/>
                      </a:lnTo>
                      <a:lnTo>
                        <a:pt x="24" y="20"/>
                      </a:lnTo>
                      <a:lnTo>
                        <a:pt x="16" y="22"/>
                      </a:lnTo>
                      <a:lnTo>
                        <a:pt x="6" y="32"/>
                      </a:lnTo>
                      <a:lnTo>
                        <a:pt x="0" y="16"/>
                      </a:lnTo>
                      <a:lnTo>
                        <a:pt x="10" y="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15" name="Freeform 134">
                  <a:extLst>
                    <a:ext uri="{FF2B5EF4-FFF2-40B4-BE49-F238E27FC236}">
                      <a16:creationId xmlns:a16="http://schemas.microsoft.com/office/drawing/2014/main" id="{6E653607-67C6-0C80-A767-2B1C3371DEA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171" y="2503"/>
                  <a:ext cx="86" cy="84"/>
                </a:xfrm>
                <a:custGeom>
                  <a:avLst/>
                  <a:gdLst/>
                  <a:ahLst/>
                  <a:cxnLst>
                    <a:cxn ang="0">
                      <a:pos x="0" y="84"/>
                    </a:cxn>
                    <a:cxn ang="0">
                      <a:pos x="2" y="64"/>
                    </a:cxn>
                    <a:cxn ang="0">
                      <a:pos x="6" y="52"/>
                    </a:cxn>
                    <a:cxn ang="0">
                      <a:pos x="26" y="34"/>
                    </a:cxn>
                    <a:cxn ang="0">
                      <a:pos x="26" y="30"/>
                    </a:cxn>
                    <a:cxn ang="0">
                      <a:pos x="20" y="28"/>
                    </a:cxn>
                    <a:cxn ang="0">
                      <a:pos x="16" y="4"/>
                    </a:cxn>
                    <a:cxn ang="0">
                      <a:pos x="68" y="0"/>
                    </a:cxn>
                    <a:cxn ang="0">
                      <a:pos x="80" y="20"/>
                    </a:cxn>
                    <a:cxn ang="0">
                      <a:pos x="86" y="42"/>
                    </a:cxn>
                    <a:cxn ang="0">
                      <a:pos x="72" y="58"/>
                    </a:cxn>
                    <a:cxn ang="0">
                      <a:pos x="76" y="72"/>
                    </a:cxn>
                    <a:cxn ang="0">
                      <a:pos x="70" y="84"/>
                    </a:cxn>
                    <a:cxn ang="0">
                      <a:pos x="36" y="82"/>
                    </a:cxn>
                    <a:cxn ang="0">
                      <a:pos x="14" y="82"/>
                    </a:cxn>
                    <a:cxn ang="0">
                      <a:pos x="0" y="84"/>
                    </a:cxn>
                  </a:cxnLst>
                  <a:rect l="0" t="0" r="r" b="b"/>
                  <a:pathLst>
                    <a:path w="86" h="84">
                      <a:moveTo>
                        <a:pt x="0" y="84"/>
                      </a:moveTo>
                      <a:lnTo>
                        <a:pt x="2" y="64"/>
                      </a:lnTo>
                      <a:lnTo>
                        <a:pt x="6" y="52"/>
                      </a:lnTo>
                      <a:lnTo>
                        <a:pt x="26" y="34"/>
                      </a:lnTo>
                      <a:lnTo>
                        <a:pt x="26" y="30"/>
                      </a:lnTo>
                      <a:lnTo>
                        <a:pt x="20" y="28"/>
                      </a:lnTo>
                      <a:lnTo>
                        <a:pt x="16" y="4"/>
                      </a:lnTo>
                      <a:lnTo>
                        <a:pt x="68" y="0"/>
                      </a:lnTo>
                      <a:lnTo>
                        <a:pt x="80" y="20"/>
                      </a:lnTo>
                      <a:lnTo>
                        <a:pt x="86" y="42"/>
                      </a:lnTo>
                      <a:lnTo>
                        <a:pt x="72" y="58"/>
                      </a:lnTo>
                      <a:lnTo>
                        <a:pt x="76" y="72"/>
                      </a:lnTo>
                      <a:lnTo>
                        <a:pt x="70" y="84"/>
                      </a:lnTo>
                      <a:lnTo>
                        <a:pt x="36" y="82"/>
                      </a:lnTo>
                      <a:lnTo>
                        <a:pt x="14" y="82"/>
                      </a:lnTo>
                      <a:lnTo>
                        <a:pt x="0" y="8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16" name="Freeform 135">
                  <a:extLst>
                    <a:ext uri="{FF2B5EF4-FFF2-40B4-BE49-F238E27FC236}">
                      <a16:creationId xmlns:a16="http://schemas.microsoft.com/office/drawing/2014/main" id="{DC5D5B50-9C93-49EA-4B1D-8CC934C4E3B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93" y="2661"/>
                  <a:ext cx="210" cy="204"/>
                </a:xfrm>
                <a:custGeom>
                  <a:avLst/>
                  <a:gdLst/>
                  <a:ahLst/>
                  <a:cxnLst>
                    <a:cxn ang="0">
                      <a:pos x="0" y="186"/>
                    </a:cxn>
                    <a:cxn ang="0">
                      <a:pos x="0" y="162"/>
                    </a:cxn>
                    <a:cxn ang="0">
                      <a:pos x="8" y="126"/>
                    </a:cxn>
                    <a:cxn ang="0">
                      <a:pos x="28" y="94"/>
                    </a:cxn>
                    <a:cxn ang="0">
                      <a:pos x="28" y="78"/>
                    </a:cxn>
                    <a:cxn ang="0">
                      <a:pos x="16" y="52"/>
                    </a:cxn>
                    <a:cxn ang="0">
                      <a:pos x="20" y="38"/>
                    </a:cxn>
                    <a:cxn ang="0">
                      <a:pos x="0" y="2"/>
                    </a:cxn>
                    <a:cxn ang="0">
                      <a:pos x="10" y="0"/>
                    </a:cxn>
                    <a:cxn ang="0">
                      <a:pos x="72" y="0"/>
                    </a:cxn>
                    <a:cxn ang="0">
                      <a:pos x="76" y="14"/>
                    </a:cxn>
                    <a:cxn ang="0">
                      <a:pos x="86" y="32"/>
                    </a:cxn>
                    <a:cxn ang="0">
                      <a:pos x="116" y="34"/>
                    </a:cxn>
                    <a:cxn ang="0">
                      <a:pos x="126" y="18"/>
                    </a:cxn>
                    <a:cxn ang="0">
                      <a:pos x="152" y="24"/>
                    </a:cxn>
                    <a:cxn ang="0">
                      <a:pos x="154" y="64"/>
                    </a:cxn>
                    <a:cxn ang="0">
                      <a:pos x="164" y="70"/>
                    </a:cxn>
                    <a:cxn ang="0">
                      <a:pos x="162" y="82"/>
                    </a:cxn>
                    <a:cxn ang="0">
                      <a:pos x="188" y="82"/>
                    </a:cxn>
                    <a:cxn ang="0">
                      <a:pos x="188" y="116"/>
                    </a:cxn>
                    <a:cxn ang="0">
                      <a:pos x="158" y="116"/>
                    </a:cxn>
                    <a:cxn ang="0">
                      <a:pos x="160" y="168"/>
                    </a:cxn>
                    <a:cxn ang="0">
                      <a:pos x="178" y="188"/>
                    </a:cxn>
                    <a:cxn ang="0">
                      <a:pos x="204" y="190"/>
                    </a:cxn>
                    <a:cxn ang="0">
                      <a:pos x="210" y="196"/>
                    </a:cxn>
                    <a:cxn ang="0">
                      <a:pos x="204" y="196"/>
                    </a:cxn>
                    <a:cxn ang="0">
                      <a:pos x="182" y="204"/>
                    </a:cxn>
                    <a:cxn ang="0">
                      <a:pos x="176" y="196"/>
                    </a:cxn>
                    <a:cxn ang="0">
                      <a:pos x="142" y="200"/>
                    </a:cxn>
                    <a:cxn ang="0">
                      <a:pos x="134" y="194"/>
                    </a:cxn>
                    <a:cxn ang="0">
                      <a:pos x="106" y="192"/>
                    </a:cxn>
                    <a:cxn ang="0">
                      <a:pos x="98" y="186"/>
                    </a:cxn>
                    <a:cxn ang="0">
                      <a:pos x="0" y="186"/>
                    </a:cxn>
                  </a:cxnLst>
                  <a:rect l="0" t="0" r="r" b="b"/>
                  <a:pathLst>
                    <a:path w="210" h="204">
                      <a:moveTo>
                        <a:pt x="0" y="186"/>
                      </a:moveTo>
                      <a:lnTo>
                        <a:pt x="0" y="162"/>
                      </a:lnTo>
                      <a:lnTo>
                        <a:pt x="8" y="126"/>
                      </a:lnTo>
                      <a:lnTo>
                        <a:pt x="28" y="94"/>
                      </a:lnTo>
                      <a:lnTo>
                        <a:pt x="28" y="78"/>
                      </a:lnTo>
                      <a:lnTo>
                        <a:pt x="16" y="52"/>
                      </a:lnTo>
                      <a:lnTo>
                        <a:pt x="20" y="38"/>
                      </a:lnTo>
                      <a:lnTo>
                        <a:pt x="0" y="2"/>
                      </a:lnTo>
                      <a:lnTo>
                        <a:pt x="10" y="0"/>
                      </a:lnTo>
                      <a:lnTo>
                        <a:pt x="72" y="0"/>
                      </a:lnTo>
                      <a:lnTo>
                        <a:pt x="76" y="14"/>
                      </a:lnTo>
                      <a:lnTo>
                        <a:pt x="86" y="32"/>
                      </a:lnTo>
                      <a:lnTo>
                        <a:pt x="116" y="34"/>
                      </a:lnTo>
                      <a:lnTo>
                        <a:pt x="126" y="18"/>
                      </a:lnTo>
                      <a:lnTo>
                        <a:pt x="152" y="24"/>
                      </a:lnTo>
                      <a:lnTo>
                        <a:pt x="154" y="64"/>
                      </a:lnTo>
                      <a:lnTo>
                        <a:pt x="164" y="70"/>
                      </a:lnTo>
                      <a:lnTo>
                        <a:pt x="162" y="82"/>
                      </a:lnTo>
                      <a:lnTo>
                        <a:pt x="188" y="82"/>
                      </a:lnTo>
                      <a:lnTo>
                        <a:pt x="188" y="116"/>
                      </a:lnTo>
                      <a:lnTo>
                        <a:pt x="158" y="116"/>
                      </a:lnTo>
                      <a:lnTo>
                        <a:pt x="160" y="168"/>
                      </a:lnTo>
                      <a:lnTo>
                        <a:pt x="178" y="188"/>
                      </a:lnTo>
                      <a:lnTo>
                        <a:pt x="204" y="190"/>
                      </a:lnTo>
                      <a:lnTo>
                        <a:pt x="210" y="196"/>
                      </a:lnTo>
                      <a:lnTo>
                        <a:pt x="204" y="196"/>
                      </a:lnTo>
                      <a:lnTo>
                        <a:pt x="182" y="204"/>
                      </a:lnTo>
                      <a:lnTo>
                        <a:pt x="176" y="196"/>
                      </a:lnTo>
                      <a:lnTo>
                        <a:pt x="142" y="200"/>
                      </a:lnTo>
                      <a:lnTo>
                        <a:pt x="134" y="194"/>
                      </a:lnTo>
                      <a:lnTo>
                        <a:pt x="106" y="192"/>
                      </a:lnTo>
                      <a:lnTo>
                        <a:pt x="98" y="186"/>
                      </a:lnTo>
                      <a:lnTo>
                        <a:pt x="0" y="18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17" name="Freeform 136">
                  <a:extLst>
                    <a:ext uri="{FF2B5EF4-FFF2-40B4-BE49-F238E27FC236}">
                      <a16:creationId xmlns:a16="http://schemas.microsoft.com/office/drawing/2014/main" id="{EC0629BD-D024-0FF1-798B-848588C84BF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99" y="2483"/>
                  <a:ext cx="298" cy="300"/>
                </a:xfrm>
                <a:custGeom>
                  <a:avLst/>
                  <a:gdLst/>
                  <a:ahLst/>
                  <a:cxnLst>
                    <a:cxn ang="0">
                      <a:pos x="0" y="176"/>
                    </a:cxn>
                    <a:cxn ang="0">
                      <a:pos x="6" y="162"/>
                    </a:cxn>
                    <a:cxn ang="0">
                      <a:pos x="14" y="160"/>
                    </a:cxn>
                    <a:cxn ang="0">
                      <a:pos x="34" y="156"/>
                    </a:cxn>
                    <a:cxn ang="0">
                      <a:pos x="60" y="144"/>
                    </a:cxn>
                    <a:cxn ang="0">
                      <a:pos x="64" y="112"/>
                    </a:cxn>
                    <a:cxn ang="0">
                      <a:pos x="88" y="74"/>
                    </a:cxn>
                    <a:cxn ang="0">
                      <a:pos x="94" y="42"/>
                    </a:cxn>
                    <a:cxn ang="0">
                      <a:pos x="96" y="30"/>
                    </a:cxn>
                    <a:cxn ang="0">
                      <a:pos x="98" y="16"/>
                    </a:cxn>
                    <a:cxn ang="0">
                      <a:pos x="112" y="0"/>
                    </a:cxn>
                    <a:cxn ang="0">
                      <a:pos x="126" y="14"/>
                    </a:cxn>
                    <a:cxn ang="0">
                      <a:pos x="138" y="18"/>
                    </a:cxn>
                    <a:cxn ang="0">
                      <a:pos x="160" y="20"/>
                    </a:cxn>
                    <a:cxn ang="0">
                      <a:pos x="172" y="12"/>
                    </a:cxn>
                    <a:cxn ang="0">
                      <a:pos x="206" y="2"/>
                    </a:cxn>
                    <a:cxn ang="0">
                      <a:pos x="236" y="4"/>
                    </a:cxn>
                    <a:cxn ang="0">
                      <a:pos x="244" y="14"/>
                    </a:cxn>
                    <a:cxn ang="0">
                      <a:pos x="272" y="12"/>
                    </a:cxn>
                    <a:cxn ang="0">
                      <a:pos x="288" y="24"/>
                    </a:cxn>
                    <a:cxn ang="0">
                      <a:pos x="292" y="48"/>
                    </a:cxn>
                    <a:cxn ang="0">
                      <a:pos x="298" y="50"/>
                    </a:cxn>
                    <a:cxn ang="0">
                      <a:pos x="298" y="54"/>
                    </a:cxn>
                    <a:cxn ang="0">
                      <a:pos x="278" y="72"/>
                    </a:cxn>
                    <a:cxn ang="0">
                      <a:pos x="274" y="84"/>
                    </a:cxn>
                    <a:cxn ang="0">
                      <a:pos x="272" y="104"/>
                    </a:cxn>
                    <a:cxn ang="0">
                      <a:pos x="262" y="118"/>
                    </a:cxn>
                    <a:cxn ang="0">
                      <a:pos x="268" y="134"/>
                    </a:cxn>
                    <a:cxn ang="0">
                      <a:pos x="270" y="158"/>
                    </a:cxn>
                    <a:cxn ang="0">
                      <a:pos x="270" y="172"/>
                    </a:cxn>
                    <a:cxn ang="0">
                      <a:pos x="272" y="184"/>
                    </a:cxn>
                    <a:cxn ang="0">
                      <a:pos x="286" y="202"/>
                    </a:cxn>
                    <a:cxn ang="0">
                      <a:pos x="288" y="218"/>
                    </a:cxn>
                    <a:cxn ang="0">
                      <a:pos x="270" y="218"/>
                    </a:cxn>
                    <a:cxn ang="0">
                      <a:pos x="254" y="226"/>
                    </a:cxn>
                    <a:cxn ang="0">
                      <a:pos x="256" y="244"/>
                    </a:cxn>
                    <a:cxn ang="0">
                      <a:pos x="252" y="266"/>
                    </a:cxn>
                    <a:cxn ang="0">
                      <a:pos x="262" y="276"/>
                    </a:cxn>
                    <a:cxn ang="0">
                      <a:pos x="276" y="282"/>
                    </a:cxn>
                    <a:cxn ang="0">
                      <a:pos x="276" y="300"/>
                    </a:cxn>
                    <a:cxn ang="0">
                      <a:pos x="262" y="300"/>
                    </a:cxn>
                    <a:cxn ang="0">
                      <a:pos x="254" y="288"/>
                    </a:cxn>
                    <a:cxn ang="0">
                      <a:pos x="242" y="282"/>
                    </a:cxn>
                    <a:cxn ang="0">
                      <a:pos x="234" y="270"/>
                    </a:cxn>
                    <a:cxn ang="0">
                      <a:pos x="220" y="276"/>
                    </a:cxn>
                    <a:cxn ang="0">
                      <a:pos x="182" y="260"/>
                    </a:cxn>
                    <a:cxn ang="0">
                      <a:pos x="156" y="260"/>
                    </a:cxn>
                    <a:cxn ang="0">
                      <a:pos x="158" y="248"/>
                    </a:cxn>
                    <a:cxn ang="0">
                      <a:pos x="148" y="242"/>
                    </a:cxn>
                    <a:cxn ang="0">
                      <a:pos x="146" y="202"/>
                    </a:cxn>
                    <a:cxn ang="0">
                      <a:pos x="120" y="196"/>
                    </a:cxn>
                    <a:cxn ang="0">
                      <a:pos x="110" y="212"/>
                    </a:cxn>
                    <a:cxn ang="0">
                      <a:pos x="80" y="210"/>
                    </a:cxn>
                    <a:cxn ang="0">
                      <a:pos x="70" y="192"/>
                    </a:cxn>
                    <a:cxn ang="0">
                      <a:pos x="66" y="178"/>
                    </a:cxn>
                    <a:cxn ang="0">
                      <a:pos x="6" y="178"/>
                    </a:cxn>
                    <a:cxn ang="0">
                      <a:pos x="0" y="176"/>
                    </a:cxn>
                  </a:cxnLst>
                  <a:rect l="0" t="0" r="r" b="b"/>
                  <a:pathLst>
                    <a:path w="298" h="300">
                      <a:moveTo>
                        <a:pt x="0" y="176"/>
                      </a:moveTo>
                      <a:lnTo>
                        <a:pt x="6" y="162"/>
                      </a:lnTo>
                      <a:lnTo>
                        <a:pt x="14" y="160"/>
                      </a:lnTo>
                      <a:lnTo>
                        <a:pt x="34" y="156"/>
                      </a:lnTo>
                      <a:lnTo>
                        <a:pt x="60" y="144"/>
                      </a:lnTo>
                      <a:lnTo>
                        <a:pt x="64" y="112"/>
                      </a:lnTo>
                      <a:lnTo>
                        <a:pt x="88" y="74"/>
                      </a:lnTo>
                      <a:lnTo>
                        <a:pt x="94" y="42"/>
                      </a:lnTo>
                      <a:lnTo>
                        <a:pt x="96" y="30"/>
                      </a:lnTo>
                      <a:lnTo>
                        <a:pt x="98" y="16"/>
                      </a:lnTo>
                      <a:lnTo>
                        <a:pt x="112" y="0"/>
                      </a:lnTo>
                      <a:lnTo>
                        <a:pt x="126" y="14"/>
                      </a:lnTo>
                      <a:lnTo>
                        <a:pt x="138" y="18"/>
                      </a:lnTo>
                      <a:lnTo>
                        <a:pt x="160" y="20"/>
                      </a:lnTo>
                      <a:lnTo>
                        <a:pt x="172" y="12"/>
                      </a:lnTo>
                      <a:lnTo>
                        <a:pt x="206" y="2"/>
                      </a:lnTo>
                      <a:lnTo>
                        <a:pt x="236" y="4"/>
                      </a:lnTo>
                      <a:lnTo>
                        <a:pt x="244" y="14"/>
                      </a:lnTo>
                      <a:lnTo>
                        <a:pt x="272" y="12"/>
                      </a:lnTo>
                      <a:lnTo>
                        <a:pt x="288" y="24"/>
                      </a:lnTo>
                      <a:lnTo>
                        <a:pt x="292" y="48"/>
                      </a:lnTo>
                      <a:lnTo>
                        <a:pt x="298" y="50"/>
                      </a:lnTo>
                      <a:lnTo>
                        <a:pt x="298" y="54"/>
                      </a:lnTo>
                      <a:lnTo>
                        <a:pt x="278" y="72"/>
                      </a:lnTo>
                      <a:lnTo>
                        <a:pt x="274" y="84"/>
                      </a:lnTo>
                      <a:lnTo>
                        <a:pt x="272" y="104"/>
                      </a:lnTo>
                      <a:lnTo>
                        <a:pt x="262" y="118"/>
                      </a:lnTo>
                      <a:lnTo>
                        <a:pt x="268" y="134"/>
                      </a:lnTo>
                      <a:lnTo>
                        <a:pt x="270" y="158"/>
                      </a:lnTo>
                      <a:lnTo>
                        <a:pt x="270" y="172"/>
                      </a:lnTo>
                      <a:lnTo>
                        <a:pt x="272" y="184"/>
                      </a:lnTo>
                      <a:lnTo>
                        <a:pt x="286" y="202"/>
                      </a:lnTo>
                      <a:lnTo>
                        <a:pt x="288" y="218"/>
                      </a:lnTo>
                      <a:lnTo>
                        <a:pt x="270" y="218"/>
                      </a:lnTo>
                      <a:lnTo>
                        <a:pt x="254" y="226"/>
                      </a:lnTo>
                      <a:lnTo>
                        <a:pt x="256" y="244"/>
                      </a:lnTo>
                      <a:lnTo>
                        <a:pt x="252" y="266"/>
                      </a:lnTo>
                      <a:lnTo>
                        <a:pt x="262" y="276"/>
                      </a:lnTo>
                      <a:lnTo>
                        <a:pt x="276" y="282"/>
                      </a:lnTo>
                      <a:lnTo>
                        <a:pt x="276" y="300"/>
                      </a:lnTo>
                      <a:lnTo>
                        <a:pt x="262" y="300"/>
                      </a:lnTo>
                      <a:lnTo>
                        <a:pt x="254" y="288"/>
                      </a:lnTo>
                      <a:lnTo>
                        <a:pt x="242" y="282"/>
                      </a:lnTo>
                      <a:lnTo>
                        <a:pt x="234" y="270"/>
                      </a:lnTo>
                      <a:lnTo>
                        <a:pt x="220" y="276"/>
                      </a:lnTo>
                      <a:lnTo>
                        <a:pt x="182" y="260"/>
                      </a:lnTo>
                      <a:lnTo>
                        <a:pt x="156" y="260"/>
                      </a:lnTo>
                      <a:lnTo>
                        <a:pt x="158" y="248"/>
                      </a:lnTo>
                      <a:lnTo>
                        <a:pt x="148" y="242"/>
                      </a:lnTo>
                      <a:lnTo>
                        <a:pt x="146" y="202"/>
                      </a:lnTo>
                      <a:lnTo>
                        <a:pt x="120" y="196"/>
                      </a:lnTo>
                      <a:lnTo>
                        <a:pt x="110" y="212"/>
                      </a:lnTo>
                      <a:lnTo>
                        <a:pt x="80" y="210"/>
                      </a:lnTo>
                      <a:lnTo>
                        <a:pt x="70" y="192"/>
                      </a:lnTo>
                      <a:lnTo>
                        <a:pt x="66" y="178"/>
                      </a:lnTo>
                      <a:lnTo>
                        <a:pt x="6" y="178"/>
                      </a:lnTo>
                      <a:lnTo>
                        <a:pt x="0" y="17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18" name="Freeform 137">
                  <a:extLst>
                    <a:ext uri="{FF2B5EF4-FFF2-40B4-BE49-F238E27FC236}">
                      <a16:creationId xmlns:a16="http://schemas.microsoft.com/office/drawing/2014/main" id="{81F33DD3-7260-CBB5-A199-F19912272F2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93" y="2639"/>
                  <a:ext cx="12" cy="20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0" y="0"/>
                    </a:cxn>
                    <a:cxn ang="0">
                      <a:pos x="12" y="4"/>
                    </a:cxn>
                    <a:cxn ang="0">
                      <a:pos x="10" y="12"/>
                    </a:cxn>
                    <a:cxn ang="0">
                      <a:pos x="0" y="20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2" h="20">
                      <a:moveTo>
                        <a:pt x="0" y="4"/>
                      </a:moveTo>
                      <a:lnTo>
                        <a:pt x="10" y="0"/>
                      </a:lnTo>
                      <a:lnTo>
                        <a:pt x="12" y="4"/>
                      </a:lnTo>
                      <a:lnTo>
                        <a:pt x="10" y="12"/>
                      </a:lnTo>
                      <a:lnTo>
                        <a:pt x="0" y="20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19" name="Freeform 138">
                  <a:extLst>
                    <a:ext uri="{FF2B5EF4-FFF2-40B4-BE49-F238E27FC236}">
                      <a16:creationId xmlns:a16="http://schemas.microsoft.com/office/drawing/2014/main" id="{43707DB6-9F95-34DD-143F-BCC3ED34A15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78" y="2511"/>
                  <a:ext cx="117" cy="132"/>
                </a:xfrm>
                <a:custGeom>
                  <a:avLst/>
                  <a:gdLst/>
                  <a:ahLst/>
                  <a:cxnLst>
                    <a:cxn ang="0">
                      <a:pos x="0" y="116"/>
                    </a:cxn>
                    <a:cxn ang="0">
                      <a:pos x="15" y="116"/>
                    </a:cxn>
                    <a:cxn ang="0">
                      <a:pos x="15" y="106"/>
                    </a:cxn>
                    <a:cxn ang="0">
                      <a:pos x="7" y="106"/>
                    </a:cxn>
                    <a:cxn ang="0">
                      <a:pos x="7" y="94"/>
                    </a:cxn>
                    <a:cxn ang="0">
                      <a:pos x="15" y="94"/>
                    </a:cxn>
                    <a:cxn ang="0">
                      <a:pos x="25" y="86"/>
                    </a:cxn>
                    <a:cxn ang="0">
                      <a:pos x="31" y="94"/>
                    </a:cxn>
                    <a:cxn ang="0">
                      <a:pos x="49" y="96"/>
                    </a:cxn>
                    <a:cxn ang="0">
                      <a:pos x="53" y="88"/>
                    </a:cxn>
                    <a:cxn ang="0">
                      <a:pos x="53" y="68"/>
                    </a:cxn>
                    <a:cxn ang="0">
                      <a:pos x="45" y="62"/>
                    </a:cxn>
                    <a:cxn ang="0">
                      <a:pos x="45" y="50"/>
                    </a:cxn>
                    <a:cxn ang="0">
                      <a:pos x="53" y="44"/>
                    </a:cxn>
                    <a:cxn ang="0">
                      <a:pos x="49" y="34"/>
                    </a:cxn>
                    <a:cxn ang="0">
                      <a:pos x="35" y="36"/>
                    </a:cxn>
                    <a:cxn ang="0">
                      <a:pos x="31" y="20"/>
                    </a:cxn>
                    <a:cxn ang="0">
                      <a:pos x="59" y="20"/>
                    </a:cxn>
                    <a:cxn ang="0">
                      <a:pos x="59" y="28"/>
                    </a:cxn>
                    <a:cxn ang="0">
                      <a:pos x="77" y="26"/>
                    </a:cxn>
                    <a:cxn ang="0">
                      <a:pos x="79" y="12"/>
                    </a:cxn>
                    <a:cxn ang="0">
                      <a:pos x="87" y="0"/>
                    </a:cxn>
                    <a:cxn ang="0">
                      <a:pos x="117" y="2"/>
                    </a:cxn>
                    <a:cxn ang="0">
                      <a:pos x="109" y="46"/>
                    </a:cxn>
                    <a:cxn ang="0">
                      <a:pos x="85" y="84"/>
                    </a:cxn>
                    <a:cxn ang="0">
                      <a:pos x="81" y="116"/>
                    </a:cxn>
                    <a:cxn ang="0">
                      <a:pos x="55" y="128"/>
                    </a:cxn>
                    <a:cxn ang="0">
                      <a:pos x="27" y="132"/>
                    </a:cxn>
                    <a:cxn ang="0">
                      <a:pos x="25" y="128"/>
                    </a:cxn>
                    <a:cxn ang="0">
                      <a:pos x="15" y="132"/>
                    </a:cxn>
                    <a:cxn ang="0">
                      <a:pos x="0" y="116"/>
                    </a:cxn>
                  </a:cxnLst>
                  <a:rect l="0" t="0" r="r" b="b"/>
                  <a:pathLst>
                    <a:path w="117" h="132">
                      <a:moveTo>
                        <a:pt x="0" y="116"/>
                      </a:moveTo>
                      <a:lnTo>
                        <a:pt x="15" y="116"/>
                      </a:lnTo>
                      <a:lnTo>
                        <a:pt x="15" y="106"/>
                      </a:lnTo>
                      <a:lnTo>
                        <a:pt x="7" y="106"/>
                      </a:lnTo>
                      <a:lnTo>
                        <a:pt x="7" y="94"/>
                      </a:lnTo>
                      <a:lnTo>
                        <a:pt x="15" y="94"/>
                      </a:lnTo>
                      <a:lnTo>
                        <a:pt x="25" y="86"/>
                      </a:lnTo>
                      <a:lnTo>
                        <a:pt x="31" y="94"/>
                      </a:lnTo>
                      <a:lnTo>
                        <a:pt x="49" y="96"/>
                      </a:lnTo>
                      <a:lnTo>
                        <a:pt x="53" y="88"/>
                      </a:lnTo>
                      <a:lnTo>
                        <a:pt x="53" y="68"/>
                      </a:lnTo>
                      <a:lnTo>
                        <a:pt x="45" y="62"/>
                      </a:lnTo>
                      <a:lnTo>
                        <a:pt x="45" y="50"/>
                      </a:lnTo>
                      <a:lnTo>
                        <a:pt x="53" y="44"/>
                      </a:lnTo>
                      <a:lnTo>
                        <a:pt x="49" y="34"/>
                      </a:lnTo>
                      <a:lnTo>
                        <a:pt x="35" y="36"/>
                      </a:lnTo>
                      <a:lnTo>
                        <a:pt x="31" y="20"/>
                      </a:lnTo>
                      <a:lnTo>
                        <a:pt x="59" y="20"/>
                      </a:lnTo>
                      <a:lnTo>
                        <a:pt x="59" y="28"/>
                      </a:lnTo>
                      <a:lnTo>
                        <a:pt x="77" y="26"/>
                      </a:lnTo>
                      <a:lnTo>
                        <a:pt x="79" y="12"/>
                      </a:lnTo>
                      <a:lnTo>
                        <a:pt x="87" y="0"/>
                      </a:lnTo>
                      <a:lnTo>
                        <a:pt x="117" y="2"/>
                      </a:lnTo>
                      <a:lnTo>
                        <a:pt x="109" y="46"/>
                      </a:lnTo>
                      <a:lnTo>
                        <a:pt x="85" y="84"/>
                      </a:lnTo>
                      <a:lnTo>
                        <a:pt x="81" y="116"/>
                      </a:lnTo>
                      <a:lnTo>
                        <a:pt x="55" y="128"/>
                      </a:lnTo>
                      <a:lnTo>
                        <a:pt x="27" y="132"/>
                      </a:lnTo>
                      <a:lnTo>
                        <a:pt x="25" y="128"/>
                      </a:lnTo>
                      <a:lnTo>
                        <a:pt x="15" y="132"/>
                      </a:lnTo>
                      <a:lnTo>
                        <a:pt x="0" y="11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20" name="Freeform 139">
                  <a:extLst>
                    <a:ext uri="{FF2B5EF4-FFF2-40B4-BE49-F238E27FC236}">
                      <a16:creationId xmlns:a16="http://schemas.microsoft.com/office/drawing/2014/main" id="{CC7903FE-69B5-403C-6B3F-A7AD3CC22A7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239" y="2495"/>
                  <a:ext cx="126" cy="148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28" y="0"/>
                    </a:cxn>
                    <a:cxn ang="0">
                      <a:pos x="64" y="16"/>
                    </a:cxn>
                    <a:cxn ang="0">
                      <a:pos x="88" y="18"/>
                    </a:cxn>
                    <a:cxn ang="0">
                      <a:pos x="108" y="6"/>
                    </a:cxn>
                    <a:cxn ang="0">
                      <a:pos x="114" y="14"/>
                    </a:cxn>
                    <a:cxn ang="0">
                      <a:pos x="126" y="10"/>
                    </a:cxn>
                    <a:cxn ang="0">
                      <a:pos x="126" y="20"/>
                    </a:cxn>
                    <a:cxn ang="0">
                      <a:pos x="110" y="30"/>
                    </a:cxn>
                    <a:cxn ang="0">
                      <a:pos x="112" y="86"/>
                    </a:cxn>
                    <a:cxn ang="0">
                      <a:pos x="122" y="98"/>
                    </a:cxn>
                    <a:cxn ang="0">
                      <a:pos x="112" y="106"/>
                    </a:cxn>
                    <a:cxn ang="0">
                      <a:pos x="100" y="118"/>
                    </a:cxn>
                    <a:cxn ang="0">
                      <a:pos x="92" y="136"/>
                    </a:cxn>
                    <a:cxn ang="0">
                      <a:pos x="86" y="148"/>
                    </a:cxn>
                    <a:cxn ang="0">
                      <a:pos x="62" y="130"/>
                    </a:cxn>
                    <a:cxn ang="0">
                      <a:pos x="58" y="120"/>
                    </a:cxn>
                    <a:cxn ang="0">
                      <a:pos x="6" y="92"/>
                    </a:cxn>
                    <a:cxn ang="0">
                      <a:pos x="2" y="92"/>
                    </a:cxn>
                    <a:cxn ang="0">
                      <a:pos x="6" y="78"/>
                    </a:cxn>
                    <a:cxn ang="0">
                      <a:pos x="4" y="66"/>
                    </a:cxn>
                    <a:cxn ang="0">
                      <a:pos x="18" y="50"/>
                    </a:cxn>
                    <a:cxn ang="0">
                      <a:pos x="12" y="28"/>
                    </a:cxn>
                    <a:cxn ang="0">
                      <a:pos x="0" y="8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126" h="148">
                      <a:moveTo>
                        <a:pt x="8" y="0"/>
                      </a:moveTo>
                      <a:lnTo>
                        <a:pt x="28" y="0"/>
                      </a:lnTo>
                      <a:lnTo>
                        <a:pt x="64" y="16"/>
                      </a:lnTo>
                      <a:lnTo>
                        <a:pt x="88" y="18"/>
                      </a:lnTo>
                      <a:lnTo>
                        <a:pt x="108" y="6"/>
                      </a:lnTo>
                      <a:lnTo>
                        <a:pt x="114" y="14"/>
                      </a:lnTo>
                      <a:lnTo>
                        <a:pt x="126" y="10"/>
                      </a:lnTo>
                      <a:lnTo>
                        <a:pt x="126" y="20"/>
                      </a:lnTo>
                      <a:lnTo>
                        <a:pt x="110" y="30"/>
                      </a:lnTo>
                      <a:lnTo>
                        <a:pt x="112" y="86"/>
                      </a:lnTo>
                      <a:lnTo>
                        <a:pt x="122" y="98"/>
                      </a:lnTo>
                      <a:lnTo>
                        <a:pt x="112" y="106"/>
                      </a:lnTo>
                      <a:lnTo>
                        <a:pt x="100" y="118"/>
                      </a:lnTo>
                      <a:lnTo>
                        <a:pt x="92" y="136"/>
                      </a:lnTo>
                      <a:lnTo>
                        <a:pt x="86" y="148"/>
                      </a:lnTo>
                      <a:lnTo>
                        <a:pt x="62" y="130"/>
                      </a:lnTo>
                      <a:lnTo>
                        <a:pt x="58" y="120"/>
                      </a:lnTo>
                      <a:lnTo>
                        <a:pt x="6" y="92"/>
                      </a:lnTo>
                      <a:lnTo>
                        <a:pt x="2" y="92"/>
                      </a:lnTo>
                      <a:lnTo>
                        <a:pt x="6" y="78"/>
                      </a:lnTo>
                      <a:lnTo>
                        <a:pt x="4" y="66"/>
                      </a:lnTo>
                      <a:lnTo>
                        <a:pt x="18" y="50"/>
                      </a:lnTo>
                      <a:lnTo>
                        <a:pt x="12" y="28"/>
                      </a:lnTo>
                      <a:lnTo>
                        <a:pt x="0" y="8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21" name="Freeform 140">
                  <a:extLst>
                    <a:ext uri="{FF2B5EF4-FFF2-40B4-BE49-F238E27FC236}">
                      <a16:creationId xmlns:a16="http://schemas.microsoft.com/office/drawing/2014/main" id="{6DC78436-9446-2074-0D4B-8D46C8E4E66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42" y="2531"/>
                  <a:ext cx="89" cy="96"/>
                </a:xfrm>
                <a:custGeom>
                  <a:avLst/>
                  <a:gdLst/>
                  <a:ahLst/>
                  <a:cxnLst>
                    <a:cxn ang="0">
                      <a:pos x="39" y="0"/>
                    </a:cxn>
                    <a:cxn ang="0">
                      <a:pos x="67" y="0"/>
                    </a:cxn>
                    <a:cxn ang="0">
                      <a:pos x="71" y="16"/>
                    </a:cxn>
                    <a:cxn ang="0">
                      <a:pos x="85" y="14"/>
                    </a:cxn>
                    <a:cxn ang="0">
                      <a:pos x="89" y="24"/>
                    </a:cxn>
                    <a:cxn ang="0">
                      <a:pos x="81" y="30"/>
                    </a:cxn>
                    <a:cxn ang="0">
                      <a:pos x="81" y="42"/>
                    </a:cxn>
                    <a:cxn ang="0">
                      <a:pos x="89" y="48"/>
                    </a:cxn>
                    <a:cxn ang="0">
                      <a:pos x="89" y="68"/>
                    </a:cxn>
                    <a:cxn ang="0">
                      <a:pos x="85" y="76"/>
                    </a:cxn>
                    <a:cxn ang="0">
                      <a:pos x="67" y="74"/>
                    </a:cxn>
                    <a:cxn ang="0">
                      <a:pos x="61" y="66"/>
                    </a:cxn>
                    <a:cxn ang="0">
                      <a:pos x="51" y="74"/>
                    </a:cxn>
                    <a:cxn ang="0">
                      <a:pos x="43" y="74"/>
                    </a:cxn>
                    <a:cxn ang="0">
                      <a:pos x="43" y="86"/>
                    </a:cxn>
                    <a:cxn ang="0">
                      <a:pos x="51" y="86"/>
                    </a:cxn>
                    <a:cxn ang="0">
                      <a:pos x="51" y="96"/>
                    </a:cxn>
                    <a:cxn ang="0">
                      <a:pos x="36" y="96"/>
                    </a:cxn>
                    <a:cxn ang="0">
                      <a:pos x="18" y="82"/>
                    </a:cxn>
                    <a:cxn ang="0">
                      <a:pos x="10" y="68"/>
                    </a:cxn>
                    <a:cxn ang="0">
                      <a:pos x="0" y="48"/>
                    </a:cxn>
                    <a:cxn ang="0">
                      <a:pos x="10" y="32"/>
                    </a:cxn>
                    <a:cxn ang="0">
                      <a:pos x="12" y="24"/>
                    </a:cxn>
                    <a:cxn ang="0">
                      <a:pos x="36" y="22"/>
                    </a:cxn>
                    <a:cxn ang="0">
                      <a:pos x="39" y="0"/>
                    </a:cxn>
                  </a:cxnLst>
                  <a:rect l="0" t="0" r="r" b="b"/>
                  <a:pathLst>
                    <a:path w="89" h="96">
                      <a:moveTo>
                        <a:pt x="39" y="0"/>
                      </a:moveTo>
                      <a:lnTo>
                        <a:pt x="67" y="0"/>
                      </a:lnTo>
                      <a:lnTo>
                        <a:pt x="71" y="16"/>
                      </a:lnTo>
                      <a:lnTo>
                        <a:pt x="85" y="14"/>
                      </a:lnTo>
                      <a:lnTo>
                        <a:pt x="89" y="24"/>
                      </a:lnTo>
                      <a:lnTo>
                        <a:pt x="81" y="30"/>
                      </a:lnTo>
                      <a:lnTo>
                        <a:pt x="81" y="42"/>
                      </a:lnTo>
                      <a:lnTo>
                        <a:pt x="89" y="48"/>
                      </a:lnTo>
                      <a:lnTo>
                        <a:pt x="89" y="68"/>
                      </a:lnTo>
                      <a:lnTo>
                        <a:pt x="85" y="76"/>
                      </a:lnTo>
                      <a:lnTo>
                        <a:pt x="67" y="74"/>
                      </a:lnTo>
                      <a:lnTo>
                        <a:pt x="61" y="66"/>
                      </a:lnTo>
                      <a:lnTo>
                        <a:pt x="51" y="74"/>
                      </a:lnTo>
                      <a:lnTo>
                        <a:pt x="43" y="74"/>
                      </a:lnTo>
                      <a:lnTo>
                        <a:pt x="43" y="86"/>
                      </a:lnTo>
                      <a:lnTo>
                        <a:pt x="51" y="86"/>
                      </a:lnTo>
                      <a:lnTo>
                        <a:pt x="51" y="96"/>
                      </a:lnTo>
                      <a:lnTo>
                        <a:pt x="36" y="96"/>
                      </a:lnTo>
                      <a:lnTo>
                        <a:pt x="18" y="82"/>
                      </a:lnTo>
                      <a:lnTo>
                        <a:pt x="10" y="68"/>
                      </a:lnTo>
                      <a:lnTo>
                        <a:pt x="0" y="48"/>
                      </a:lnTo>
                      <a:lnTo>
                        <a:pt x="10" y="32"/>
                      </a:lnTo>
                      <a:lnTo>
                        <a:pt x="12" y="24"/>
                      </a:lnTo>
                      <a:lnTo>
                        <a:pt x="36" y="22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22" name="Freeform 141">
                  <a:extLst>
                    <a:ext uri="{FF2B5EF4-FFF2-40B4-BE49-F238E27FC236}">
                      <a16:creationId xmlns:a16="http://schemas.microsoft.com/office/drawing/2014/main" id="{F5F78DBB-CF8F-EBA5-C3F1-BA262954553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32" y="2349"/>
                  <a:ext cx="50" cy="12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20" y="0"/>
                    </a:cxn>
                    <a:cxn ang="0">
                      <a:pos x="32" y="2"/>
                    </a:cxn>
                    <a:cxn ang="0">
                      <a:pos x="42" y="4"/>
                    </a:cxn>
                    <a:cxn ang="0">
                      <a:pos x="50" y="6"/>
                    </a:cxn>
                    <a:cxn ang="0">
                      <a:pos x="46" y="8"/>
                    </a:cxn>
                    <a:cxn ang="0">
                      <a:pos x="34" y="8"/>
                    </a:cxn>
                    <a:cxn ang="0">
                      <a:pos x="26" y="8"/>
                    </a:cxn>
                    <a:cxn ang="0">
                      <a:pos x="16" y="8"/>
                    </a:cxn>
                    <a:cxn ang="0">
                      <a:pos x="6" y="12"/>
                    </a:cxn>
                    <a:cxn ang="0">
                      <a:pos x="0" y="10"/>
                    </a:cxn>
                    <a:cxn ang="0">
                      <a:pos x="4" y="0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50" h="12">
                      <a:moveTo>
                        <a:pt x="8" y="0"/>
                      </a:moveTo>
                      <a:lnTo>
                        <a:pt x="20" y="0"/>
                      </a:lnTo>
                      <a:lnTo>
                        <a:pt x="32" y="2"/>
                      </a:lnTo>
                      <a:lnTo>
                        <a:pt x="42" y="4"/>
                      </a:lnTo>
                      <a:lnTo>
                        <a:pt x="50" y="6"/>
                      </a:lnTo>
                      <a:lnTo>
                        <a:pt x="46" y="8"/>
                      </a:lnTo>
                      <a:lnTo>
                        <a:pt x="34" y="8"/>
                      </a:lnTo>
                      <a:lnTo>
                        <a:pt x="26" y="8"/>
                      </a:lnTo>
                      <a:lnTo>
                        <a:pt x="16" y="8"/>
                      </a:lnTo>
                      <a:lnTo>
                        <a:pt x="6" y="12"/>
                      </a:lnTo>
                      <a:lnTo>
                        <a:pt x="0" y="10"/>
                      </a:lnTo>
                      <a:lnTo>
                        <a:pt x="4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E0E2E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23" name="Freeform 142">
                  <a:extLst>
                    <a:ext uri="{FF2B5EF4-FFF2-40B4-BE49-F238E27FC236}">
                      <a16:creationId xmlns:a16="http://schemas.microsoft.com/office/drawing/2014/main" id="{36B7077E-4672-C756-C3E5-88799136FF3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32" y="2349"/>
                  <a:ext cx="50" cy="12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20" y="0"/>
                    </a:cxn>
                    <a:cxn ang="0">
                      <a:pos x="32" y="2"/>
                    </a:cxn>
                    <a:cxn ang="0">
                      <a:pos x="42" y="4"/>
                    </a:cxn>
                    <a:cxn ang="0">
                      <a:pos x="50" y="6"/>
                    </a:cxn>
                    <a:cxn ang="0">
                      <a:pos x="46" y="8"/>
                    </a:cxn>
                    <a:cxn ang="0">
                      <a:pos x="34" y="8"/>
                    </a:cxn>
                    <a:cxn ang="0">
                      <a:pos x="26" y="8"/>
                    </a:cxn>
                    <a:cxn ang="0">
                      <a:pos x="16" y="8"/>
                    </a:cxn>
                    <a:cxn ang="0">
                      <a:pos x="6" y="12"/>
                    </a:cxn>
                    <a:cxn ang="0">
                      <a:pos x="0" y="10"/>
                    </a:cxn>
                    <a:cxn ang="0">
                      <a:pos x="4" y="0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50" h="12">
                      <a:moveTo>
                        <a:pt x="8" y="0"/>
                      </a:moveTo>
                      <a:lnTo>
                        <a:pt x="20" y="0"/>
                      </a:lnTo>
                      <a:lnTo>
                        <a:pt x="32" y="2"/>
                      </a:lnTo>
                      <a:lnTo>
                        <a:pt x="42" y="4"/>
                      </a:lnTo>
                      <a:lnTo>
                        <a:pt x="50" y="6"/>
                      </a:lnTo>
                      <a:lnTo>
                        <a:pt x="46" y="8"/>
                      </a:lnTo>
                      <a:lnTo>
                        <a:pt x="34" y="8"/>
                      </a:lnTo>
                      <a:lnTo>
                        <a:pt x="26" y="8"/>
                      </a:lnTo>
                      <a:lnTo>
                        <a:pt x="16" y="8"/>
                      </a:lnTo>
                      <a:lnTo>
                        <a:pt x="6" y="12"/>
                      </a:lnTo>
                      <a:lnTo>
                        <a:pt x="0" y="10"/>
                      </a:lnTo>
                      <a:lnTo>
                        <a:pt x="4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224" name="Freeform 143">
                  <a:extLst>
                    <a:ext uri="{FF2B5EF4-FFF2-40B4-BE49-F238E27FC236}">
                      <a16:creationId xmlns:a16="http://schemas.microsoft.com/office/drawing/2014/main" id="{87B606DD-2090-4CEC-06F3-B1805790D46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28" y="2301"/>
                  <a:ext cx="92" cy="70"/>
                </a:xfrm>
                <a:custGeom>
                  <a:avLst/>
                  <a:gdLst/>
                  <a:ahLst/>
                  <a:cxnLst>
                    <a:cxn ang="0">
                      <a:pos x="2" y="34"/>
                    </a:cxn>
                    <a:cxn ang="0">
                      <a:pos x="0" y="28"/>
                    </a:cxn>
                    <a:cxn ang="0">
                      <a:pos x="6" y="20"/>
                    </a:cxn>
                    <a:cxn ang="0">
                      <a:pos x="12" y="12"/>
                    </a:cxn>
                    <a:cxn ang="0">
                      <a:pos x="14" y="2"/>
                    </a:cxn>
                    <a:cxn ang="0">
                      <a:pos x="28" y="0"/>
                    </a:cxn>
                    <a:cxn ang="0">
                      <a:pos x="42" y="0"/>
                    </a:cxn>
                    <a:cxn ang="0">
                      <a:pos x="54" y="6"/>
                    </a:cxn>
                    <a:cxn ang="0">
                      <a:pos x="62" y="12"/>
                    </a:cxn>
                    <a:cxn ang="0">
                      <a:pos x="70" y="24"/>
                    </a:cxn>
                    <a:cxn ang="0">
                      <a:pos x="80" y="32"/>
                    </a:cxn>
                    <a:cxn ang="0">
                      <a:pos x="82" y="38"/>
                    </a:cxn>
                    <a:cxn ang="0">
                      <a:pos x="84" y="50"/>
                    </a:cxn>
                    <a:cxn ang="0">
                      <a:pos x="90" y="58"/>
                    </a:cxn>
                    <a:cxn ang="0">
                      <a:pos x="92" y="66"/>
                    </a:cxn>
                    <a:cxn ang="0">
                      <a:pos x="92" y="70"/>
                    </a:cxn>
                    <a:cxn ang="0">
                      <a:pos x="70" y="68"/>
                    </a:cxn>
                    <a:cxn ang="0">
                      <a:pos x="64" y="64"/>
                    </a:cxn>
                    <a:cxn ang="0">
                      <a:pos x="58" y="64"/>
                    </a:cxn>
                    <a:cxn ang="0">
                      <a:pos x="50" y="64"/>
                    </a:cxn>
                    <a:cxn ang="0">
                      <a:pos x="38" y="64"/>
                    </a:cxn>
                    <a:cxn ang="0">
                      <a:pos x="32" y="64"/>
                    </a:cxn>
                    <a:cxn ang="0">
                      <a:pos x="28" y="68"/>
                    </a:cxn>
                    <a:cxn ang="0">
                      <a:pos x="10" y="70"/>
                    </a:cxn>
                    <a:cxn ang="0">
                      <a:pos x="10" y="60"/>
                    </a:cxn>
                    <a:cxn ang="0">
                      <a:pos x="20" y="56"/>
                    </a:cxn>
                    <a:cxn ang="0">
                      <a:pos x="30" y="56"/>
                    </a:cxn>
                    <a:cxn ang="0">
                      <a:pos x="38" y="56"/>
                    </a:cxn>
                    <a:cxn ang="0">
                      <a:pos x="50" y="56"/>
                    </a:cxn>
                    <a:cxn ang="0">
                      <a:pos x="54" y="54"/>
                    </a:cxn>
                    <a:cxn ang="0">
                      <a:pos x="40" y="50"/>
                    </a:cxn>
                    <a:cxn ang="0">
                      <a:pos x="36" y="50"/>
                    </a:cxn>
                    <a:cxn ang="0">
                      <a:pos x="22" y="48"/>
                    </a:cxn>
                    <a:cxn ang="0">
                      <a:pos x="12" y="48"/>
                    </a:cxn>
                    <a:cxn ang="0">
                      <a:pos x="8" y="48"/>
                    </a:cxn>
                    <a:cxn ang="0">
                      <a:pos x="4" y="40"/>
                    </a:cxn>
                    <a:cxn ang="0">
                      <a:pos x="2" y="34"/>
                    </a:cxn>
                  </a:cxnLst>
                  <a:rect l="0" t="0" r="r" b="b"/>
                  <a:pathLst>
                    <a:path w="92" h="70">
                      <a:moveTo>
                        <a:pt x="2" y="34"/>
                      </a:moveTo>
                      <a:lnTo>
                        <a:pt x="0" y="28"/>
                      </a:lnTo>
                      <a:lnTo>
                        <a:pt x="6" y="20"/>
                      </a:lnTo>
                      <a:lnTo>
                        <a:pt x="12" y="12"/>
                      </a:lnTo>
                      <a:lnTo>
                        <a:pt x="14" y="2"/>
                      </a:lnTo>
                      <a:lnTo>
                        <a:pt x="28" y="0"/>
                      </a:lnTo>
                      <a:lnTo>
                        <a:pt x="42" y="0"/>
                      </a:lnTo>
                      <a:lnTo>
                        <a:pt x="54" y="6"/>
                      </a:lnTo>
                      <a:lnTo>
                        <a:pt x="62" y="12"/>
                      </a:lnTo>
                      <a:lnTo>
                        <a:pt x="70" y="24"/>
                      </a:lnTo>
                      <a:lnTo>
                        <a:pt x="80" y="32"/>
                      </a:lnTo>
                      <a:lnTo>
                        <a:pt x="82" y="38"/>
                      </a:lnTo>
                      <a:lnTo>
                        <a:pt x="84" y="50"/>
                      </a:lnTo>
                      <a:lnTo>
                        <a:pt x="90" y="58"/>
                      </a:lnTo>
                      <a:lnTo>
                        <a:pt x="92" y="66"/>
                      </a:lnTo>
                      <a:lnTo>
                        <a:pt x="92" y="70"/>
                      </a:lnTo>
                      <a:lnTo>
                        <a:pt x="70" y="68"/>
                      </a:lnTo>
                      <a:lnTo>
                        <a:pt x="64" y="64"/>
                      </a:lnTo>
                      <a:lnTo>
                        <a:pt x="58" y="64"/>
                      </a:lnTo>
                      <a:lnTo>
                        <a:pt x="50" y="64"/>
                      </a:lnTo>
                      <a:lnTo>
                        <a:pt x="38" y="64"/>
                      </a:lnTo>
                      <a:lnTo>
                        <a:pt x="32" y="64"/>
                      </a:lnTo>
                      <a:lnTo>
                        <a:pt x="28" y="68"/>
                      </a:lnTo>
                      <a:lnTo>
                        <a:pt x="10" y="70"/>
                      </a:lnTo>
                      <a:lnTo>
                        <a:pt x="10" y="60"/>
                      </a:lnTo>
                      <a:lnTo>
                        <a:pt x="20" y="56"/>
                      </a:lnTo>
                      <a:lnTo>
                        <a:pt x="30" y="56"/>
                      </a:lnTo>
                      <a:lnTo>
                        <a:pt x="38" y="56"/>
                      </a:lnTo>
                      <a:lnTo>
                        <a:pt x="50" y="56"/>
                      </a:lnTo>
                      <a:lnTo>
                        <a:pt x="54" y="54"/>
                      </a:lnTo>
                      <a:lnTo>
                        <a:pt x="40" y="50"/>
                      </a:lnTo>
                      <a:lnTo>
                        <a:pt x="36" y="50"/>
                      </a:lnTo>
                      <a:lnTo>
                        <a:pt x="22" y="48"/>
                      </a:lnTo>
                      <a:lnTo>
                        <a:pt x="12" y="48"/>
                      </a:lnTo>
                      <a:lnTo>
                        <a:pt x="8" y="48"/>
                      </a:lnTo>
                      <a:lnTo>
                        <a:pt x="4" y="40"/>
                      </a:lnTo>
                      <a:lnTo>
                        <a:pt x="2" y="3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82BA65ED-4687-33DC-7791-2D904D6E8650}"/>
                  </a:ext>
                </a:extLst>
              </p:cNvPr>
              <p:cNvGrpSpPr/>
              <p:nvPr userDrawn="1"/>
            </p:nvGrpSpPr>
            <p:grpSpPr>
              <a:xfrm>
                <a:off x="4524558" y="1663809"/>
                <a:ext cx="375117" cy="230942"/>
                <a:chOff x="4524558" y="1663809"/>
                <a:chExt cx="375117" cy="230942"/>
              </a:xfrm>
              <a:grpFill/>
            </p:grpSpPr>
            <p:sp>
              <p:nvSpPr>
                <p:cNvPr id="173" name="Freeform 188">
                  <a:extLst>
                    <a:ext uri="{FF2B5EF4-FFF2-40B4-BE49-F238E27FC236}">
                      <a16:creationId xmlns:a16="http://schemas.microsoft.com/office/drawing/2014/main" id="{958C152D-345E-4C6E-D414-5A1A6B0C011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524558" y="1693932"/>
                  <a:ext cx="240018" cy="200819"/>
                </a:xfrm>
                <a:custGeom>
                  <a:avLst/>
                  <a:gdLst/>
                  <a:ahLst/>
                  <a:cxnLst>
                    <a:cxn ang="0">
                      <a:pos x="55" y="84"/>
                    </a:cxn>
                    <a:cxn ang="0">
                      <a:pos x="71" y="80"/>
                    </a:cxn>
                    <a:cxn ang="0">
                      <a:pos x="43" y="78"/>
                    </a:cxn>
                    <a:cxn ang="0">
                      <a:pos x="55" y="64"/>
                    </a:cxn>
                    <a:cxn ang="0">
                      <a:pos x="85" y="60"/>
                    </a:cxn>
                    <a:cxn ang="0">
                      <a:pos x="89" y="48"/>
                    </a:cxn>
                    <a:cxn ang="0">
                      <a:pos x="71" y="52"/>
                    </a:cxn>
                    <a:cxn ang="0">
                      <a:pos x="65" y="42"/>
                    </a:cxn>
                    <a:cxn ang="0">
                      <a:pos x="55" y="48"/>
                    </a:cxn>
                    <a:cxn ang="0">
                      <a:pos x="37" y="64"/>
                    </a:cxn>
                    <a:cxn ang="0">
                      <a:pos x="11" y="46"/>
                    </a:cxn>
                    <a:cxn ang="0">
                      <a:pos x="19" y="28"/>
                    </a:cxn>
                    <a:cxn ang="0">
                      <a:pos x="11" y="24"/>
                    </a:cxn>
                    <a:cxn ang="0">
                      <a:pos x="0" y="20"/>
                    </a:cxn>
                    <a:cxn ang="0">
                      <a:pos x="19" y="8"/>
                    </a:cxn>
                    <a:cxn ang="0">
                      <a:pos x="47" y="10"/>
                    </a:cxn>
                    <a:cxn ang="0">
                      <a:pos x="55" y="12"/>
                    </a:cxn>
                    <a:cxn ang="0">
                      <a:pos x="73" y="14"/>
                    </a:cxn>
                    <a:cxn ang="0">
                      <a:pos x="77" y="28"/>
                    </a:cxn>
                    <a:cxn ang="0">
                      <a:pos x="89" y="38"/>
                    </a:cxn>
                    <a:cxn ang="0">
                      <a:pos x="83" y="12"/>
                    </a:cxn>
                    <a:cxn ang="0">
                      <a:pos x="85" y="0"/>
                    </a:cxn>
                    <a:cxn ang="0">
                      <a:pos x="107" y="8"/>
                    </a:cxn>
                    <a:cxn ang="0">
                      <a:pos x="111" y="22"/>
                    </a:cxn>
                    <a:cxn ang="0">
                      <a:pos x="127" y="22"/>
                    </a:cxn>
                    <a:cxn ang="0">
                      <a:pos x="151" y="36"/>
                    </a:cxn>
                    <a:cxn ang="0">
                      <a:pos x="159" y="48"/>
                    </a:cxn>
                    <a:cxn ang="0">
                      <a:pos x="123" y="60"/>
                    </a:cxn>
                    <a:cxn ang="0">
                      <a:pos x="117" y="84"/>
                    </a:cxn>
                    <a:cxn ang="0">
                      <a:pos x="101" y="102"/>
                    </a:cxn>
                    <a:cxn ang="0">
                      <a:pos x="81" y="114"/>
                    </a:cxn>
                    <a:cxn ang="0">
                      <a:pos x="67" y="104"/>
                    </a:cxn>
                    <a:cxn ang="0">
                      <a:pos x="45" y="92"/>
                    </a:cxn>
                  </a:cxnLst>
                  <a:rect l="0" t="0" r="r" b="b"/>
                  <a:pathLst>
                    <a:path w="167" h="120">
                      <a:moveTo>
                        <a:pt x="45" y="92"/>
                      </a:moveTo>
                      <a:lnTo>
                        <a:pt x="55" y="84"/>
                      </a:lnTo>
                      <a:lnTo>
                        <a:pt x="83" y="88"/>
                      </a:lnTo>
                      <a:lnTo>
                        <a:pt x="71" y="80"/>
                      </a:lnTo>
                      <a:lnTo>
                        <a:pt x="59" y="76"/>
                      </a:lnTo>
                      <a:lnTo>
                        <a:pt x="43" y="78"/>
                      </a:lnTo>
                      <a:lnTo>
                        <a:pt x="43" y="68"/>
                      </a:lnTo>
                      <a:lnTo>
                        <a:pt x="55" y="64"/>
                      </a:lnTo>
                      <a:lnTo>
                        <a:pt x="69" y="60"/>
                      </a:lnTo>
                      <a:lnTo>
                        <a:pt x="85" y="60"/>
                      </a:lnTo>
                      <a:lnTo>
                        <a:pt x="97" y="56"/>
                      </a:lnTo>
                      <a:lnTo>
                        <a:pt x="89" y="48"/>
                      </a:lnTo>
                      <a:lnTo>
                        <a:pt x="83" y="52"/>
                      </a:lnTo>
                      <a:lnTo>
                        <a:pt x="71" y="52"/>
                      </a:lnTo>
                      <a:lnTo>
                        <a:pt x="71" y="44"/>
                      </a:lnTo>
                      <a:lnTo>
                        <a:pt x="65" y="42"/>
                      </a:lnTo>
                      <a:lnTo>
                        <a:pt x="61" y="48"/>
                      </a:lnTo>
                      <a:lnTo>
                        <a:pt x="55" y="48"/>
                      </a:lnTo>
                      <a:lnTo>
                        <a:pt x="51" y="56"/>
                      </a:lnTo>
                      <a:lnTo>
                        <a:pt x="37" y="64"/>
                      </a:lnTo>
                      <a:lnTo>
                        <a:pt x="27" y="58"/>
                      </a:lnTo>
                      <a:lnTo>
                        <a:pt x="11" y="46"/>
                      </a:lnTo>
                      <a:lnTo>
                        <a:pt x="7" y="36"/>
                      </a:lnTo>
                      <a:lnTo>
                        <a:pt x="19" y="28"/>
                      </a:lnTo>
                      <a:lnTo>
                        <a:pt x="19" y="24"/>
                      </a:lnTo>
                      <a:lnTo>
                        <a:pt x="11" y="24"/>
                      </a:lnTo>
                      <a:lnTo>
                        <a:pt x="2" y="30"/>
                      </a:lnTo>
                      <a:lnTo>
                        <a:pt x="0" y="20"/>
                      </a:lnTo>
                      <a:lnTo>
                        <a:pt x="4" y="12"/>
                      </a:lnTo>
                      <a:lnTo>
                        <a:pt x="19" y="8"/>
                      </a:lnTo>
                      <a:lnTo>
                        <a:pt x="33" y="8"/>
                      </a:lnTo>
                      <a:lnTo>
                        <a:pt x="47" y="10"/>
                      </a:lnTo>
                      <a:lnTo>
                        <a:pt x="51" y="26"/>
                      </a:lnTo>
                      <a:lnTo>
                        <a:pt x="55" y="12"/>
                      </a:lnTo>
                      <a:lnTo>
                        <a:pt x="63" y="10"/>
                      </a:lnTo>
                      <a:lnTo>
                        <a:pt x="73" y="14"/>
                      </a:lnTo>
                      <a:lnTo>
                        <a:pt x="75" y="22"/>
                      </a:lnTo>
                      <a:lnTo>
                        <a:pt x="77" y="28"/>
                      </a:lnTo>
                      <a:lnTo>
                        <a:pt x="83" y="36"/>
                      </a:lnTo>
                      <a:lnTo>
                        <a:pt x="89" y="38"/>
                      </a:lnTo>
                      <a:lnTo>
                        <a:pt x="87" y="24"/>
                      </a:lnTo>
                      <a:lnTo>
                        <a:pt x="83" y="12"/>
                      </a:lnTo>
                      <a:lnTo>
                        <a:pt x="81" y="4"/>
                      </a:lnTo>
                      <a:lnTo>
                        <a:pt x="85" y="0"/>
                      </a:lnTo>
                      <a:lnTo>
                        <a:pt x="95" y="4"/>
                      </a:lnTo>
                      <a:lnTo>
                        <a:pt x="107" y="8"/>
                      </a:lnTo>
                      <a:lnTo>
                        <a:pt x="103" y="20"/>
                      </a:lnTo>
                      <a:lnTo>
                        <a:pt x="111" y="22"/>
                      </a:lnTo>
                      <a:lnTo>
                        <a:pt x="115" y="16"/>
                      </a:lnTo>
                      <a:lnTo>
                        <a:pt x="127" y="22"/>
                      </a:lnTo>
                      <a:lnTo>
                        <a:pt x="127" y="30"/>
                      </a:lnTo>
                      <a:lnTo>
                        <a:pt x="151" y="36"/>
                      </a:lnTo>
                      <a:lnTo>
                        <a:pt x="167" y="44"/>
                      </a:lnTo>
                      <a:lnTo>
                        <a:pt x="159" y="48"/>
                      </a:lnTo>
                      <a:lnTo>
                        <a:pt x="137" y="52"/>
                      </a:lnTo>
                      <a:lnTo>
                        <a:pt x="123" y="60"/>
                      </a:lnTo>
                      <a:lnTo>
                        <a:pt x="119" y="68"/>
                      </a:lnTo>
                      <a:lnTo>
                        <a:pt x="117" y="84"/>
                      </a:lnTo>
                      <a:lnTo>
                        <a:pt x="107" y="88"/>
                      </a:lnTo>
                      <a:lnTo>
                        <a:pt x="101" y="102"/>
                      </a:lnTo>
                      <a:lnTo>
                        <a:pt x="93" y="120"/>
                      </a:lnTo>
                      <a:lnTo>
                        <a:pt x="81" y="114"/>
                      </a:lnTo>
                      <a:lnTo>
                        <a:pt x="81" y="102"/>
                      </a:lnTo>
                      <a:lnTo>
                        <a:pt x="67" y="104"/>
                      </a:lnTo>
                      <a:lnTo>
                        <a:pt x="59" y="98"/>
                      </a:lnTo>
                      <a:lnTo>
                        <a:pt x="45" y="9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74" name="Freeform 189">
                  <a:extLst>
                    <a:ext uri="{FF2B5EF4-FFF2-40B4-BE49-F238E27FC236}">
                      <a16:creationId xmlns:a16="http://schemas.microsoft.com/office/drawing/2014/main" id="{429450CA-CA32-D789-E3B0-B42C431DDFF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692714" y="1663809"/>
                  <a:ext cx="206961" cy="83675"/>
                </a:xfrm>
                <a:custGeom>
                  <a:avLst/>
                  <a:gdLst/>
                  <a:ahLst/>
                  <a:cxnLst>
                    <a:cxn ang="0">
                      <a:pos x="62" y="38"/>
                    </a:cxn>
                    <a:cxn ang="0">
                      <a:pos x="52" y="38"/>
                    </a:cxn>
                    <a:cxn ang="0">
                      <a:pos x="34" y="38"/>
                    </a:cxn>
                    <a:cxn ang="0">
                      <a:pos x="36" y="30"/>
                    </a:cxn>
                    <a:cxn ang="0">
                      <a:pos x="54" y="28"/>
                    </a:cxn>
                    <a:cxn ang="0">
                      <a:pos x="60" y="24"/>
                    </a:cxn>
                    <a:cxn ang="0">
                      <a:pos x="50" y="22"/>
                    </a:cxn>
                    <a:cxn ang="0">
                      <a:pos x="34" y="22"/>
                    </a:cxn>
                    <a:cxn ang="0">
                      <a:pos x="18" y="26"/>
                    </a:cxn>
                    <a:cxn ang="0">
                      <a:pos x="2" y="24"/>
                    </a:cxn>
                    <a:cxn ang="0">
                      <a:pos x="0" y="18"/>
                    </a:cxn>
                    <a:cxn ang="0">
                      <a:pos x="10" y="14"/>
                    </a:cxn>
                    <a:cxn ang="0">
                      <a:pos x="22" y="6"/>
                    </a:cxn>
                    <a:cxn ang="0">
                      <a:pos x="30" y="6"/>
                    </a:cxn>
                    <a:cxn ang="0">
                      <a:pos x="46" y="10"/>
                    </a:cxn>
                    <a:cxn ang="0">
                      <a:pos x="56" y="10"/>
                    </a:cxn>
                    <a:cxn ang="0">
                      <a:pos x="66" y="12"/>
                    </a:cxn>
                    <a:cxn ang="0">
                      <a:pos x="74" y="0"/>
                    </a:cxn>
                    <a:cxn ang="0">
                      <a:pos x="82" y="14"/>
                    </a:cxn>
                    <a:cxn ang="0">
                      <a:pos x="96" y="8"/>
                    </a:cxn>
                    <a:cxn ang="0">
                      <a:pos x="114" y="10"/>
                    </a:cxn>
                    <a:cxn ang="0">
                      <a:pos x="132" y="14"/>
                    </a:cxn>
                    <a:cxn ang="0">
                      <a:pos x="144" y="16"/>
                    </a:cxn>
                    <a:cxn ang="0">
                      <a:pos x="138" y="22"/>
                    </a:cxn>
                    <a:cxn ang="0">
                      <a:pos x="122" y="30"/>
                    </a:cxn>
                    <a:cxn ang="0">
                      <a:pos x="114" y="38"/>
                    </a:cxn>
                    <a:cxn ang="0">
                      <a:pos x="100" y="38"/>
                    </a:cxn>
                    <a:cxn ang="0">
                      <a:pos x="92" y="50"/>
                    </a:cxn>
                    <a:cxn ang="0">
                      <a:pos x="74" y="46"/>
                    </a:cxn>
                    <a:cxn ang="0">
                      <a:pos x="68" y="38"/>
                    </a:cxn>
                    <a:cxn ang="0">
                      <a:pos x="62" y="38"/>
                    </a:cxn>
                  </a:cxnLst>
                  <a:rect l="0" t="0" r="r" b="b"/>
                  <a:pathLst>
                    <a:path w="144" h="50">
                      <a:moveTo>
                        <a:pt x="62" y="38"/>
                      </a:moveTo>
                      <a:lnTo>
                        <a:pt x="52" y="38"/>
                      </a:lnTo>
                      <a:lnTo>
                        <a:pt x="34" y="38"/>
                      </a:lnTo>
                      <a:lnTo>
                        <a:pt x="36" y="30"/>
                      </a:lnTo>
                      <a:lnTo>
                        <a:pt x="54" y="28"/>
                      </a:lnTo>
                      <a:lnTo>
                        <a:pt x="60" y="24"/>
                      </a:lnTo>
                      <a:lnTo>
                        <a:pt x="50" y="22"/>
                      </a:lnTo>
                      <a:lnTo>
                        <a:pt x="34" y="22"/>
                      </a:lnTo>
                      <a:lnTo>
                        <a:pt x="18" y="26"/>
                      </a:lnTo>
                      <a:lnTo>
                        <a:pt x="2" y="24"/>
                      </a:lnTo>
                      <a:lnTo>
                        <a:pt x="0" y="18"/>
                      </a:lnTo>
                      <a:lnTo>
                        <a:pt x="10" y="14"/>
                      </a:lnTo>
                      <a:lnTo>
                        <a:pt x="22" y="6"/>
                      </a:lnTo>
                      <a:lnTo>
                        <a:pt x="30" y="6"/>
                      </a:lnTo>
                      <a:lnTo>
                        <a:pt x="46" y="10"/>
                      </a:lnTo>
                      <a:lnTo>
                        <a:pt x="56" y="10"/>
                      </a:lnTo>
                      <a:lnTo>
                        <a:pt x="66" y="12"/>
                      </a:lnTo>
                      <a:lnTo>
                        <a:pt x="74" y="0"/>
                      </a:lnTo>
                      <a:lnTo>
                        <a:pt x="82" y="14"/>
                      </a:lnTo>
                      <a:lnTo>
                        <a:pt x="96" y="8"/>
                      </a:lnTo>
                      <a:lnTo>
                        <a:pt x="114" y="10"/>
                      </a:lnTo>
                      <a:lnTo>
                        <a:pt x="132" y="14"/>
                      </a:lnTo>
                      <a:lnTo>
                        <a:pt x="144" y="16"/>
                      </a:lnTo>
                      <a:lnTo>
                        <a:pt x="138" y="22"/>
                      </a:lnTo>
                      <a:lnTo>
                        <a:pt x="122" y="30"/>
                      </a:lnTo>
                      <a:lnTo>
                        <a:pt x="114" y="38"/>
                      </a:lnTo>
                      <a:lnTo>
                        <a:pt x="100" y="38"/>
                      </a:lnTo>
                      <a:lnTo>
                        <a:pt x="92" y="50"/>
                      </a:lnTo>
                      <a:lnTo>
                        <a:pt x="74" y="46"/>
                      </a:lnTo>
                      <a:lnTo>
                        <a:pt x="68" y="38"/>
                      </a:lnTo>
                      <a:lnTo>
                        <a:pt x="62" y="3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75" name="Freeform 190">
                  <a:extLst>
                    <a:ext uri="{FF2B5EF4-FFF2-40B4-BE49-F238E27FC236}">
                      <a16:creationId xmlns:a16="http://schemas.microsoft.com/office/drawing/2014/main" id="{D0B0FAB7-75D2-7A97-2278-645180D4EC5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750203" y="1801035"/>
                  <a:ext cx="83359" cy="53552"/>
                </a:xfrm>
                <a:custGeom>
                  <a:avLst/>
                  <a:gdLst/>
                  <a:ahLst/>
                  <a:cxnLst>
                    <a:cxn ang="0">
                      <a:pos x="10" y="8"/>
                    </a:cxn>
                    <a:cxn ang="0">
                      <a:pos x="14" y="4"/>
                    </a:cxn>
                    <a:cxn ang="0">
                      <a:pos x="30" y="0"/>
                    </a:cxn>
                    <a:cxn ang="0">
                      <a:pos x="38" y="0"/>
                    </a:cxn>
                    <a:cxn ang="0">
                      <a:pos x="42" y="8"/>
                    </a:cxn>
                    <a:cxn ang="0">
                      <a:pos x="48" y="12"/>
                    </a:cxn>
                    <a:cxn ang="0">
                      <a:pos x="58" y="12"/>
                    </a:cxn>
                    <a:cxn ang="0">
                      <a:pos x="52" y="20"/>
                    </a:cxn>
                    <a:cxn ang="0">
                      <a:pos x="38" y="28"/>
                    </a:cxn>
                    <a:cxn ang="0">
                      <a:pos x="26" y="32"/>
                    </a:cxn>
                    <a:cxn ang="0">
                      <a:pos x="26" y="20"/>
                    </a:cxn>
                    <a:cxn ang="0">
                      <a:pos x="18" y="20"/>
                    </a:cxn>
                    <a:cxn ang="0">
                      <a:pos x="10" y="22"/>
                    </a:cxn>
                    <a:cxn ang="0">
                      <a:pos x="4" y="28"/>
                    </a:cxn>
                    <a:cxn ang="0">
                      <a:pos x="0" y="20"/>
                    </a:cxn>
                    <a:cxn ang="0">
                      <a:pos x="6" y="14"/>
                    </a:cxn>
                    <a:cxn ang="0">
                      <a:pos x="10" y="8"/>
                    </a:cxn>
                  </a:cxnLst>
                  <a:rect l="0" t="0" r="r" b="b"/>
                  <a:pathLst>
                    <a:path w="58" h="32">
                      <a:moveTo>
                        <a:pt x="10" y="8"/>
                      </a:moveTo>
                      <a:lnTo>
                        <a:pt x="14" y="4"/>
                      </a:lnTo>
                      <a:lnTo>
                        <a:pt x="30" y="0"/>
                      </a:lnTo>
                      <a:lnTo>
                        <a:pt x="38" y="0"/>
                      </a:lnTo>
                      <a:lnTo>
                        <a:pt x="42" y="8"/>
                      </a:lnTo>
                      <a:lnTo>
                        <a:pt x="48" y="12"/>
                      </a:lnTo>
                      <a:lnTo>
                        <a:pt x="58" y="12"/>
                      </a:lnTo>
                      <a:lnTo>
                        <a:pt x="52" y="20"/>
                      </a:lnTo>
                      <a:lnTo>
                        <a:pt x="38" y="28"/>
                      </a:lnTo>
                      <a:lnTo>
                        <a:pt x="26" y="32"/>
                      </a:lnTo>
                      <a:lnTo>
                        <a:pt x="26" y="20"/>
                      </a:lnTo>
                      <a:lnTo>
                        <a:pt x="18" y="20"/>
                      </a:lnTo>
                      <a:lnTo>
                        <a:pt x="10" y="22"/>
                      </a:lnTo>
                      <a:lnTo>
                        <a:pt x="4" y="28"/>
                      </a:lnTo>
                      <a:lnTo>
                        <a:pt x="0" y="20"/>
                      </a:lnTo>
                      <a:lnTo>
                        <a:pt x="6" y="14"/>
                      </a:lnTo>
                      <a:lnTo>
                        <a:pt x="10" y="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</p:grpSp>
          <p:grpSp>
            <p:nvGrpSpPr>
              <p:cNvPr id="34" name="Group 191">
                <a:extLst>
                  <a:ext uri="{FF2B5EF4-FFF2-40B4-BE49-F238E27FC236}">
                    <a16:creationId xmlns:a16="http://schemas.microsoft.com/office/drawing/2014/main" id="{9BDB208D-7B35-3769-4F13-5268A9A013A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902549" y="1613604"/>
                <a:ext cx="3708051" cy="1891046"/>
                <a:chOff x="3137" y="855"/>
                <a:chExt cx="2580" cy="1130"/>
              </a:xfrm>
              <a:grpFill/>
            </p:grpSpPr>
            <p:sp>
              <p:nvSpPr>
                <p:cNvPr id="155" name="Freeform 192">
                  <a:extLst>
                    <a:ext uri="{FF2B5EF4-FFF2-40B4-BE49-F238E27FC236}">
                      <a16:creationId xmlns:a16="http://schemas.microsoft.com/office/drawing/2014/main" id="{3B7D1316-A82A-F1B8-AFD1-4BCDA3B016D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393" y="1873"/>
                  <a:ext cx="52" cy="44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6" y="4"/>
                    </a:cxn>
                    <a:cxn ang="0">
                      <a:pos x="16" y="0"/>
                    </a:cxn>
                    <a:cxn ang="0">
                      <a:pos x="24" y="0"/>
                    </a:cxn>
                    <a:cxn ang="0">
                      <a:pos x="28" y="4"/>
                    </a:cxn>
                    <a:cxn ang="0">
                      <a:pos x="30" y="10"/>
                    </a:cxn>
                    <a:cxn ang="0">
                      <a:pos x="32" y="18"/>
                    </a:cxn>
                    <a:cxn ang="0">
                      <a:pos x="36" y="24"/>
                    </a:cxn>
                    <a:cxn ang="0">
                      <a:pos x="40" y="28"/>
                    </a:cxn>
                    <a:cxn ang="0">
                      <a:pos x="46" y="30"/>
                    </a:cxn>
                    <a:cxn ang="0">
                      <a:pos x="50" y="34"/>
                    </a:cxn>
                    <a:cxn ang="0">
                      <a:pos x="52" y="38"/>
                    </a:cxn>
                    <a:cxn ang="0">
                      <a:pos x="50" y="44"/>
                    </a:cxn>
                    <a:cxn ang="0">
                      <a:pos x="42" y="42"/>
                    </a:cxn>
                    <a:cxn ang="0">
                      <a:pos x="40" y="34"/>
                    </a:cxn>
                    <a:cxn ang="0">
                      <a:pos x="34" y="32"/>
                    </a:cxn>
                    <a:cxn ang="0">
                      <a:pos x="28" y="28"/>
                    </a:cxn>
                    <a:cxn ang="0">
                      <a:pos x="20" y="28"/>
                    </a:cxn>
                    <a:cxn ang="0">
                      <a:pos x="18" y="32"/>
                    </a:cxn>
                    <a:cxn ang="0">
                      <a:pos x="12" y="28"/>
                    </a:cxn>
                    <a:cxn ang="0">
                      <a:pos x="0" y="28"/>
                    </a:cxn>
                    <a:cxn ang="0">
                      <a:pos x="0" y="16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52" h="44">
                      <a:moveTo>
                        <a:pt x="0" y="6"/>
                      </a:moveTo>
                      <a:lnTo>
                        <a:pt x="6" y="4"/>
                      </a:lnTo>
                      <a:lnTo>
                        <a:pt x="16" y="0"/>
                      </a:lnTo>
                      <a:lnTo>
                        <a:pt x="24" y="0"/>
                      </a:lnTo>
                      <a:lnTo>
                        <a:pt x="28" y="4"/>
                      </a:lnTo>
                      <a:lnTo>
                        <a:pt x="30" y="10"/>
                      </a:lnTo>
                      <a:lnTo>
                        <a:pt x="32" y="18"/>
                      </a:lnTo>
                      <a:lnTo>
                        <a:pt x="36" y="24"/>
                      </a:lnTo>
                      <a:lnTo>
                        <a:pt x="40" y="28"/>
                      </a:lnTo>
                      <a:lnTo>
                        <a:pt x="46" y="30"/>
                      </a:lnTo>
                      <a:lnTo>
                        <a:pt x="50" y="34"/>
                      </a:lnTo>
                      <a:lnTo>
                        <a:pt x="52" y="38"/>
                      </a:lnTo>
                      <a:lnTo>
                        <a:pt x="50" y="44"/>
                      </a:lnTo>
                      <a:lnTo>
                        <a:pt x="42" y="42"/>
                      </a:lnTo>
                      <a:lnTo>
                        <a:pt x="40" y="34"/>
                      </a:lnTo>
                      <a:lnTo>
                        <a:pt x="34" y="32"/>
                      </a:lnTo>
                      <a:lnTo>
                        <a:pt x="28" y="28"/>
                      </a:lnTo>
                      <a:lnTo>
                        <a:pt x="20" y="28"/>
                      </a:lnTo>
                      <a:lnTo>
                        <a:pt x="18" y="32"/>
                      </a:lnTo>
                      <a:lnTo>
                        <a:pt x="12" y="28"/>
                      </a:lnTo>
                      <a:lnTo>
                        <a:pt x="0" y="28"/>
                      </a:lnTo>
                      <a:lnTo>
                        <a:pt x="0" y="1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56" name="Freeform 193">
                  <a:extLst>
                    <a:ext uri="{FF2B5EF4-FFF2-40B4-BE49-F238E27FC236}">
                      <a16:creationId xmlns:a16="http://schemas.microsoft.com/office/drawing/2014/main" id="{79A77779-39C1-8195-7A25-866C1E76669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417" y="1861"/>
                  <a:ext cx="84" cy="66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26" y="2"/>
                    </a:cxn>
                    <a:cxn ang="0">
                      <a:pos x="32" y="8"/>
                    </a:cxn>
                    <a:cxn ang="0">
                      <a:pos x="42" y="14"/>
                    </a:cxn>
                    <a:cxn ang="0">
                      <a:pos x="46" y="12"/>
                    </a:cxn>
                    <a:cxn ang="0">
                      <a:pos x="52" y="6"/>
                    </a:cxn>
                    <a:cxn ang="0">
                      <a:pos x="56" y="2"/>
                    </a:cxn>
                    <a:cxn ang="0">
                      <a:pos x="60" y="8"/>
                    </a:cxn>
                    <a:cxn ang="0">
                      <a:pos x="66" y="20"/>
                    </a:cxn>
                    <a:cxn ang="0">
                      <a:pos x="70" y="24"/>
                    </a:cxn>
                    <a:cxn ang="0">
                      <a:pos x="80" y="28"/>
                    </a:cxn>
                    <a:cxn ang="0">
                      <a:pos x="84" y="30"/>
                    </a:cxn>
                    <a:cxn ang="0">
                      <a:pos x="84" y="36"/>
                    </a:cxn>
                    <a:cxn ang="0">
                      <a:pos x="72" y="36"/>
                    </a:cxn>
                    <a:cxn ang="0">
                      <a:pos x="68" y="38"/>
                    </a:cxn>
                    <a:cxn ang="0">
                      <a:pos x="66" y="44"/>
                    </a:cxn>
                    <a:cxn ang="0">
                      <a:pos x="68" y="48"/>
                    </a:cxn>
                    <a:cxn ang="0">
                      <a:pos x="68" y="50"/>
                    </a:cxn>
                    <a:cxn ang="0">
                      <a:pos x="68" y="52"/>
                    </a:cxn>
                    <a:cxn ang="0">
                      <a:pos x="68" y="54"/>
                    </a:cxn>
                    <a:cxn ang="0">
                      <a:pos x="60" y="54"/>
                    </a:cxn>
                    <a:cxn ang="0">
                      <a:pos x="60" y="58"/>
                    </a:cxn>
                    <a:cxn ang="0">
                      <a:pos x="60" y="62"/>
                    </a:cxn>
                    <a:cxn ang="0">
                      <a:pos x="60" y="66"/>
                    </a:cxn>
                    <a:cxn ang="0">
                      <a:pos x="52" y="66"/>
                    </a:cxn>
                    <a:cxn ang="0">
                      <a:pos x="46" y="62"/>
                    </a:cxn>
                    <a:cxn ang="0">
                      <a:pos x="52" y="58"/>
                    </a:cxn>
                    <a:cxn ang="0">
                      <a:pos x="48" y="52"/>
                    </a:cxn>
                    <a:cxn ang="0">
                      <a:pos x="48" y="44"/>
                    </a:cxn>
                    <a:cxn ang="0">
                      <a:pos x="44" y="42"/>
                    </a:cxn>
                    <a:cxn ang="0">
                      <a:pos x="42" y="44"/>
                    </a:cxn>
                    <a:cxn ang="0">
                      <a:pos x="38" y="48"/>
                    </a:cxn>
                    <a:cxn ang="0">
                      <a:pos x="32" y="52"/>
                    </a:cxn>
                    <a:cxn ang="0">
                      <a:pos x="26" y="56"/>
                    </a:cxn>
                    <a:cxn ang="0">
                      <a:pos x="28" y="50"/>
                    </a:cxn>
                    <a:cxn ang="0">
                      <a:pos x="26" y="46"/>
                    </a:cxn>
                    <a:cxn ang="0">
                      <a:pos x="12" y="36"/>
                    </a:cxn>
                    <a:cxn ang="0">
                      <a:pos x="6" y="20"/>
                    </a:cxn>
                    <a:cxn ang="0">
                      <a:pos x="4" y="16"/>
                    </a:cxn>
                    <a:cxn ang="0">
                      <a:pos x="0" y="12"/>
                    </a:cxn>
                    <a:cxn ang="0">
                      <a:pos x="6" y="8"/>
                    </a:cxn>
                    <a:cxn ang="0">
                      <a:pos x="12" y="12"/>
                    </a:cxn>
                    <a:cxn ang="0">
                      <a:pos x="18" y="18"/>
                    </a:cxn>
                    <a:cxn ang="0">
                      <a:pos x="24" y="18"/>
                    </a:cxn>
                    <a:cxn ang="0">
                      <a:pos x="26" y="14"/>
                    </a:cxn>
                    <a:cxn ang="0">
                      <a:pos x="22" y="8"/>
                    </a:cxn>
                    <a:cxn ang="0">
                      <a:pos x="16" y="2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84" h="66">
                      <a:moveTo>
                        <a:pt x="20" y="0"/>
                      </a:moveTo>
                      <a:lnTo>
                        <a:pt x="26" y="2"/>
                      </a:lnTo>
                      <a:lnTo>
                        <a:pt x="32" y="8"/>
                      </a:lnTo>
                      <a:lnTo>
                        <a:pt x="42" y="14"/>
                      </a:lnTo>
                      <a:lnTo>
                        <a:pt x="46" y="12"/>
                      </a:lnTo>
                      <a:lnTo>
                        <a:pt x="52" y="6"/>
                      </a:lnTo>
                      <a:lnTo>
                        <a:pt x="56" y="2"/>
                      </a:lnTo>
                      <a:lnTo>
                        <a:pt x="60" y="8"/>
                      </a:lnTo>
                      <a:lnTo>
                        <a:pt x="66" y="20"/>
                      </a:lnTo>
                      <a:lnTo>
                        <a:pt x="70" y="24"/>
                      </a:lnTo>
                      <a:lnTo>
                        <a:pt x="80" y="28"/>
                      </a:lnTo>
                      <a:lnTo>
                        <a:pt x="84" y="30"/>
                      </a:lnTo>
                      <a:lnTo>
                        <a:pt x="84" y="36"/>
                      </a:lnTo>
                      <a:lnTo>
                        <a:pt x="72" y="36"/>
                      </a:lnTo>
                      <a:lnTo>
                        <a:pt x="68" y="38"/>
                      </a:lnTo>
                      <a:lnTo>
                        <a:pt x="66" y="44"/>
                      </a:lnTo>
                      <a:lnTo>
                        <a:pt x="68" y="48"/>
                      </a:lnTo>
                      <a:lnTo>
                        <a:pt x="68" y="50"/>
                      </a:lnTo>
                      <a:lnTo>
                        <a:pt x="68" y="52"/>
                      </a:lnTo>
                      <a:lnTo>
                        <a:pt x="68" y="54"/>
                      </a:lnTo>
                      <a:lnTo>
                        <a:pt x="60" y="54"/>
                      </a:lnTo>
                      <a:lnTo>
                        <a:pt x="60" y="58"/>
                      </a:lnTo>
                      <a:lnTo>
                        <a:pt x="60" y="62"/>
                      </a:lnTo>
                      <a:lnTo>
                        <a:pt x="60" y="66"/>
                      </a:lnTo>
                      <a:lnTo>
                        <a:pt x="52" y="66"/>
                      </a:lnTo>
                      <a:lnTo>
                        <a:pt x="46" y="62"/>
                      </a:lnTo>
                      <a:lnTo>
                        <a:pt x="52" y="58"/>
                      </a:lnTo>
                      <a:lnTo>
                        <a:pt x="48" y="52"/>
                      </a:lnTo>
                      <a:lnTo>
                        <a:pt x="48" y="44"/>
                      </a:lnTo>
                      <a:lnTo>
                        <a:pt x="44" y="42"/>
                      </a:lnTo>
                      <a:lnTo>
                        <a:pt x="42" y="44"/>
                      </a:lnTo>
                      <a:lnTo>
                        <a:pt x="38" y="48"/>
                      </a:lnTo>
                      <a:lnTo>
                        <a:pt x="32" y="52"/>
                      </a:lnTo>
                      <a:lnTo>
                        <a:pt x="26" y="56"/>
                      </a:lnTo>
                      <a:lnTo>
                        <a:pt x="28" y="50"/>
                      </a:lnTo>
                      <a:lnTo>
                        <a:pt x="26" y="46"/>
                      </a:lnTo>
                      <a:lnTo>
                        <a:pt x="12" y="36"/>
                      </a:lnTo>
                      <a:lnTo>
                        <a:pt x="6" y="20"/>
                      </a:lnTo>
                      <a:lnTo>
                        <a:pt x="4" y="16"/>
                      </a:lnTo>
                      <a:lnTo>
                        <a:pt x="0" y="12"/>
                      </a:lnTo>
                      <a:lnTo>
                        <a:pt x="6" y="8"/>
                      </a:lnTo>
                      <a:lnTo>
                        <a:pt x="12" y="12"/>
                      </a:lnTo>
                      <a:lnTo>
                        <a:pt x="18" y="18"/>
                      </a:lnTo>
                      <a:lnTo>
                        <a:pt x="24" y="18"/>
                      </a:lnTo>
                      <a:lnTo>
                        <a:pt x="26" y="14"/>
                      </a:lnTo>
                      <a:lnTo>
                        <a:pt x="22" y="8"/>
                      </a:lnTo>
                      <a:lnTo>
                        <a:pt x="16" y="2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57" name="Freeform 194">
                  <a:extLst>
                    <a:ext uri="{FF2B5EF4-FFF2-40B4-BE49-F238E27FC236}">
                      <a16:creationId xmlns:a16="http://schemas.microsoft.com/office/drawing/2014/main" id="{0B68261D-0D9F-4B8C-DC14-FCE75823992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335" y="1829"/>
                  <a:ext cx="108" cy="50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12" y="0"/>
                    </a:cxn>
                    <a:cxn ang="0">
                      <a:pos x="18" y="4"/>
                    </a:cxn>
                    <a:cxn ang="0">
                      <a:pos x="24" y="8"/>
                    </a:cxn>
                    <a:cxn ang="0">
                      <a:pos x="34" y="6"/>
                    </a:cxn>
                    <a:cxn ang="0">
                      <a:pos x="42" y="6"/>
                    </a:cxn>
                    <a:cxn ang="0">
                      <a:pos x="52" y="12"/>
                    </a:cxn>
                    <a:cxn ang="0">
                      <a:pos x="56" y="14"/>
                    </a:cxn>
                    <a:cxn ang="0">
                      <a:pos x="66" y="18"/>
                    </a:cxn>
                    <a:cxn ang="0">
                      <a:pos x="72" y="18"/>
                    </a:cxn>
                    <a:cxn ang="0">
                      <a:pos x="82" y="16"/>
                    </a:cxn>
                    <a:cxn ang="0">
                      <a:pos x="92" y="22"/>
                    </a:cxn>
                    <a:cxn ang="0">
                      <a:pos x="94" y="24"/>
                    </a:cxn>
                    <a:cxn ang="0">
                      <a:pos x="102" y="32"/>
                    </a:cxn>
                    <a:cxn ang="0">
                      <a:pos x="98" y="34"/>
                    </a:cxn>
                    <a:cxn ang="0">
                      <a:pos x="104" y="40"/>
                    </a:cxn>
                    <a:cxn ang="0">
                      <a:pos x="108" y="46"/>
                    </a:cxn>
                    <a:cxn ang="0">
                      <a:pos x="106" y="50"/>
                    </a:cxn>
                    <a:cxn ang="0">
                      <a:pos x="100" y="50"/>
                    </a:cxn>
                    <a:cxn ang="0">
                      <a:pos x="88" y="40"/>
                    </a:cxn>
                    <a:cxn ang="0">
                      <a:pos x="82" y="44"/>
                    </a:cxn>
                    <a:cxn ang="0">
                      <a:pos x="74" y="44"/>
                    </a:cxn>
                    <a:cxn ang="0">
                      <a:pos x="66" y="46"/>
                    </a:cxn>
                    <a:cxn ang="0">
                      <a:pos x="58" y="50"/>
                    </a:cxn>
                    <a:cxn ang="0">
                      <a:pos x="52" y="46"/>
                    </a:cxn>
                    <a:cxn ang="0">
                      <a:pos x="46" y="40"/>
                    </a:cxn>
                    <a:cxn ang="0">
                      <a:pos x="38" y="38"/>
                    </a:cxn>
                    <a:cxn ang="0">
                      <a:pos x="36" y="44"/>
                    </a:cxn>
                    <a:cxn ang="0">
                      <a:pos x="26" y="40"/>
                    </a:cxn>
                    <a:cxn ang="0">
                      <a:pos x="30" y="32"/>
                    </a:cxn>
                    <a:cxn ang="0">
                      <a:pos x="26" y="22"/>
                    </a:cxn>
                    <a:cxn ang="0">
                      <a:pos x="20" y="14"/>
                    </a:cxn>
                    <a:cxn ang="0">
                      <a:pos x="12" y="10"/>
                    </a:cxn>
                    <a:cxn ang="0">
                      <a:pos x="6" y="6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08" h="50">
                      <a:moveTo>
                        <a:pt x="0" y="2"/>
                      </a:moveTo>
                      <a:lnTo>
                        <a:pt x="12" y="0"/>
                      </a:lnTo>
                      <a:lnTo>
                        <a:pt x="18" y="4"/>
                      </a:lnTo>
                      <a:lnTo>
                        <a:pt x="24" y="8"/>
                      </a:lnTo>
                      <a:lnTo>
                        <a:pt x="34" y="6"/>
                      </a:lnTo>
                      <a:lnTo>
                        <a:pt x="42" y="6"/>
                      </a:lnTo>
                      <a:lnTo>
                        <a:pt x="52" y="12"/>
                      </a:lnTo>
                      <a:lnTo>
                        <a:pt x="56" y="14"/>
                      </a:lnTo>
                      <a:lnTo>
                        <a:pt x="66" y="18"/>
                      </a:lnTo>
                      <a:lnTo>
                        <a:pt x="72" y="18"/>
                      </a:lnTo>
                      <a:lnTo>
                        <a:pt x="82" y="16"/>
                      </a:lnTo>
                      <a:lnTo>
                        <a:pt x="92" y="22"/>
                      </a:lnTo>
                      <a:lnTo>
                        <a:pt x="94" y="24"/>
                      </a:lnTo>
                      <a:lnTo>
                        <a:pt x="102" y="32"/>
                      </a:lnTo>
                      <a:lnTo>
                        <a:pt x="98" y="34"/>
                      </a:lnTo>
                      <a:lnTo>
                        <a:pt x="104" y="40"/>
                      </a:lnTo>
                      <a:lnTo>
                        <a:pt x="108" y="46"/>
                      </a:lnTo>
                      <a:lnTo>
                        <a:pt x="106" y="50"/>
                      </a:lnTo>
                      <a:lnTo>
                        <a:pt x="100" y="50"/>
                      </a:lnTo>
                      <a:lnTo>
                        <a:pt x="88" y="40"/>
                      </a:lnTo>
                      <a:lnTo>
                        <a:pt x="82" y="44"/>
                      </a:lnTo>
                      <a:lnTo>
                        <a:pt x="74" y="44"/>
                      </a:lnTo>
                      <a:lnTo>
                        <a:pt x="66" y="46"/>
                      </a:lnTo>
                      <a:lnTo>
                        <a:pt x="58" y="50"/>
                      </a:lnTo>
                      <a:lnTo>
                        <a:pt x="52" y="46"/>
                      </a:lnTo>
                      <a:lnTo>
                        <a:pt x="46" y="40"/>
                      </a:lnTo>
                      <a:lnTo>
                        <a:pt x="38" y="38"/>
                      </a:lnTo>
                      <a:lnTo>
                        <a:pt x="36" y="44"/>
                      </a:lnTo>
                      <a:lnTo>
                        <a:pt x="26" y="40"/>
                      </a:lnTo>
                      <a:lnTo>
                        <a:pt x="30" y="32"/>
                      </a:lnTo>
                      <a:lnTo>
                        <a:pt x="26" y="22"/>
                      </a:lnTo>
                      <a:lnTo>
                        <a:pt x="20" y="14"/>
                      </a:lnTo>
                      <a:lnTo>
                        <a:pt x="12" y="10"/>
                      </a:lnTo>
                      <a:lnTo>
                        <a:pt x="6" y="6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58" name="Freeform 195">
                  <a:extLst>
                    <a:ext uri="{FF2B5EF4-FFF2-40B4-BE49-F238E27FC236}">
                      <a16:creationId xmlns:a16="http://schemas.microsoft.com/office/drawing/2014/main" id="{179D069F-C0F6-BD87-1407-972436E5316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537" y="1847"/>
                  <a:ext cx="222" cy="138"/>
                </a:xfrm>
                <a:custGeom>
                  <a:avLst/>
                  <a:gdLst/>
                  <a:ahLst/>
                  <a:cxnLst>
                    <a:cxn ang="0">
                      <a:pos x="20" y="104"/>
                    </a:cxn>
                    <a:cxn ang="0">
                      <a:pos x="18" y="80"/>
                    </a:cxn>
                    <a:cxn ang="0">
                      <a:pos x="24" y="72"/>
                    </a:cxn>
                    <a:cxn ang="0">
                      <a:pos x="12" y="56"/>
                    </a:cxn>
                    <a:cxn ang="0">
                      <a:pos x="8" y="50"/>
                    </a:cxn>
                    <a:cxn ang="0">
                      <a:pos x="0" y="52"/>
                    </a:cxn>
                    <a:cxn ang="0">
                      <a:pos x="0" y="44"/>
                    </a:cxn>
                    <a:cxn ang="0">
                      <a:pos x="6" y="36"/>
                    </a:cxn>
                    <a:cxn ang="0">
                      <a:pos x="12" y="40"/>
                    </a:cxn>
                    <a:cxn ang="0">
                      <a:pos x="28" y="40"/>
                    </a:cxn>
                    <a:cxn ang="0">
                      <a:pos x="34" y="32"/>
                    </a:cxn>
                    <a:cxn ang="0">
                      <a:pos x="26" y="24"/>
                    </a:cxn>
                    <a:cxn ang="0">
                      <a:pos x="20" y="16"/>
                    </a:cxn>
                    <a:cxn ang="0">
                      <a:pos x="14" y="10"/>
                    </a:cxn>
                    <a:cxn ang="0">
                      <a:pos x="4" y="14"/>
                    </a:cxn>
                    <a:cxn ang="0">
                      <a:pos x="2" y="28"/>
                    </a:cxn>
                    <a:cxn ang="0">
                      <a:pos x="0" y="22"/>
                    </a:cxn>
                    <a:cxn ang="0">
                      <a:pos x="0" y="12"/>
                    </a:cxn>
                    <a:cxn ang="0">
                      <a:pos x="10" y="6"/>
                    </a:cxn>
                    <a:cxn ang="0">
                      <a:pos x="24" y="4"/>
                    </a:cxn>
                    <a:cxn ang="0">
                      <a:pos x="36" y="12"/>
                    </a:cxn>
                    <a:cxn ang="0">
                      <a:pos x="44" y="26"/>
                    </a:cxn>
                    <a:cxn ang="0">
                      <a:pos x="54" y="28"/>
                    </a:cxn>
                    <a:cxn ang="0">
                      <a:pos x="68" y="26"/>
                    </a:cxn>
                    <a:cxn ang="0">
                      <a:pos x="68" y="14"/>
                    </a:cxn>
                    <a:cxn ang="0">
                      <a:pos x="96" y="0"/>
                    </a:cxn>
                    <a:cxn ang="0">
                      <a:pos x="102" y="6"/>
                    </a:cxn>
                    <a:cxn ang="0">
                      <a:pos x="116" y="8"/>
                    </a:cxn>
                    <a:cxn ang="0">
                      <a:pos x="118" y="12"/>
                    </a:cxn>
                    <a:cxn ang="0">
                      <a:pos x="118" y="28"/>
                    </a:cxn>
                    <a:cxn ang="0">
                      <a:pos x="144" y="28"/>
                    </a:cxn>
                    <a:cxn ang="0">
                      <a:pos x="158" y="54"/>
                    </a:cxn>
                    <a:cxn ang="0">
                      <a:pos x="178" y="66"/>
                    </a:cxn>
                    <a:cxn ang="0">
                      <a:pos x="200" y="82"/>
                    </a:cxn>
                    <a:cxn ang="0">
                      <a:pos x="212" y="84"/>
                    </a:cxn>
                    <a:cxn ang="0">
                      <a:pos x="222" y="90"/>
                    </a:cxn>
                    <a:cxn ang="0">
                      <a:pos x="222" y="98"/>
                    </a:cxn>
                    <a:cxn ang="0">
                      <a:pos x="210" y="98"/>
                    </a:cxn>
                    <a:cxn ang="0">
                      <a:pos x="194" y="104"/>
                    </a:cxn>
                    <a:cxn ang="0">
                      <a:pos x="182" y="122"/>
                    </a:cxn>
                    <a:cxn ang="0">
                      <a:pos x="170" y="126"/>
                    </a:cxn>
                    <a:cxn ang="0">
                      <a:pos x="160" y="138"/>
                    </a:cxn>
                    <a:cxn ang="0">
                      <a:pos x="150" y="134"/>
                    </a:cxn>
                    <a:cxn ang="0">
                      <a:pos x="138" y="134"/>
                    </a:cxn>
                    <a:cxn ang="0">
                      <a:pos x="136" y="112"/>
                    </a:cxn>
                    <a:cxn ang="0">
                      <a:pos x="126" y="110"/>
                    </a:cxn>
                    <a:cxn ang="0">
                      <a:pos x="68" y="84"/>
                    </a:cxn>
                    <a:cxn ang="0">
                      <a:pos x="42" y="88"/>
                    </a:cxn>
                    <a:cxn ang="0">
                      <a:pos x="20" y="104"/>
                    </a:cxn>
                  </a:cxnLst>
                  <a:rect l="0" t="0" r="r" b="b"/>
                  <a:pathLst>
                    <a:path w="222" h="138">
                      <a:moveTo>
                        <a:pt x="20" y="104"/>
                      </a:moveTo>
                      <a:lnTo>
                        <a:pt x="18" y="80"/>
                      </a:lnTo>
                      <a:lnTo>
                        <a:pt x="24" y="72"/>
                      </a:lnTo>
                      <a:lnTo>
                        <a:pt x="12" y="56"/>
                      </a:lnTo>
                      <a:lnTo>
                        <a:pt x="8" y="50"/>
                      </a:lnTo>
                      <a:lnTo>
                        <a:pt x="0" y="52"/>
                      </a:lnTo>
                      <a:lnTo>
                        <a:pt x="0" y="44"/>
                      </a:lnTo>
                      <a:lnTo>
                        <a:pt x="6" y="36"/>
                      </a:lnTo>
                      <a:lnTo>
                        <a:pt x="12" y="40"/>
                      </a:lnTo>
                      <a:lnTo>
                        <a:pt x="28" y="40"/>
                      </a:lnTo>
                      <a:lnTo>
                        <a:pt x="34" y="32"/>
                      </a:lnTo>
                      <a:lnTo>
                        <a:pt x="26" y="24"/>
                      </a:lnTo>
                      <a:lnTo>
                        <a:pt x="20" y="16"/>
                      </a:lnTo>
                      <a:lnTo>
                        <a:pt x="14" y="10"/>
                      </a:lnTo>
                      <a:lnTo>
                        <a:pt x="4" y="14"/>
                      </a:lnTo>
                      <a:lnTo>
                        <a:pt x="2" y="28"/>
                      </a:lnTo>
                      <a:lnTo>
                        <a:pt x="0" y="22"/>
                      </a:lnTo>
                      <a:lnTo>
                        <a:pt x="0" y="12"/>
                      </a:lnTo>
                      <a:lnTo>
                        <a:pt x="10" y="6"/>
                      </a:lnTo>
                      <a:lnTo>
                        <a:pt x="24" y="4"/>
                      </a:lnTo>
                      <a:lnTo>
                        <a:pt x="36" y="12"/>
                      </a:lnTo>
                      <a:lnTo>
                        <a:pt x="44" y="26"/>
                      </a:lnTo>
                      <a:lnTo>
                        <a:pt x="54" y="28"/>
                      </a:lnTo>
                      <a:lnTo>
                        <a:pt x="68" y="26"/>
                      </a:lnTo>
                      <a:lnTo>
                        <a:pt x="68" y="14"/>
                      </a:lnTo>
                      <a:lnTo>
                        <a:pt x="96" y="0"/>
                      </a:lnTo>
                      <a:lnTo>
                        <a:pt x="102" y="6"/>
                      </a:lnTo>
                      <a:lnTo>
                        <a:pt x="116" y="8"/>
                      </a:lnTo>
                      <a:lnTo>
                        <a:pt x="118" y="12"/>
                      </a:lnTo>
                      <a:lnTo>
                        <a:pt x="118" y="28"/>
                      </a:lnTo>
                      <a:lnTo>
                        <a:pt x="144" y="28"/>
                      </a:lnTo>
                      <a:lnTo>
                        <a:pt x="158" y="54"/>
                      </a:lnTo>
                      <a:lnTo>
                        <a:pt x="178" y="66"/>
                      </a:lnTo>
                      <a:lnTo>
                        <a:pt x="200" y="82"/>
                      </a:lnTo>
                      <a:lnTo>
                        <a:pt x="212" y="84"/>
                      </a:lnTo>
                      <a:lnTo>
                        <a:pt x="222" y="90"/>
                      </a:lnTo>
                      <a:lnTo>
                        <a:pt x="222" y="98"/>
                      </a:lnTo>
                      <a:lnTo>
                        <a:pt x="210" y="98"/>
                      </a:lnTo>
                      <a:lnTo>
                        <a:pt x="194" y="104"/>
                      </a:lnTo>
                      <a:lnTo>
                        <a:pt x="182" y="122"/>
                      </a:lnTo>
                      <a:lnTo>
                        <a:pt x="170" y="126"/>
                      </a:lnTo>
                      <a:lnTo>
                        <a:pt x="160" y="138"/>
                      </a:lnTo>
                      <a:lnTo>
                        <a:pt x="150" y="134"/>
                      </a:lnTo>
                      <a:lnTo>
                        <a:pt x="138" y="134"/>
                      </a:lnTo>
                      <a:lnTo>
                        <a:pt x="136" y="112"/>
                      </a:lnTo>
                      <a:lnTo>
                        <a:pt x="126" y="110"/>
                      </a:lnTo>
                      <a:lnTo>
                        <a:pt x="68" y="84"/>
                      </a:lnTo>
                      <a:lnTo>
                        <a:pt x="42" y="88"/>
                      </a:lnTo>
                      <a:lnTo>
                        <a:pt x="20" y="10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59" name="Freeform 196">
                  <a:extLst>
                    <a:ext uri="{FF2B5EF4-FFF2-40B4-BE49-F238E27FC236}">
                      <a16:creationId xmlns:a16="http://schemas.microsoft.com/office/drawing/2014/main" id="{A8A9DF9B-35F6-260F-6260-6859D1495BC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771" y="1881"/>
                  <a:ext cx="118" cy="76"/>
                </a:xfrm>
                <a:custGeom>
                  <a:avLst/>
                  <a:gdLst/>
                  <a:ahLst/>
                  <a:cxnLst>
                    <a:cxn ang="0">
                      <a:pos x="24" y="14"/>
                    </a:cxn>
                    <a:cxn ang="0">
                      <a:pos x="32" y="10"/>
                    </a:cxn>
                    <a:cxn ang="0">
                      <a:pos x="36" y="2"/>
                    </a:cxn>
                    <a:cxn ang="0">
                      <a:pos x="48" y="0"/>
                    </a:cxn>
                    <a:cxn ang="0">
                      <a:pos x="54" y="2"/>
                    </a:cxn>
                    <a:cxn ang="0">
                      <a:pos x="52" y="8"/>
                    </a:cxn>
                    <a:cxn ang="0">
                      <a:pos x="50" y="14"/>
                    </a:cxn>
                    <a:cxn ang="0">
                      <a:pos x="52" y="20"/>
                    </a:cxn>
                    <a:cxn ang="0">
                      <a:pos x="54" y="28"/>
                    </a:cxn>
                    <a:cxn ang="0">
                      <a:pos x="66" y="28"/>
                    </a:cxn>
                    <a:cxn ang="0">
                      <a:pos x="80" y="30"/>
                    </a:cxn>
                    <a:cxn ang="0">
                      <a:pos x="100" y="30"/>
                    </a:cxn>
                    <a:cxn ang="0">
                      <a:pos x="98" y="36"/>
                    </a:cxn>
                    <a:cxn ang="0">
                      <a:pos x="100" y="44"/>
                    </a:cxn>
                    <a:cxn ang="0">
                      <a:pos x="106" y="46"/>
                    </a:cxn>
                    <a:cxn ang="0">
                      <a:pos x="118" y="44"/>
                    </a:cxn>
                    <a:cxn ang="0">
                      <a:pos x="118" y="64"/>
                    </a:cxn>
                    <a:cxn ang="0">
                      <a:pos x="90" y="64"/>
                    </a:cxn>
                    <a:cxn ang="0">
                      <a:pos x="80" y="70"/>
                    </a:cxn>
                    <a:cxn ang="0">
                      <a:pos x="64" y="76"/>
                    </a:cxn>
                    <a:cxn ang="0">
                      <a:pos x="64" y="70"/>
                    </a:cxn>
                    <a:cxn ang="0">
                      <a:pos x="66" y="62"/>
                    </a:cxn>
                    <a:cxn ang="0">
                      <a:pos x="64" y="50"/>
                    </a:cxn>
                    <a:cxn ang="0">
                      <a:pos x="56" y="44"/>
                    </a:cxn>
                    <a:cxn ang="0">
                      <a:pos x="46" y="60"/>
                    </a:cxn>
                    <a:cxn ang="0">
                      <a:pos x="38" y="62"/>
                    </a:cxn>
                    <a:cxn ang="0">
                      <a:pos x="18" y="74"/>
                    </a:cxn>
                    <a:cxn ang="0">
                      <a:pos x="8" y="70"/>
                    </a:cxn>
                    <a:cxn ang="0">
                      <a:pos x="8" y="62"/>
                    </a:cxn>
                    <a:cxn ang="0">
                      <a:pos x="16" y="52"/>
                    </a:cxn>
                    <a:cxn ang="0">
                      <a:pos x="10" y="50"/>
                    </a:cxn>
                    <a:cxn ang="0">
                      <a:pos x="12" y="36"/>
                    </a:cxn>
                    <a:cxn ang="0">
                      <a:pos x="0" y="36"/>
                    </a:cxn>
                    <a:cxn ang="0">
                      <a:pos x="0" y="26"/>
                    </a:cxn>
                    <a:cxn ang="0">
                      <a:pos x="20" y="26"/>
                    </a:cxn>
                    <a:cxn ang="0">
                      <a:pos x="18" y="12"/>
                    </a:cxn>
                    <a:cxn ang="0">
                      <a:pos x="24" y="14"/>
                    </a:cxn>
                  </a:cxnLst>
                  <a:rect l="0" t="0" r="r" b="b"/>
                  <a:pathLst>
                    <a:path w="118" h="76">
                      <a:moveTo>
                        <a:pt x="24" y="14"/>
                      </a:moveTo>
                      <a:lnTo>
                        <a:pt x="32" y="10"/>
                      </a:lnTo>
                      <a:lnTo>
                        <a:pt x="36" y="2"/>
                      </a:lnTo>
                      <a:lnTo>
                        <a:pt x="48" y="0"/>
                      </a:lnTo>
                      <a:lnTo>
                        <a:pt x="54" y="2"/>
                      </a:lnTo>
                      <a:lnTo>
                        <a:pt x="52" y="8"/>
                      </a:lnTo>
                      <a:lnTo>
                        <a:pt x="50" y="14"/>
                      </a:lnTo>
                      <a:lnTo>
                        <a:pt x="52" y="20"/>
                      </a:lnTo>
                      <a:lnTo>
                        <a:pt x="54" y="28"/>
                      </a:lnTo>
                      <a:lnTo>
                        <a:pt x="66" y="28"/>
                      </a:lnTo>
                      <a:lnTo>
                        <a:pt x="80" y="30"/>
                      </a:lnTo>
                      <a:lnTo>
                        <a:pt x="100" y="30"/>
                      </a:lnTo>
                      <a:lnTo>
                        <a:pt x="98" y="36"/>
                      </a:lnTo>
                      <a:lnTo>
                        <a:pt x="100" y="44"/>
                      </a:lnTo>
                      <a:lnTo>
                        <a:pt x="106" y="46"/>
                      </a:lnTo>
                      <a:lnTo>
                        <a:pt x="118" y="44"/>
                      </a:lnTo>
                      <a:lnTo>
                        <a:pt x="118" y="64"/>
                      </a:lnTo>
                      <a:lnTo>
                        <a:pt x="90" y="64"/>
                      </a:lnTo>
                      <a:lnTo>
                        <a:pt x="80" y="70"/>
                      </a:lnTo>
                      <a:lnTo>
                        <a:pt x="64" y="76"/>
                      </a:lnTo>
                      <a:lnTo>
                        <a:pt x="64" y="70"/>
                      </a:lnTo>
                      <a:lnTo>
                        <a:pt x="66" y="62"/>
                      </a:lnTo>
                      <a:lnTo>
                        <a:pt x="64" y="50"/>
                      </a:lnTo>
                      <a:lnTo>
                        <a:pt x="56" y="44"/>
                      </a:lnTo>
                      <a:lnTo>
                        <a:pt x="46" y="60"/>
                      </a:lnTo>
                      <a:lnTo>
                        <a:pt x="38" y="62"/>
                      </a:lnTo>
                      <a:lnTo>
                        <a:pt x="18" y="74"/>
                      </a:lnTo>
                      <a:lnTo>
                        <a:pt x="8" y="70"/>
                      </a:lnTo>
                      <a:lnTo>
                        <a:pt x="8" y="62"/>
                      </a:lnTo>
                      <a:lnTo>
                        <a:pt x="16" y="52"/>
                      </a:lnTo>
                      <a:lnTo>
                        <a:pt x="10" y="50"/>
                      </a:lnTo>
                      <a:lnTo>
                        <a:pt x="12" y="36"/>
                      </a:lnTo>
                      <a:lnTo>
                        <a:pt x="0" y="36"/>
                      </a:lnTo>
                      <a:lnTo>
                        <a:pt x="0" y="26"/>
                      </a:lnTo>
                      <a:lnTo>
                        <a:pt x="20" y="26"/>
                      </a:lnTo>
                      <a:lnTo>
                        <a:pt x="18" y="12"/>
                      </a:lnTo>
                      <a:lnTo>
                        <a:pt x="24" y="1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60" name="Freeform 197">
                  <a:extLst>
                    <a:ext uri="{FF2B5EF4-FFF2-40B4-BE49-F238E27FC236}">
                      <a16:creationId xmlns:a16="http://schemas.microsoft.com/office/drawing/2014/main" id="{5D6B072E-0279-D964-C7D6-3EC55EA9E99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591" y="1793"/>
                  <a:ext cx="266" cy="158"/>
                </a:xfrm>
                <a:custGeom>
                  <a:avLst/>
                  <a:gdLst/>
                  <a:ahLst/>
                  <a:cxnLst>
                    <a:cxn ang="0">
                      <a:pos x="0" y="82"/>
                    </a:cxn>
                    <a:cxn ang="0">
                      <a:pos x="0" y="8"/>
                    </a:cxn>
                    <a:cxn ang="0">
                      <a:pos x="18" y="4"/>
                    </a:cxn>
                    <a:cxn ang="0">
                      <a:pos x="46" y="0"/>
                    </a:cxn>
                    <a:cxn ang="0">
                      <a:pos x="54" y="6"/>
                    </a:cxn>
                    <a:cxn ang="0">
                      <a:pos x="70" y="16"/>
                    </a:cxn>
                    <a:cxn ang="0">
                      <a:pos x="80" y="20"/>
                    </a:cxn>
                    <a:cxn ang="0">
                      <a:pos x="94" y="38"/>
                    </a:cxn>
                    <a:cxn ang="0">
                      <a:pos x="132" y="36"/>
                    </a:cxn>
                    <a:cxn ang="0">
                      <a:pos x="140" y="34"/>
                    </a:cxn>
                    <a:cxn ang="0">
                      <a:pos x="158" y="52"/>
                    </a:cxn>
                    <a:cxn ang="0">
                      <a:pos x="158" y="60"/>
                    </a:cxn>
                    <a:cxn ang="0">
                      <a:pos x="168" y="68"/>
                    </a:cxn>
                    <a:cxn ang="0">
                      <a:pos x="170" y="84"/>
                    </a:cxn>
                    <a:cxn ang="0">
                      <a:pos x="188" y="82"/>
                    </a:cxn>
                    <a:cxn ang="0">
                      <a:pos x="192" y="84"/>
                    </a:cxn>
                    <a:cxn ang="0">
                      <a:pos x="192" y="94"/>
                    </a:cxn>
                    <a:cxn ang="0">
                      <a:pos x="200" y="94"/>
                    </a:cxn>
                    <a:cxn ang="0">
                      <a:pos x="202" y="84"/>
                    </a:cxn>
                    <a:cxn ang="0">
                      <a:pos x="214" y="74"/>
                    </a:cxn>
                    <a:cxn ang="0">
                      <a:pos x="234" y="62"/>
                    </a:cxn>
                    <a:cxn ang="0">
                      <a:pos x="230" y="72"/>
                    </a:cxn>
                    <a:cxn ang="0">
                      <a:pos x="228" y="76"/>
                    </a:cxn>
                    <a:cxn ang="0">
                      <a:pos x="236" y="80"/>
                    </a:cxn>
                    <a:cxn ang="0">
                      <a:pos x="248" y="76"/>
                    </a:cxn>
                    <a:cxn ang="0">
                      <a:pos x="258" y="82"/>
                    </a:cxn>
                    <a:cxn ang="0">
                      <a:pos x="266" y="90"/>
                    </a:cxn>
                    <a:cxn ang="0">
                      <a:pos x="258" y="98"/>
                    </a:cxn>
                    <a:cxn ang="0">
                      <a:pos x="248" y="102"/>
                    </a:cxn>
                    <a:cxn ang="0">
                      <a:pos x="236" y="102"/>
                    </a:cxn>
                    <a:cxn ang="0">
                      <a:pos x="232" y="98"/>
                    </a:cxn>
                    <a:cxn ang="0">
                      <a:pos x="234" y="90"/>
                    </a:cxn>
                    <a:cxn ang="0">
                      <a:pos x="228" y="88"/>
                    </a:cxn>
                    <a:cxn ang="0">
                      <a:pos x="216" y="90"/>
                    </a:cxn>
                    <a:cxn ang="0">
                      <a:pos x="212" y="98"/>
                    </a:cxn>
                    <a:cxn ang="0">
                      <a:pos x="204" y="102"/>
                    </a:cxn>
                    <a:cxn ang="0">
                      <a:pos x="198" y="100"/>
                    </a:cxn>
                    <a:cxn ang="0">
                      <a:pos x="200" y="114"/>
                    </a:cxn>
                    <a:cxn ang="0">
                      <a:pos x="180" y="114"/>
                    </a:cxn>
                    <a:cxn ang="0">
                      <a:pos x="180" y="124"/>
                    </a:cxn>
                    <a:cxn ang="0">
                      <a:pos x="192" y="124"/>
                    </a:cxn>
                    <a:cxn ang="0">
                      <a:pos x="190" y="138"/>
                    </a:cxn>
                    <a:cxn ang="0">
                      <a:pos x="196" y="140"/>
                    </a:cxn>
                    <a:cxn ang="0">
                      <a:pos x="188" y="150"/>
                    </a:cxn>
                    <a:cxn ang="0">
                      <a:pos x="188" y="158"/>
                    </a:cxn>
                    <a:cxn ang="0">
                      <a:pos x="168" y="152"/>
                    </a:cxn>
                    <a:cxn ang="0">
                      <a:pos x="168" y="144"/>
                    </a:cxn>
                    <a:cxn ang="0">
                      <a:pos x="158" y="138"/>
                    </a:cxn>
                    <a:cxn ang="0">
                      <a:pos x="146" y="136"/>
                    </a:cxn>
                    <a:cxn ang="0">
                      <a:pos x="104" y="108"/>
                    </a:cxn>
                    <a:cxn ang="0">
                      <a:pos x="90" y="82"/>
                    </a:cxn>
                    <a:cxn ang="0">
                      <a:pos x="64" y="82"/>
                    </a:cxn>
                    <a:cxn ang="0">
                      <a:pos x="64" y="66"/>
                    </a:cxn>
                    <a:cxn ang="0">
                      <a:pos x="62" y="62"/>
                    </a:cxn>
                    <a:cxn ang="0">
                      <a:pos x="48" y="60"/>
                    </a:cxn>
                    <a:cxn ang="0">
                      <a:pos x="42" y="54"/>
                    </a:cxn>
                    <a:cxn ang="0">
                      <a:pos x="14" y="68"/>
                    </a:cxn>
                    <a:cxn ang="0">
                      <a:pos x="14" y="80"/>
                    </a:cxn>
                    <a:cxn ang="0">
                      <a:pos x="0" y="82"/>
                    </a:cxn>
                  </a:cxnLst>
                  <a:rect l="0" t="0" r="r" b="b"/>
                  <a:pathLst>
                    <a:path w="266" h="158">
                      <a:moveTo>
                        <a:pt x="0" y="82"/>
                      </a:moveTo>
                      <a:lnTo>
                        <a:pt x="0" y="8"/>
                      </a:lnTo>
                      <a:lnTo>
                        <a:pt x="18" y="4"/>
                      </a:lnTo>
                      <a:lnTo>
                        <a:pt x="46" y="0"/>
                      </a:lnTo>
                      <a:lnTo>
                        <a:pt x="54" y="6"/>
                      </a:lnTo>
                      <a:lnTo>
                        <a:pt x="70" y="16"/>
                      </a:lnTo>
                      <a:lnTo>
                        <a:pt x="80" y="20"/>
                      </a:lnTo>
                      <a:lnTo>
                        <a:pt x="94" y="38"/>
                      </a:lnTo>
                      <a:lnTo>
                        <a:pt x="132" y="36"/>
                      </a:lnTo>
                      <a:lnTo>
                        <a:pt x="140" y="34"/>
                      </a:lnTo>
                      <a:lnTo>
                        <a:pt x="158" y="52"/>
                      </a:lnTo>
                      <a:lnTo>
                        <a:pt x="158" y="60"/>
                      </a:lnTo>
                      <a:lnTo>
                        <a:pt x="168" y="68"/>
                      </a:lnTo>
                      <a:lnTo>
                        <a:pt x="170" y="84"/>
                      </a:lnTo>
                      <a:lnTo>
                        <a:pt x="188" y="82"/>
                      </a:lnTo>
                      <a:lnTo>
                        <a:pt x="192" y="84"/>
                      </a:lnTo>
                      <a:lnTo>
                        <a:pt x="192" y="94"/>
                      </a:lnTo>
                      <a:lnTo>
                        <a:pt x="200" y="94"/>
                      </a:lnTo>
                      <a:lnTo>
                        <a:pt x="202" y="84"/>
                      </a:lnTo>
                      <a:lnTo>
                        <a:pt x="214" y="74"/>
                      </a:lnTo>
                      <a:lnTo>
                        <a:pt x="234" y="62"/>
                      </a:lnTo>
                      <a:lnTo>
                        <a:pt x="230" y="72"/>
                      </a:lnTo>
                      <a:lnTo>
                        <a:pt x="228" y="76"/>
                      </a:lnTo>
                      <a:lnTo>
                        <a:pt x="236" y="80"/>
                      </a:lnTo>
                      <a:lnTo>
                        <a:pt x="248" y="76"/>
                      </a:lnTo>
                      <a:lnTo>
                        <a:pt x="258" y="82"/>
                      </a:lnTo>
                      <a:lnTo>
                        <a:pt x="266" y="90"/>
                      </a:lnTo>
                      <a:lnTo>
                        <a:pt x="258" y="98"/>
                      </a:lnTo>
                      <a:lnTo>
                        <a:pt x="248" y="102"/>
                      </a:lnTo>
                      <a:lnTo>
                        <a:pt x="236" y="102"/>
                      </a:lnTo>
                      <a:lnTo>
                        <a:pt x="232" y="98"/>
                      </a:lnTo>
                      <a:lnTo>
                        <a:pt x="234" y="90"/>
                      </a:lnTo>
                      <a:lnTo>
                        <a:pt x="228" y="88"/>
                      </a:lnTo>
                      <a:lnTo>
                        <a:pt x="216" y="90"/>
                      </a:lnTo>
                      <a:lnTo>
                        <a:pt x="212" y="98"/>
                      </a:lnTo>
                      <a:lnTo>
                        <a:pt x="204" y="102"/>
                      </a:lnTo>
                      <a:lnTo>
                        <a:pt x="198" y="100"/>
                      </a:lnTo>
                      <a:lnTo>
                        <a:pt x="200" y="114"/>
                      </a:lnTo>
                      <a:lnTo>
                        <a:pt x="180" y="114"/>
                      </a:lnTo>
                      <a:lnTo>
                        <a:pt x="180" y="124"/>
                      </a:lnTo>
                      <a:lnTo>
                        <a:pt x="192" y="124"/>
                      </a:lnTo>
                      <a:lnTo>
                        <a:pt x="190" y="138"/>
                      </a:lnTo>
                      <a:lnTo>
                        <a:pt x="196" y="140"/>
                      </a:lnTo>
                      <a:lnTo>
                        <a:pt x="188" y="150"/>
                      </a:lnTo>
                      <a:lnTo>
                        <a:pt x="188" y="158"/>
                      </a:lnTo>
                      <a:lnTo>
                        <a:pt x="168" y="152"/>
                      </a:lnTo>
                      <a:lnTo>
                        <a:pt x="168" y="144"/>
                      </a:lnTo>
                      <a:lnTo>
                        <a:pt x="158" y="138"/>
                      </a:lnTo>
                      <a:lnTo>
                        <a:pt x="146" y="136"/>
                      </a:lnTo>
                      <a:lnTo>
                        <a:pt x="104" y="108"/>
                      </a:lnTo>
                      <a:lnTo>
                        <a:pt x="90" y="82"/>
                      </a:lnTo>
                      <a:lnTo>
                        <a:pt x="64" y="82"/>
                      </a:lnTo>
                      <a:lnTo>
                        <a:pt x="64" y="66"/>
                      </a:lnTo>
                      <a:lnTo>
                        <a:pt x="62" y="62"/>
                      </a:lnTo>
                      <a:lnTo>
                        <a:pt x="48" y="60"/>
                      </a:lnTo>
                      <a:lnTo>
                        <a:pt x="42" y="54"/>
                      </a:lnTo>
                      <a:lnTo>
                        <a:pt x="14" y="68"/>
                      </a:lnTo>
                      <a:lnTo>
                        <a:pt x="14" y="80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61" name="Freeform 198">
                  <a:extLst>
                    <a:ext uri="{FF2B5EF4-FFF2-40B4-BE49-F238E27FC236}">
                      <a16:creationId xmlns:a16="http://schemas.microsoft.com/office/drawing/2014/main" id="{EEABBBEA-92AB-E96D-5576-1B1A6DBF081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19" y="1835"/>
                  <a:ext cx="158" cy="76"/>
                </a:xfrm>
                <a:custGeom>
                  <a:avLst/>
                  <a:gdLst/>
                  <a:ahLst/>
                  <a:cxnLst>
                    <a:cxn ang="0">
                      <a:pos x="6" y="20"/>
                    </a:cxn>
                    <a:cxn ang="0">
                      <a:pos x="16" y="8"/>
                    </a:cxn>
                    <a:cxn ang="0">
                      <a:pos x="28" y="8"/>
                    </a:cxn>
                    <a:cxn ang="0">
                      <a:pos x="32" y="12"/>
                    </a:cxn>
                    <a:cxn ang="0">
                      <a:pos x="50" y="10"/>
                    </a:cxn>
                    <a:cxn ang="0">
                      <a:pos x="52" y="4"/>
                    </a:cxn>
                    <a:cxn ang="0">
                      <a:pos x="60" y="0"/>
                    </a:cxn>
                    <a:cxn ang="0">
                      <a:pos x="72" y="2"/>
                    </a:cxn>
                    <a:cxn ang="0">
                      <a:pos x="74" y="10"/>
                    </a:cxn>
                    <a:cxn ang="0">
                      <a:pos x="134" y="8"/>
                    </a:cxn>
                    <a:cxn ang="0">
                      <a:pos x="140" y="14"/>
                    </a:cxn>
                    <a:cxn ang="0">
                      <a:pos x="148" y="16"/>
                    </a:cxn>
                    <a:cxn ang="0">
                      <a:pos x="158" y="20"/>
                    </a:cxn>
                    <a:cxn ang="0">
                      <a:pos x="152" y="24"/>
                    </a:cxn>
                    <a:cxn ang="0">
                      <a:pos x="138" y="32"/>
                    </a:cxn>
                    <a:cxn ang="0">
                      <a:pos x="126" y="36"/>
                    </a:cxn>
                    <a:cxn ang="0">
                      <a:pos x="122" y="44"/>
                    </a:cxn>
                    <a:cxn ang="0">
                      <a:pos x="102" y="44"/>
                    </a:cxn>
                    <a:cxn ang="0">
                      <a:pos x="98" y="54"/>
                    </a:cxn>
                    <a:cxn ang="0">
                      <a:pos x="82" y="58"/>
                    </a:cxn>
                    <a:cxn ang="0">
                      <a:pos x="82" y="52"/>
                    </a:cxn>
                    <a:cxn ang="0">
                      <a:pos x="68" y="52"/>
                    </a:cxn>
                    <a:cxn ang="0">
                      <a:pos x="66" y="58"/>
                    </a:cxn>
                    <a:cxn ang="0">
                      <a:pos x="58" y="62"/>
                    </a:cxn>
                    <a:cxn ang="0">
                      <a:pos x="54" y="66"/>
                    </a:cxn>
                    <a:cxn ang="0">
                      <a:pos x="52" y="76"/>
                    </a:cxn>
                    <a:cxn ang="0">
                      <a:pos x="32" y="76"/>
                    </a:cxn>
                    <a:cxn ang="0">
                      <a:pos x="18" y="74"/>
                    </a:cxn>
                    <a:cxn ang="0">
                      <a:pos x="6" y="74"/>
                    </a:cxn>
                    <a:cxn ang="0">
                      <a:pos x="4" y="66"/>
                    </a:cxn>
                    <a:cxn ang="0">
                      <a:pos x="2" y="60"/>
                    </a:cxn>
                    <a:cxn ang="0">
                      <a:pos x="4" y="56"/>
                    </a:cxn>
                    <a:cxn ang="0">
                      <a:pos x="8" y="60"/>
                    </a:cxn>
                    <a:cxn ang="0">
                      <a:pos x="20" y="60"/>
                    </a:cxn>
                    <a:cxn ang="0">
                      <a:pos x="30" y="56"/>
                    </a:cxn>
                    <a:cxn ang="0">
                      <a:pos x="38" y="48"/>
                    </a:cxn>
                    <a:cxn ang="0">
                      <a:pos x="30" y="40"/>
                    </a:cxn>
                    <a:cxn ang="0">
                      <a:pos x="20" y="34"/>
                    </a:cxn>
                    <a:cxn ang="0">
                      <a:pos x="8" y="38"/>
                    </a:cxn>
                    <a:cxn ang="0">
                      <a:pos x="0" y="34"/>
                    </a:cxn>
                    <a:cxn ang="0">
                      <a:pos x="2" y="30"/>
                    </a:cxn>
                    <a:cxn ang="0">
                      <a:pos x="6" y="20"/>
                    </a:cxn>
                  </a:cxnLst>
                  <a:rect l="0" t="0" r="r" b="b"/>
                  <a:pathLst>
                    <a:path w="158" h="76">
                      <a:moveTo>
                        <a:pt x="6" y="20"/>
                      </a:moveTo>
                      <a:lnTo>
                        <a:pt x="16" y="8"/>
                      </a:lnTo>
                      <a:lnTo>
                        <a:pt x="28" y="8"/>
                      </a:lnTo>
                      <a:lnTo>
                        <a:pt x="32" y="12"/>
                      </a:lnTo>
                      <a:lnTo>
                        <a:pt x="50" y="10"/>
                      </a:lnTo>
                      <a:lnTo>
                        <a:pt x="52" y="4"/>
                      </a:lnTo>
                      <a:lnTo>
                        <a:pt x="60" y="0"/>
                      </a:lnTo>
                      <a:lnTo>
                        <a:pt x="72" y="2"/>
                      </a:lnTo>
                      <a:lnTo>
                        <a:pt x="74" y="10"/>
                      </a:lnTo>
                      <a:lnTo>
                        <a:pt x="134" y="8"/>
                      </a:lnTo>
                      <a:lnTo>
                        <a:pt x="140" y="14"/>
                      </a:lnTo>
                      <a:lnTo>
                        <a:pt x="148" y="16"/>
                      </a:lnTo>
                      <a:lnTo>
                        <a:pt x="158" y="20"/>
                      </a:lnTo>
                      <a:lnTo>
                        <a:pt x="152" y="24"/>
                      </a:lnTo>
                      <a:lnTo>
                        <a:pt x="138" y="32"/>
                      </a:lnTo>
                      <a:lnTo>
                        <a:pt x="126" y="36"/>
                      </a:lnTo>
                      <a:lnTo>
                        <a:pt x="122" y="44"/>
                      </a:lnTo>
                      <a:lnTo>
                        <a:pt x="102" y="44"/>
                      </a:lnTo>
                      <a:lnTo>
                        <a:pt x="98" y="54"/>
                      </a:lnTo>
                      <a:lnTo>
                        <a:pt x="82" y="58"/>
                      </a:lnTo>
                      <a:lnTo>
                        <a:pt x="82" y="52"/>
                      </a:lnTo>
                      <a:lnTo>
                        <a:pt x="68" y="52"/>
                      </a:lnTo>
                      <a:lnTo>
                        <a:pt x="66" y="58"/>
                      </a:lnTo>
                      <a:lnTo>
                        <a:pt x="58" y="62"/>
                      </a:lnTo>
                      <a:lnTo>
                        <a:pt x="54" y="66"/>
                      </a:lnTo>
                      <a:lnTo>
                        <a:pt x="52" y="76"/>
                      </a:lnTo>
                      <a:lnTo>
                        <a:pt x="32" y="76"/>
                      </a:lnTo>
                      <a:lnTo>
                        <a:pt x="18" y="74"/>
                      </a:lnTo>
                      <a:lnTo>
                        <a:pt x="6" y="74"/>
                      </a:lnTo>
                      <a:lnTo>
                        <a:pt x="4" y="66"/>
                      </a:lnTo>
                      <a:lnTo>
                        <a:pt x="2" y="60"/>
                      </a:lnTo>
                      <a:lnTo>
                        <a:pt x="4" y="56"/>
                      </a:lnTo>
                      <a:lnTo>
                        <a:pt x="8" y="60"/>
                      </a:lnTo>
                      <a:lnTo>
                        <a:pt x="20" y="60"/>
                      </a:lnTo>
                      <a:lnTo>
                        <a:pt x="30" y="56"/>
                      </a:lnTo>
                      <a:lnTo>
                        <a:pt x="38" y="48"/>
                      </a:lnTo>
                      <a:lnTo>
                        <a:pt x="30" y="40"/>
                      </a:lnTo>
                      <a:lnTo>
                        <a:pt x="20" y="34"/>
                      </a:lnTo>
                      <a:lnTo>
                        <a:pt x="8" y="38"/>
                      </a:lnTo>
                      <a:lnTo>
                        <a:pt x="0" y="34"/>
                      </a:lnTo>
                      <a:lnTo>
                        <a:pt x="2" y="30"/>
                      </a:lnTo>
                      <a:lnTo>
                        <a:pt x="6" y="2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62" name="Freeform 199">
                  <a:extLst>
                    <a:ext uri="{FF2B5EF4-FFF2-40B4-BE49-F238E27FC236}">
                      <a16:creationId xmlns:a16="http://schemas.microsoft.com/office/drawing/2014/main" id="{A989653B-15F3-DE86-0D35-729F5D9D6D5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441" y="1589"/>
                  <a:ext cx="640" cy="298"/>
                </a:xfrm>
                <a:custGeom>
                  <a:avLst/>
                  <a:gdLst/>
                  <a:ahLst/>
                  <a:cxnLst>
                    <a:cxn ang="0">
                      <a:pos x="94" y="260"/>
                    </a:cxn>
                    <a:cxn ang="0">
                      <a:pos x="66" y="234"/>
                    </a:cxn>
                    <a:cxn ang="0">
                      <a:pos x="64" y="220"/>
                    </a:cxn>
                    <a:cxn ang="0">
                      <a:pos x="76" y="210"/>
                    </a:cxn>
                    <a:cxn ang="0">
                      <a:pos x="94" y="208"/>
                    </a:cxn>
                    <a:cxn ang="0">
                      <a:pos x="108" y="196"/>
                    </a:cxn>
                    <a:cxn ang="0">
                      <a:pos x="82" y="176"/>
                    </a:cxn>
                    <a:cxn ang="0">
                      <a:pos x="40" y="188"/>
                    </a:cxn>
                    <a:cxn ang="0">
                      <a:pos x="24" y="158"/>
                    </a:cxn>
                    <a:cxn ang="0">
                      <a:pos x="0" y="140"/>
                    </a:cxn>
                    <a:cxn ang="0">
                      <a:pos x="18" y="102"/>
                    </a:cxn>
                    <a:cxn ang="0">
                      <a:pos x="34" y="114"/>
                    </a:cxn>
                    <a:cxn ang="0">
                      <a:pos x="60" y="84"/>
                    </a:cxn>
                    <a:cxn ang="0">
                      <a:pos x="112" y="84"/>
                    </a:cxn>
                    <a:cxn ang="0">
                      <a:pos x="150" y="100"/>
                    </a:cxn>
                    <a:cxn ang="0">
                      <a:pos x="190" y="90"/>
                    </a:cxn>
                    <a:cxn ang="0">
                      <a:pos x="226" y="98"/>
                    </a:cxn>
                    <a:cxn ang="0">
                      <a:pos x="228" y="80"/>
                    </a:cxn>
                    <a:cxn ang="0">
                      <a:pos x="220" y="68"/>
                    </a:cxn>
                    <a:cxn ang="0">
                      <a:pos x="228" y="52"/>
                    </a:cxn>
                    <a:cxn ang="0">
                      <a:pos x="236" y="40"/>
                    </a:cxn>
                    <a:cxn ang="0">
                      <a:pos x="254" y="28"/>
                    </a:cxn>
                    <a:cxn ang="0">
                      <a:pos x="316" y="10"/>
                    </a:cxn>
                    <a:cxn ang="0">
                      <a:pos x="364" y="0"/>
                    </a:cxn>
                    <a:cxn ang="0">
                      <a:pos x="388" y="16"/>
                    </a:cxn>
                    <a:cxn ang="0">
                      <a:pos x="418" y="28"/>
                    </a:cxn>
                    <a:cxn ang="0">
                      <a:pos x="456" y="28"/>
                    </a:cxn>
                    <a:cxn ang="0">
                      <a:pos x="480" y="32"/>
                    </a:cxn>
                    <a:cxn ang="0">
                      <a:pos x="510" y="60"/>
                    </a:cxn>
                    <a:cxn ang="0">
                      <a:pos x="528" y="92"/>
                    </a:cxn>
                    <a:cxn ang="0">
                      <a:pos x="540" y="84"/>
                    </a:cxn>
                    <a:cxn ang="0">
                      <a:pos x="562" y="96"/>
                    </a:cxn>
                    <a:cxn ang="0">
                      <a:pos x="590" y="92"/>
                    </a:cxn>
                    <a:cxn ang="0">
                      <a:pos x="614" y="116"/>
                    </a:cxn>
                    <a:cxn ang="0">
                      <a:pos x="640" y="132"/>
                    </a:cxn>
                    <a:cxn ang="0">
                      <a:pos x="626" y="142"/>
                    </a:cxn>
                    <a:cxn ang="0">
                      <a:pos x="622" y="170"/>
                    </a:cxn>
                    <a:cxn ang="0">
                      <a:pos x="596" y="172"/>
                    </a:cxn>
                    <a:cxn ang="0">
                      <a:pos x="570" y="194"/>
                    </a:cxn>
                    <a:cxn ang="0">
                      <a:pos x="548" y="208"/>
                    </a:cxn>
                    <a:cxn ang="0">
                      <a:pos x="538" y="232"/>
                    </a:cxn>
                    <a:cxn ang="0">
                      <a:pos x="536" y="256"/>
                    </a:cxn>
                    <a:cxn ang="0">
                      <a:pos x="526" y="262"/>
                    </a:cxn>
                    <a:cxn ang="0">
                      <a:pos x="512" y="254"/>
                    </a:cxn>
                    <a:cxn ang="0">
                      <a:pos x="450" y="248"/>
                    </a:cxn>
                    <a:cxn ang="0">
                      <a:pos x="430" y="250"/>
                    </a:cxn>
                    <a:cxn ang="0">
                      <a:pos x="410" y="258"/>
                    </a:cxn>
                    <a:cxn ang="0">
                      <a:pos x="394" y="254"/>
                    </a:cxn>
                    <a:cxn ang="0">
                      <a:pos x="376" y="270"/>
                    </a:cxn>
                    <a:cxn ang="0">
                      <a:pos x="350" y="298"/>
                    </a:cxn>
                    <a:cxn ang="0">
                      <a:pos x="342" y="288"/>
                    </a:cxn>
                    <a:cxn ang="0">
                      <a:pos x="320" y="288"/>
                    </a:cxn>
                    <a:cxn ang="0">
                      <a:pos x="308" y="264"/>
                    </a:cxn>
                    <a:cxn ang="0">
                      <a:pos x="290" y="238"/>
                    </a:cxn>
                    <a:cxn ang="0">
                      <a:pos x="244" y="242"/>
                    </a:cxn>
                    <a:cxn ang="0">
                      <a:pos x="204" y="210"/>
                    </a:cxn>
                    <a:cxn ang="0">
                      <a:pos x="168" y="208"/>
                    </a:cxn>
                    <a:cxn ang="0">
                      <a:pos x="150" y="286"/>
                    </a:cxn>
                    <a:cxn ang="0">
                      <a:pos x="132" y="270"/>
                    </a:cxn>
                    <a:cxn ang="0">
                      <a:pos x="114" y="264"/>
                    </a:cxn>
                  </a:cxnLst>
                  <a:rect l="0" t="0" r="r" b="b"/>
                  <a:pathLst>
                    <a:path w="640" h="298">
                      <a:moveTo>
                        <a:pt x="108" y="262"/>
                      </a:moveTo>
                      <a:lnTo>
                        <a:pt x="94" y="260"/>
                      </a:lnTo>
                      <a:lnTo>
                        <a:pt x="78" y="248"/>
                      </a:lnTo>
                      <a:lnTo>
                        <a:pt x="66" y="234"/>
                      </a:lnTo>
                      <a:lnTo>
                        <a:pt x="58" y="224"/>
                      </a:lnTo>
                      <a:lnTo>
                        <a:pt x="64" y="220"/>
                      </a:lnTo>
                      <a:lnTo>
                        <a:pt x="78" y="222"/>
                      </a:lnTo>
                      <a:lnTo>
                        <a:pt x="76" y="210"/>
                      </a:lnTo>
                      <a:lnTo>
                        <a:pt x="82" y="206"/>
                      </a:lnTo>
                      <a:lnTo>
                        <a:pt x="94" y="208"/>
                      </a:lnTo>
                      <a:lnTo>
                        <a:pt x="104" y="210"/>
                      </a:lnTo>
                      <a:lnTo>
                        <a:pt x="108" y="196"/>
                      </a:lnTo>
                      <a:lnTo>
                        <a:pt x="100" y="176"/>
                      </a:lnTo>
                      <a:lnTo>
                        <a:pt x="82" y="176"/>
                      </a:lnTo>
                      <a:lnTo>
                        <a:pt x="64" y="178"/>
                      </a:lnTo>
                      <a:lnTo>
                        <a:pt x="40" y="188"/>
                      </a:lnTo>
                      <a:lnTo>
                        <a:pt x="36" y="174"/>
                      </a:lnTo>
                      <a:lnTo>
                        <a:pt x="24" y="158"/>
                      </a:lnTo>
                      <a:lnTo>
                        <a:pt x="10" y="154"/>
                      </a:lnTo>
                      <a:lnTo>
                        <a:pt x="0" y="140"/>
                      </a:lnTo>
                      <a:lnTo>
                        <a:pt x="6" y="116"/>
                      </a:lnTo>
                      <a:lnTo>
                        <a:pt x="18" y="102"/>
                      </a:lnTo>
                      <a:lnTo>
                        <a:pt x="26" y="118"/>
                      </a:lnTo>
                      <a:lnTo>
                        <a:pt x="34" y="114"/>
                      </a:lnTo>
                      <a:lnTo>
                        <a:pt x="36" y="102"/>
                      </a:lnTo>
                      <a:lnTo>
                        <a:pt x="60" y="84"/>
                      </a:lnTo>
                      <a:lnTo>
                        <a:pt x="76" y="78"/>
                      </a:lnTo>
                      <a:lnTo>
                        <a:pt x="112" y="84"/>
                      </a:lnTo>
                      <a:lnTo>
                        <a:pt x="136" y="98"/>
                      </a:lnTo>
                      <a:lnTo>
                        <a:pt x="150" y="100"/>
                      </a:lnTo>
                      <a:lnTo>
                        <a:pt x="172" y="90"/>
                      </a:lnTo>
                      <a:lnTo>
                        <a:pt x="190" y="90"/>
                      </a:lnTo>
                      <a:lnTo>
                        <a:pt x="200" y="100"/>
                      </a:lnTo>
                      <a:lnTo>
                        <a:pt x="226" y="98"/>
                      </a:lnTo>
                      <a:lnTo>
                        <a:pt x="238" y="88"/>
                      </a:lnTo>
                      <a:lnTo>
                        <a:pt x="228" y="80"/>
                      </a:lnTo>
                      <a:lnTo>
                        <a:pt x="214" y="76"/>
                      </a:lnTo>
                      <a:lnTo>
                        <a:pt x="220" y="68"/>
                      </a:lnTo>
                      <a:lnTo>
                        <a:pt x="226" y="62"/>
                      </a:lnTo>
                      <a:lnTo>
                        <a:pt x="228" y="52"/>
                      </a:lnTo>
                      <a:lnTo>
                        <a:pt x="240" y="48"/>
                      </a:lnTo>
                      <a:lnTo>
                        <a:pt x="236" y="40"/>
                      </a:lnTo>
                      <a:lnTo>
                        <a:pt x="232" y="30"/>
                      </a:lnTo>
                      <a:lnTo>
                        <a:pt x="254" y="28"/>
                      </a:lnTo>
                      <a:lnTo>
                        <a:pt x="280" y="20"/>
                      </a:lnTo>
                      <a:lnTo>
                        <a:pt x="316" y="10"/>
                      </a:lnTo>
                      <a:lnTo>
                        <a:pt x="346" y="4"/>
                      </a:lnTo>
                      <a:lnTo>
                        <a:pt x="364" y="0"/>
                      </a:lnTo>
                      <a:lnTo>
                        <a:pt x="384" y="2"/>
                      </a:lnTo>
                      <a:lnTo>
                        <a:pt x="388" y="16"/>
                      </a:lnTo>
                      <a:lnTo>
                        <a:pt x="398" y="22"/>
                      </a:lnTo>
                      <a:lnTo>
                        <a:pt x="418" y="28"/>
                      </a:lnTo>
                      <a:lnTo>
                        <a:pt x="438" y="38"/>
                      </a:lnTo>
                      <a:lnTo>
                        <a:pt x="456" y="28"/>
                      </a:lnTo>
                      <a:lnTo>
                        <a:pt x="478" y="22"/>
                      </a:lnTo>
                      <a:lnTo>
                        <a:pt x="480" y="32"/>
                      </a:lnTo>
                      <a:lnTo>
                        <a:pt x="498" y="44"/>
                      </a:lnTo>
                      <a:lnTo>
                        <a:pt x="510" y="60"/>
                      </a:lnTo>
                      <a:lnTo>
                        <a:pt x="524" y="84"/>
                      </a:lnTo>
                      <a:lnTo>
                        <a:pt x="528" y="92"/>
                      </a:lnTo>
                      <a:lnTo>
                        <a:pt x="536" y="92"/>
                      </a:lnTo>
                      <a:lnTo>
                        <a:pt x="540" y="84"/>
                      </a:lnTo>
                      <a:lnTo>
                        <a:pt x="550" y="90"/>
                      </a:lnTo>
                      <a:lnTo>
                        <a:pt x="562" y="96"/>
                      </a:lnTo>
                      <a:lnTo>
                        <a:pt x="572" y="94"/>
                      </a:lnTo>
                      <a:lnTo>
                        <a:pt x="590" y="92"/>
                      </a:lnTo>
                      <a:lnTo>
                        <a:pt x="600" y="106"/>
                      </a:lnTo>
                      <a:lnTo>
                        <a:pt x="614" y="116"/>
                      </a:lnTo>
                      <a:lnTo>
                        <a:pt x="636" y="118"/>
                      </a:lnTo>
                      <a:lnTo>
                        <a:pt x="640" y="132"/>
                      </a:lnTo>
                      <a:lnTo>
                        <a:pt x="638" y="142"/>
                      </a:lnTo>
                      <a:lnTo>
                        <a:pt x="626" y="142"/>
                      </a:lnTo>
                      <a:lnTo>
                        <a:pt x="622" y="156"/>
                      </a:lnTo>
                      <a:lnTo>
                        <a:pt x="622" y="170"/>
                      </a:lnTo>
                      <a:lnTo>
                        <a:pt x="612" y="172"/>
                      </a:lnTo>
                      <a:lnTo>
                        <a:pt x="596" y="172"/>
                      </a:lnTo>
                      <a:lnTo>
                        <a:pt x="580" y="170"/>
                      </a:lnTo>
                      <a:lnTo>
                        <a:pt x="570" y="194"/>
                      </a:lnTo>
                      <a:lnTo>
                        <a:pt x="566" y="208"/>
                      </a:lnTo>
                      <a:lnTo>
                        <a:pt x="548" y="208"/>
                      </a:lnTo>
                      <a:lnTo>
                        <a:pt x="536" y="214"/>
                      </a:lnTo>
                      <a:lnTo>
                        <a:pt x="538" y="232"/>
                      </a:lnTo>
                      <a:lnTo>
                        <a:pt x="544" y="248"/>
                      </a:lnTo>
                      <a:lnTo>
                        <a:pt x="536" y="256"/>
                      </a:lnTo>
                      <a:lnTo>
                        <a:pt x="536" y="266"/>
                      </a:lnTo>
                      <a:lnTo>
                        <a:pt x="526" y="262"/>
                      </a:lnTo>
                      <a:lnTo>
                        <a:pt x="518" y="260"/>
                      </a:lnTo>
                      <a:lnTo>
                        <a:pt x="512" y="254"/>
                      </a:lnTo>
                      <a:lnTo>
                        <a:pt x="452" y="256"/>
                      </a:lnTo>
                      <a:lnTo>
                        <a:pt x="450" y="248"/>
                      </a:lnTo>
                      <a:lnTo>
                        <a:pt x="438" y="246"/>
                      </a:lnTo>
                      <a:lnTo>
                        <a:pt x="430" y="250"/>
                      </a:lnTo>
                      <a:lnTo>
                        <a:pt x="428" y="256"/>
                      </a:lnTo>
                      <a:lnTo>
                        <a:pt x="410" y="258"/>
                      </a:lnTo>
                      <a:lnTo>
                        <a:pt x="406" y="254"/>
                      </a:lnTo>
                      <a:lnTo>
                        <a:pt x="394" y="254"/>
                      </a:lnTo>
                      <a:lnTo>
                        <a:pt x="384" y="266"/>
                      </a:lnTo>
                      <a:lnTo>
                        <a:pt x="376" y="270"/>
                      </a:lnTo>
                      <a:lnTo>
                        <a:pt x="352" y="288"/>
                      </a:lnTo>
                      <a:lnTo>
                        <a:pt x="350" y="298"/>
                      </a:lnTo>
                      <a:lnTo>
                        <a:pt x="342" y="298"/>
                      </a:lnTo>
                      <a:lnTo>
                        <a:pt x="342" y="288"/>
                      </a:lnTo>
                      <a:lnTo>
                        <a:pt x="338" y="286"/>
                      </a:lnTo>
                      <a:lnTo>
                        <a:pt x="320" y="288"/>
                      </a:lnTo>
                      <a:lnTo>
                        <a:pt x="318" y="272"/>
                      </a:lnTo>
                      <a:lnTo>
                        <a:pt x="308" y="264"/>
                      </a:lnTo>
                      <a:lnTo>
                        <a:pt x="308" y="256"/>
                      </a:lnTo>
                      <a:lnTo>
                        <a:pt x="290" y="238"/>
                      </a:lnTo>
                      <a:lnTo>
                        <a:pt x="282" y="240"/>
                      </a:lnTo>
                      <a:lnTo>
                        <a:pt x="244" y="242"/>
                      </a:lnTo>
                      <a:lnTo>
                        <a:pt x="230" y="224"/>
                      </a:lnTo>
                      <a:lnTo>
                        <a:pt x="204" y="210"/>
                      </a:lnTo>
                      <a:lnTo>
                        <a:pt x="196" y="204"/>
                      </a:lnTo>
                      <a:lnTo>
                        <a:pt x="168" y="208"/>
                      </a:lnTo>
                      <a:lnTo>
                        <a:pt x="150" y="212"/>
                      </a:lnTo>
                      <a:lnTo>
                        <a:pt x="150" y="286"/>
                      </a:lnTo>
                      <a:lnTo>
                        <a:pt x="140" y="284"/>
                      </a:lnTo>
                      <a:lnTo>
                        <a:pt x="132" y="270"/>
                      </a:lnTo>
                      <a:lnTo>
                        <a:pt x="120" y="262"/>
                      </a:lnTo>
                      <a:lnTo>
                        <a:pt x="114" y="264"/>
                      </a:lnTo>
                      <a:lnTo>
                        <a:pt x="108" y="26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63" name="Freeform 200">
                  <a:extLst>
                    <a:ext uri="{FF2B5EF4-FFF2-40B4-BE49-F238E27FC236}">
                      <a16:creationId xmlns:a16="http://schemas.microsoft.com/office/drawing/2014/main" id="{3FD0CEE7-F495-3588-E3A9-9C32CA582F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137" y="985"/>
                  <a:ext cx="2580" cy="890"/>
                </a:xfrm>
                <a:custGeom>
                  <a:avLst/>
                  <a:gdLst/>
                  <a:ahLst/>
                  <a:cxnLst>
                    <a:cxn ang="0">
                      <a:pos x="336" y="878"/>
                    </a:cxn>
                    <a:cxn ang="0">
                      <a:pos x="254" y="858"/>
                    </a:cxn>
                    <a:cxn ang="0">
                      <a:pos x="174" y="796"/>
                    </a:cxn>
                    <a:cxn ang="0">
                      <a:pos x="164" y="716"/>
                    </a:cxn>
                    <a:cxn ang="0">
                      <a:pos x="72" y="674"/>
                    </a:cxn>
                    <a:cxn ang="0">
                      <a:pos x="14" y="584"/>
                    </a:cxn>
                    <a:cxn ang="0">
                      <a:pos x="22" y="486"/>
                    </a:cxn>
                    <a:cxn ang="0">
                      <a:pos x="34" y="336"/>
                    </a:cxn>
                    <a:cxn ang="0">
                      <a:pos x="80" y="244"/>
                    </a:cxn>
                    <a:cxn ang="0">
                      <a:pos x="172" y="348"/>
                    </a:cxn>
                    <a:cxn ang="0">
                      <a:pos x="122" y="386"/>
                    </a:cxn>
                    <a:cxn ang="0">
                      <a:pos x="180" y="380"/>
                    </a:cxn>
                    <a:cxn ang="0">
                      <a:pos x="262" y="310"/>
                    </a:cxn>
                    <a:cxn ang="0">
                      <a:pos x="318" y="326"/>
                    </a:cxn>
                    <a:cxn ang="0">
                      <a:pos x="476" y="278"/>
                    </a:cxn>
                    <a:cxn ang="0">
                      <a:pos x="498" y="226"/>
                    </a:cxn>
                    <a:cxn ang="0">
                      <a:pos x="626" y="246"/>
                    </a:cxn>
                    <a:cxn ang="0">
                      <a:pos x="716" y="182"/>
                    </a:cxn>
                    <a:cxn ang="0">
                      <a:pos x="666" y="324"/>
                    </a:cxn>
                    <a:cxn ang="0">
                      <a:pos x="778" y="270"/>
                    </a:cxn>
                    <a:cxn ang="0">
                      <a:pos x="734" y="204"/>
                    </a:cxn>
                    <a:cxn ang="0">
                      <a:pos x="780" y="204"/>
                    </a:cxn>
                    <a:cxn ang="0">
                      <a:pos x="798" y="162"/>
                    </a:cxn>
                    <a:cxn ang="0">
                      <a:pos x="946" y="120"/>
                    </a:cxn>
                    <a:cxn ang="0">
                      <a:pos x="1230" y="2"/>
                    </a:cxn>
                    <a:cxn ang="0">
                      <a:pos x="1326" y="102"/>
                    </a:cxn>
                    <a:cxn ang="0">
                      <a:pos x="1336" y="122"/>
                    </a:cxn>
                    <a:cxn ang="0">
                      <a:pos x="1564" y="138"/>
                    </a:cxn>
                    <a:cxn ang="0">
                      <a:pos x="1720" y="190"/>
                    </a:cxn>
                    <a:cxn ang="0">
                      <a:pos x="1926" y="172"/>
                    </a:cxn>
                    <a:cxn ang="0">
                      <a:pos x="2108" y="246"/>
                    </a:cxn>
                    <a:cxn ang="0">
                      <a:pos x="2274" y="272"/>
                    </a:cxn>
                    <a:cxn ang="0">
                      <a:pos x="2442" y="276"/>
                    </a:cxn>
                    <a:cxn ang="0">
                      <a:pos x="2568" y="332"/>
                    </a:cxn>
                    <a:cxn ang="0">
                      <a:pos x="2446" y="360"/>
                    </a:cxn>
                    <a:cxn ang="0">
                      <a:pos x="2368" y="380"/>
                    </a:cxn>
                    <a:cxn ang="0">
                      <a:pos x="2306" y="464"/>
                    </a:cxn>
                    <a:cxn ang="0">
                      <a:pos x="2136" y="534"/>
                    </a:cxn>
                    <a:cxn ang="0">
                      <a:pos x="2104" y="634"/>
                    </a:cxn>
                    <a:cxn ang="0">
                      <a:pos x="2034" y="582"/>
                    </a:cxn>
                    <a:cxn ang="0">
                      <a:pos x="2166" y="430"/>
                    </a:cxn>
                    <a:cxn ang="0">
                      <a:pos x="2058" y="456"/>
                    </a:cxn>
                    <a:cxn ang="0">
                      <a:pos x="1966" y="504"/>
                    </a:cxn>
                    <a:cxn ang="0">
                      <a:pos x="1734" y="620"/>
                    </a:cxn>
                    <a:cxn ang="0">
                      <a:pos x="1794" y="728"/>
                    </a:cxn>
                    <a:cxn ang="0">
                      <a:pos x="1660" y="810"/>
                    </a:cxn>
                    <a:cxn ang="0">
                      <a:pos x="1666" y="764"/>
                    </a:cxn>
                    <a:cxn ang="0">
                      <a:pos x="1472" y="652"/>
                    </a:cxn>
                    <a:cxn ang="0">
                      <a:pos x="1418" y="718"/>
                    </a:cxn>
                    <a:cxn ang="0">
                      <a:pos x="1276" y="718"/>
                    </a:cxn>
                    <a:cxn ang="0">
                      <a:pos x="1132" y="674"/>
                    </a:cxn>
                    <a:cxn ang="0">
                      <a:pos x="1024" y="700"/>
                    </a:cxn>
                    <a:cxn ang="0">
                      <a:pos x="894" y="696"/>
                    </a:cxn>
                    <a:cxn ang="0">
                      <a:pos x="760" y="632"/>
                    </a:cxn>
                    <a:cxn ang="0">
                      <a:pos x="536" y="634"/>
                    </a:cxn>
                    <a:cxn ang="0">
                      <a:pos x="530" y="702"/>
                    </a:cxn>
                    <a:cxn ang="0">
                      <a:pos x="340" y="706"/>
                    </a:cxn>
                    <a:cxn ang="0">
                      <a:pos x="344" y="792"/>
                    </a:cxn>
                  </a:cxnLst>
                  <a:rect l="0" t="0" r="r" b="b"/>
                  <a:pathLst>
                    <a:path w="2580" h="890">
                      <a:moveTo>
                        <a:pt x="344" y="792"/>
                      </a:moveTo>
                      <a:lnTo>
                        <a:pt x="328" y="804"/>
                      </a:lnTo>
                      <a:lnTo>
                        <a:pt x="318" y="810"/>
                      </a:lnTo>
                      <a:lnTo>
                        <a:pt x="314" y="818"/>
                      </a:lnTo>
                      <a:lnTo>
                        <a:pt x="306" y="828"/>
                      </a:lnTo>
                      <a:lnTo>
                        <a:pt x="314" y="834"/>
                      </a:lnTo>
                      <a:lnTo>
                        <a:pt x="320" y="844"/>
                      </a:lnTo>
                      <a:lnTo>
                        <a:pt x="322" y="862"/>
                      </a:lnTo>
                      <a:lnTo>
                        <a:pt x="336" y="878"/>
                      </a:lnTo>
                      <a:lnTo>
                        <a:pt x="326" y="888"/>
                      </a:lnTo>
                      <a:lnTo>
                        <a:pt x="322" y="890"/>
                      </a:lnTo>
                      <a:lnTo>
                        <a:pt x="306" y="878"/>
                      </a:lnTo>
                      <a:lnTo>
                        <a:pt x="300" y="876"/>
                      </a:lnTo>
                      <a:lnTo>
                        <a:pt x="290" y="866"/>
                      </a:lnTo>
                      <a:lnTo>
                        <a:pt x="280" y="860"/>
                      </a:lnTo>
                      <a:lnTo>
                        <a:pt x="270" y="862"/>
                      </a:lnTo>
                      <a:lnTo>
                        <a:pt x="264" y="862"/>
                      </a:lnTo>
                      <a:lnTo>
                        <a:pt x="254" y="858"/>
                      </a:lnTo>
                      <a:lnTo>
                        <a:pt x="240" y="850"/>
                      </a:lnTo>
                      <a:lnTo>
                        <a:pt x="232" y="850"/>
                      </a:lnTo>
                      <a:lnTo>
                        <a:pt x="222" y="852"/>
                      </a:lnTo>
                      <a:lnTo>
                        <a:pt x="210" y="844"/>
                      </a:lnTo>
                      <a:lnTo>
                        <a:pt x="198" y="846"/>
                      </a:lnTo>
                      <a:lnTo>
                        <a:pt x="172" y="828"/>
                      </a:lnTo>
                      <a:lnTo>
                        <a:pt x="158" y="822"/>
                      </a:lnTo>
                      <a:lnTo>
                        <a:pt x="162" y="808"/>
                      </a:lnTo>
                      <a:lnTo>
                        <a:pt x="174" y="796"/>
                      </a:lnTo>
                      <a:lnTo>
                        <a:pt x="172" y="786"/>
                      </a:lnTo>
                      <a:lnTo>
                        <a:pt x="188" y="776"/>
                      </a:lnTo>
                      <a:lnTo>
                        <a:pt x="170" y="774"/>
                      </a:lnTo>
                      <a:lnTo>
                        <a:pt x="172" y="766"/>
                      </a:lnTo>
                      <a:lnTo>
                        <a:pt x="182" y="762"/>
                      </a:lnTo>
                      <a:lnTo>
                        <a:pt x="198" y="758"/>
                      </a:lnTo>
                      <a:lnTo>
                        <a:pt x="200" y="726"/>
                      </a:lnTo>
                      <a:lnTo>
                        <a:pt x="184" y="716"/>
                      </a:lnTo>
                      <a:lnTo>
                        <a:pt x="164" y="716"/>
                      </a:lnTo>
                      <a:lnTo>
                        <a:pt x="162" y="710"/>
                      </a:lnTo>
                      <a:lnTo>
                        <a:pt x="130" y="708"/>
                      </a:lnTo>
                      <a:lnTo>
                        <a:pt x="126" y="694"/>
                      </a:lnTo>
                      <a:lnTo>
                        <a:pt x="108" y="690"/>
                      </a:lnTo>
                      <a:lnTo>
                        <a:pt x="110" y="678"/>
                      </a:lnTo>
                      <a:lnTo>
                        <a:pt x="106" y="668"/>
                      </a:lnTo>
                      <a:lnTo>
                        <a:pt x="82" y="668"/>
                      </a:lnTo>
                      <a:lnTo>
                        <a:pt x="78" y="672"/>
                      </a:lnTo>
                      <a:lnTo>
                        <a:pt x="72" y="674"/>
                      </a:lnTo>
                      <a:lnTo>
                        <a:pt x="64" y="670"/>
                      </a:lnTo>
                      <a:lnTo>
                        <a:pt x="64" y="650"/>
                      </a:lnTo>
                      <a:lnTo>
                        <a:pt x="82" y="650"/>
                      </a:lnTo>
                      <a:lnTo>
                        <a:pt x="84" y="648"/>
                      </a:lnTo>
                      <a:lnTo>
                        <a:pt x="56" y="618"/>
                      </a:lnTo>
                      <a:lnTo>
                        <a:pt x="52" y="596"/>
                      </a:lnTo>
                      <a:lnTo>
                        <a:pt x="32" y="594"/>
                      </a:lnTo>
                      <a:lnTo>
                        <a:pt x="32" y="588"/>
                      </a:lnTo>
                      <a:lnTo>
                        <a:pt x="14" y="584"/>
                      </a:lnTo>
                      <a:lnTo>
                        <a:pt x="10" y="578"/>
                      </a:lnTo>
                      <a:lnTo>
                        <a:pt x="6" y="562"/>
                      </a:lnTo>
                      <a:lnTo>
                        <a:pt x="0" y="550"/>
                      </a:lnTo>
                      <a:lnTo>
                        <a:pt x="2" y="538"/>
                      </a:lnTo>
                      <a:lnTo>
                        <a:pt x="2" y="522"/>
                      </a:lnTo>
                      <a:lnTo>
                        <a:pt x="8" y="510"/>
                      </a:lnTo>
                      <a:lnTo>
                        <a:pt x="26" y="496"/>
                      </a:lnTo>
                      <a:lnTo>
                        <a:pt x="40" y="494"/>
                      </a:lnTo>
                      <a:lnTo>
                        <a:pt x="22" y="486"/>
                      </a:lnTo>
                      <a:lnTo>
                        <a:pt x="12" y="474"/>
                      </a:lnTo>
                      <a:lnTo>
                        <a:pt x="56" y="438"/>
                      </a:lnTo>
                      <a:lnTo>
                        <a:pt x="64" y="424"/>
                      </a:lnTo>
                      <a:lnTo>
                        <a:pt x="40" y="406"/>
                      </a:lnTo>
                      <a:lnTo>
                        <a:pt x="50" y="396"/>
                      </a:lnTo>
                      <a:lnTo>
                        <a:pt x="42" y="382"/>
                      </a:lnTo>
                      <a:lnTo>
                        <a:pt x="32" y="372"/>
                      </a:lnTo>
                      <a:lnTo>
                        <a:pt x="40" y="352"/>
                      </a:lnTo>
                      <a:lnTo>
                        <a:pt x="34" y="336"/>
                      </a:lnTo>
                      <a:lnTo>
                        <a:pt x="24" y="318"/>
                      </a:lnTo>
                      <a:lnTo>
                        <a:pt x="40" y="302"/>
                      </a:lnTo>
                      <a:lnTo>
                        <a:pt x="16" y="288"/>
                      </a:lnTo>
                      <a:lnTo>
                        <a:pt x="20" y="266"/>
                      </a:lnTo>
                      <a:lnTo>
                        <a:pt x="30" y="256"/>
                      </a:lnTo>
                      <a:lnTo>
                        <a:pt x="40" y="254"/>
                      </a:lnTo>
                      <a:lnTo>
                        <a:pt x="40" y="248"/>
                      </a:lnTo>
                      <a:lnTo>
                        <a:pt x="62" y="244"/>
                      </a:lnTo>
                      <a:lnTo>
                        <a:pt x="80" y="244"/>
                      </a:lnTo>
                      <a:lnTo>
                        <a:pt x="86" y="254"/>
                      </a:lnTo>
                      <a:lnTo>
                        <a:pt x="96" y="258"/>
                      </a:lnTo>
                      <a:lnTo>
                        <a:pt x="134" y="260"/>
                      </a:lnTo>
                      <a:lnTo>
                        <a:pt x="162" y="274"/>
                      </a:lnTo>
                      <a:lnTo>
                        <a:pt x="188" y="290"/>
                      </a:lnTo>
                      <a:lnTo>
                        <a:pt x="218" y="306"/>
                      </a:lnTo>
                      <a:lnTo>
                        <a:pt x="220" y="324"/>
                      </a:lnTo>
                      <a:lnTo>
                        <a:pt x="202" y="340"/>
                      </a:lnTo>
                      <a:lnTo>
                        <a:pt x="172" y="348"/>
                      </a:lnTo>
                      <a:lnTo>
                        <a:pt x="146" y="338"/>
                      </a:lnTo>
                      <a:lnTo>
                        <a:pt x="116" y="332"/>
                      </a:lnTo>
                      <a:lnTo>
                        <a:pt x="94" y="324"/>
                      </a:lnTo>
                      <a:lnTo>
                        <a:pt x="76" y="316"/>
                      </a:lnTo>
                      <a:lnTo>
                        <a:pt x="90" y="334"/>
                      </a:lnTo>
                      <a:lnTo>
                        <a:pt x="106" y="342"/>
                      </a:lnTo>
                      <a:lnTo>
                        <a:pt x="114" y="348"/>
                      </a:lnTo>
                      <a:lnTo>
                        <a:pt x="116" y="360"/>
                      </a:lnTo>
                      <a:lnTo>
                        <a:pt x="122" y="386"/>
                      </a:lnTo>
                      <a:lnTo>
                        <a:pt x="132" y="388"/>
                      </a:lnTo>
                      <a:lnTo>
                        <a:pt x="148" y="402"/>
                      </a:lnTo>
                      <a:lnTo>
                        <a:pt x="168" y="402"/>
                      </a:lnTo>
                      <a:lnTo>
                        <a:pt x="170" y="392"/>
                      </a:lnTo>
                      <a:lnTo>
                        <a:pt x="158" y="388"/>
                      </a:lnTo>
                      <a:lnTo>
                        <a:pt x="148" y="376"/>
                      </a:lnTo>
                      <a:lnTo>
                        <a:pt x="156" y="366"/>
                      </a:lnTo>
                      <a:lnTo>
                        <a:pt x="168" y="376"/>
                      </a:lnTo>
                      <a:lnTo>
                        <a:pt x="180" y="380"/>
                      </a:lnTo>
                      <a:lnTo>
                        <a:pt x="206" y="386"/>
                      </a:lnTo>
                      <a:lnTo>
                        <a:pt x="206" y="376"/>
                      </a:lnTo>
                      <a:lnTo>
                        <a:pt x="196" y="364"/>
                      </a:lnTo>
                      <a:lnTo>
                        <a:pt x="208" y="352"/>
                      </a:lnTo>
                      <a:lnTo>
                        <a:pt x="226" y="342"/>
                      </a:lnTo>
                      <a:lnTo>
                        <a:pt x="236" y="334"/>
                      </a:lnTo>
                      <a:lnTo>
                        <a:pt x="264" y="342"/>
                      </a:lnTo>
                      <a:lnTo>
                        <a:pt x="270" y="318"/>
                      </a:lnTo>
                      <a:lnTo>
                        <a:pt x="262" y="310"/>
                      </a:lnTo>
                      <a:lnTo>
                        <a:pt x="266" y="288"/>
                      </a:lnTo>
                      <a:lnTo>
                        <a:pt x="258" y="280"/>
                      </a:lnTo>
                      <a:lnTo>
                        <a:pt x="292" y="278"/>
                      </a:lnTo>
                      <a:lnTo>
                        <a:pt x="304" y="292"/>
                      </a:lnTo>
                      <a:lnTo>
                        <a:pt x="304" y="300"/>
                      </a:lnTo>
                      <a:lnTo>
                        <a:pt x="288" y="300"/>
                      </a:lnTo>
                      <a:lnTo>
                        <a:pt x="278" y="310"/>
                      </a:lnTo>
                      <a:lnTo>
                        <a:pt x="294" y="324"/>
                      </a:lnTo>
                      <a:lnTo>
                        <a:pt x="318" y="326"/>
                      </a:lnTo>
                      <a:lnTo>
                        <a:pt x="328" y="302"/>
                      </a:lnTo>
                      <a:lnTo>
                        <a:pt x="386" y="280"/>
                      </a:lnTo>
                      <a:lnTo>
                        <a:pt x="396" y="282"/>
                      </a:lnTo>
                      <a:lnTo>
                        <a:pt x="408" y="270"/>
                      </a:lnTo>
                      <a:lnTo>
                        <a:pt x="420" y="266"/>
                      </a:lnTo>
                      <a:lnTo>
                        <a:pt x="416" y="284"/>
                      </a:lnTo>
                      <a:lnTo>
                        <a:pt x="436" y="284"/>
                      </a:lnTo>
                      <a:lnTo>
                        <a:pt x="440" y="276"/>
                      </a:lnTo>
                      <a:lnTo>
                        <a:pt x="476" y="278"/>
                      </a:lnTo>
                      <a:lnTo>
                        <a:pt x="500" y="264"/>
                      </a:lnTo>
                      <a:lnTo>
                        <a:pt x="504" y="274"/>
                      </a:lnTo>
                      <a:lnTo>
                        <a:pt x="502" y="282"/>
                      </a:lnTo>
                      <a:lnTo>
                        <a:pt x="512" y="282"/>
                      </a:lnTo>
                      <a:lnTo>
                        <a:pt x="516" y="274"/>
                      </a:lnTo>
                      <a:lnTo>
                        <a:pt x="532" y="264"/>
                      </a:lnTo>
                      <a:lnTo>
                        <a:pt x="520" y="248"/>
                      </a:lnTo>
                      <a:lnTo>
                        <a:pt x="498" y="240"/>
                      </a:lnTo>
                      <a:lnTo>
                        <a:pt x="498" y="226"/>
                      </a:lnTo>
                      <a:lnTo>
                        <a:pt x="506" y="224"/>
                      </a:lnTo>
                      <a:lnTo>
                        <a:pt x="526" y="242"/>
                      </a:lnTo>
                      <a:lnTo>
                        <a:pt x="558" y="244"/>
                      </a:lnTo>
                      <a:lnTo>
                        <a:pt x="592" y="256"/>
                      </a:lnTo>
                      <a:lnTo>
                        <a:pt x="620" y="268"/>
                      </a:lnTo>
                      <a:lnTo>
                        <a:pt x="650" y="284"/>
                      </a:lnTo>
                      <a:lnTo>
                        <a:pt x="658" y="270"/>
                      </a:lnTo>
                      <a:lnTo>
                        <a:pt x="644" y="256"/>
                      </a:lnTo>
                      <a:lnTo>
                        <a:pt x="626" y="246"/>
                      </a:lnTo>
                      <a:lnTo>
                        <a:pt x="626" y="236"/>
                      </a:lnTo>
                      <a:lnTo>
                        <a:pt x="634" y="216"/>
                      </a:lnTo>
                      <a:lnTo>
                        <a:pt x="624" y="210"/>
                      </a:lnTo>
                      <a:lnTo>
                        <a:pt x="626" y="204"/>
                      </a:lnTo>
                      <a:lnTo>
                        <a:pt x="650" y="186"/>
                      </a:lnTo>
                      <a:lnTo>
                        <a:pt x="666" y="154"/>
                      </a:lnTo>
                      <a:lnTo>
                        <a:pt x="716" y="158"/>
                      </a:lnTo>
                      <a:lnTo>
                        <a:pt x="720" y="164"/>
                      </a:lnTo>
                      <a:lnTo>
                        <a:pt x="716" y="182"/>
                      </a:lnTo>
                      <a:lnTo>
                        <a:pt x="706" y="198"/>
                      </a:lnTo>
                      <a:lnTo>
                        <a:pt x="716" y="206"/>
                      </a:lnTo>
                      <a:lnTo>
                        <a:pt x="720" y="224"/>
                      </a:lnTo>
                      <a:lnTo>
                        <a:pt x="716" y="268"/>
                      </a:lnTo>
                      <a:lnTo>
                        <a:pt x="732" y="280"/>
                      </a:lnTo>
                      <a:lnTo>
                        <a:pt x="724" y="298"/>
                      </a:lnTo>
                      <a:lnTo>
                        <a:pt x="696" y="322"/>
                      </a:lnTo>
                      <a:lnTo>
                        <a:pt x="682" y="328"/>
                      </a:lnTo>
                      <a:lnTo>
                        <a:pt x="666" y="324"/>
                      </a:lnTo>
                      <a:lnTo>
                        <a:pt x="658" y="328"/>
                      </a:lnTo>
                      <a:lnTo>
                        <a:pt x="670" y="336"/>
                      </a:lnTo>
                      <a:lnTo>
                        <a:pt x="688" y="340"/>
                      </a:lnTo>
                      <a:lnTo>
                        <a:pt x="706" y="342"/>
                      </a:lnTo>
                      <a:lnTo>
                        <a:pt x="726" y="326"/>
                      </a:lnTo>
                      <a:lnTo>
                        <a:pt x="754" y="298"/>
                      </a:lnTo>
                      <a:lnTo>
                        <a:pt x="746" y="282"/>
                      </a:lnTo>
                      <a:lnTo>
                        <a:pt x="756" y="266"/>
                      </a:lnTo>
                      <a:lnTo>
                        <a:pt x="778" y="270"/>
                      </a:lnTo>
                      <a:lnTo>
                        <a:pt x="788" y="280"/>
                      </a:lnTo>
                      <a:lnTo>
                        <a:pt x="792" y="296"/>
                      </a:lnTo>
                      <a:lnTo>
                        <a:pt x="806" y="284"/>
                      </a:lnTo>
                      <a:lnTo>
                        <a:pt x="798" y="268"/>
                      </a:lnTo>
                      <a:lnTo>
                        <a:pt x="778" y="262"/>
                      </a:lnTo>
                      <a:lnTo>
                        <a:pt x="736" y="260"/>
                      </a:lnTo>
                      <a:lnTo>
                        <a:pt x="736" y="240"/>
                      </a:lnTo>
                      <a:lnTo>
                        <a:pt x="744" y="220"/>
                      </a:lnTo>
                      <a:lnTo>
                        <a:pt x="734" y="204"/>
                      </a:lnTo>
                      <a:lnTo>
                        <a:pt x="728" y="192"/>
                      </a:lnTo>
                      <a:lnTo>
                        <a:pt x="740" y="180"/>
                      </a:lnTo>
                      <a:lnTo>
                        <a:pt x="754" y="174"/>
                      </a:lnTo>
                      <a:lnTo>
                        <a:pt x="756" y="158"/>
                      </a:lnTo>
                      <a:lnTo>
                        <a:pt x="764" y="158"/>
                      </a:lnTo>
                      <a:lnTo>
                        <a:pt x="766" y="176"/>
                      </a:lnTo>
                      <a:lnTo>
                        <a:pt x="760" y="190"/>
                      </a:lnTo>
                      <a:lnTo>
                        <a:pt x="764" y="200"/>
                      </a:lnTo>
                      <a:lnTo>
                        <a:pt x="780" y="204"/>
                      </a:lnTo>
                      <a:lnTo>
                        <a:pt x="804" y="210"/>
                      </a:lnTo>
                      <a:lnTo>
                        <a:pt x="816" y="210"/>
                      </a:lnTo>
                      <a:lnTo>
                        <a:pt x="802" y="200"/>
                      </a:lnTo>
                      <a:lnTo>
                        <a:pt x="782" y="194"/>
                      </a:lnTo>
                      <a:lnTo>
                        <a:pt x="774" y="182"/>
                      </a:lnTo>
                      <a:lnTo>
                        <a:pt x="786" y="178"/>
                      </a:lnTo>
                      <a:lnTo>
                        <a:pt x="806" y="182"/>
                      </a:lnTo>
                      <a:lnTo>
                        <a:pt x="792" y="166"/>
                      </a:lnTo>
                      <a:lnTo>
                        <a:pt x="798" y="162"/>
                      </a:lnTo>
                      <a:lnTo>
                        <a:pt x="832" y="172"/>
                      </a:lnTo>
                      <a:lnTo>
                        <a:pt x="852" y="188"/>
                      </a:lnTo>
                      <a:lnTo>
                        <a:pt x="880" y="188"/>
                      </a:lnTo>
                      <a:lnTo>
                        <a:pt x="866" y="174"/>
                      </a:lnTo>
                      <a:lnTo>
                        <a:pt x="848" y="160"/>
                      </a:lnTo>
                      <a:lnTo>
                        <a:pt x="842" y="138"/>
                      </a:lnTo>
                      <a:lnTo>
                        <a:pt x="854" y="130"/>
                      </a:lnTo>
                      <a:lnTo>
                        <a:pt x="900" y="128"/>
                      </a:lnTo>
                      <a:lnTo>
                        <a:pt x="946" y="120"/>
                      </a:lnTo>
                      <a:lnTo>
                        <a:pt x="934" y="98"/>
                      </a:lnTo>
                      <a:lnTo>
                        <a:pt x="972" y="80"/>
                      </a:lnTo>
                      <a:lnTo>
                        <a:pt x="1056" y="52"/>
                      </a:lnTo>
                      <a:lnTo>
                        <a:pt x="1092" y="48"/>
                      </a:lnTo>
                      <a:lnTo>
                        <a:pt x="1126" y="52"/>
                      </a:lnTo>
                      <a:lnTo>
                        <a:pt x="1176" y="36"/>
                      </a:lnTo>
                      <a:lnTo>
                        <a:pt x="1172" y="20"/>
                      </a:lnTo>
                      <a:lnTo>
                        <a:pt x="1196" y="0"/>
                      </a:lnTo>
                      <a:lnTo>
                        <a:pt x="1230" y="2"/>
                      </a:lnTo>
                      <a:lnTo>
                        <a:pt x="1248" y="8"/>
                      </a:lnTo>
                      <a:lnTo>
                        <a:pt x="1226" y="20"/>
                      </a:lnTo>
                      <a:lnTo>
                        <a:pt x="1268" y="22"/>
                      </a:lnTo>
                      <a:lnTo>
                        <a:pt x="1260" y="36"/>
                      </a:lnTo>
                      <a:lnTo>
                        <a:pt x="1336" y="34"/>
                      </a:lnTo>
                      <a:lnTo>
                        <a:pt x="1364" y="52"/>
                      </a:lnTo>
                      <a:lnTo>
                        <a:pt x="1368" y="64"/>
                      </a:lnTo>
                      <a:lnTo>
                        <a:pt x="1360" y="84"/>
                      </a:lnTo>
                      <a:lnTo>
                        <a:pt x="1326" y="102"/>
                      </a:lnTo>
                      <a:lnTo>
                        <a:pt x="1290" y="122"/>
                      </a:lnTo>
                      <a:lnTo>
                        <a:pt x="1240" y="150"/>
                      </a:lnTo>
                      <a:lnTo>
                        <a:pt x="1244" y="154"/>
                      </a:lnTo>
                      <a:lnTo>
                        <a:pt x="1266" y="146"/>
                      </a:lnTo>
                      <a:lnTo>
                        <a:pt x="1308" y="134"/>
                      </a:lnTo>
                      <a:lnTo>
                        <a:pt x="1306" y="126"/>
                      </a:lnTo>
                      <a:lnTo>
                        <a:pt x="1316" y="116"/>
                      </a:lnTo>
                      <a:lnTo>
                        <a:pt x="1332" y="112"/>
                      </a:lnTo>
                      <a:lnTo>
                        <a:pt x="1336" y="122"/>
                      </a:lnTo>
                      <a:lnTo>
                        <a:pt x="1348" y="126"/>
                      </a:lnTo>
                      <a:lnTo>
                        <a:pt x="1366" y="138"/>
                      </a:lnTo>
                      <a:lnTo>
                        <a:pt x="1376" y="132"/>
                      </a:lnTo>
                      <a:lnTo>
                        <a:pt x="1450" y="134"/>
                      </a:lnTo>
                      <a:lnTo>
                        <a:pt x="1450" y="144"/>
                      </a:lnTo>
                      <a:lnTo>
                        <a:pt x="1522" y="152"/>
                      </a:lnTo>
                      <a:lnTo>
                        <a:pt x="1530" y="126"/>
                      </a:lnTo>
                      <a:lnTo>
                        <a:pt x="1544" y="128"/>
                      </a:lnTo>
                      <a:lnTo>
                        <a:pt x="1564" y="138"/>
                      </a:lnTo>
                      <a:lnTo>
                        <a:pt x="1596" y="136"/>
                      </a:lnTo>
                      <a:lnTo>
                        <a:pt x="1614" y="156"/>
                      </a:lnTo>
                      <a:lnTo>
                        <a:pt x="1618" y="174"/>
                      </a:lnTo>
                      <a:lnTo>
                        <a:pt x="1606" y="182"/>
                      </a:lnTo>
                      <a:lnTo>
                        <a:pt x="1628" y="208"/>
                      </a:lnTo>
                      <a:lnTo>
                        <a:pt x="1650" y="214"/>
                      </a:lnTo>
                      <a:lnTo>
                        <a:pt x="1670" y="184"/>
                      </a:lnTo>
                      <a:lnTo>
                        <a:pt x="1696" y="198"/>
                      </a:lnTo>
                      <a:lnTo>
                        <a:pt x="1720" y="190"/>
                      </a:lnTo>
                      <a:lnTo>
                        <a:pt x="1746" y="200"/>
                      </a:lnTo>
                      <a:lnTo>
                        <a:pt x="1768" y="192"/>
                      </a:lnTo>
                      <a:lnTo>
                        <a:pt x="1784" y="184"/>
                      </a:lnTo>
                      <a:lnTo>
                        <a:pt x="1782" y="166"/>
                      </a:lnTo>
                      <a:lnTo>
                        <a:pt x="1804" y="158"/>
                      </a:lnTo>
                      <a:lnTo>
                        <a:pt x="1872" y="162"/>
                      </a:lnTo>
                      <a:lnTo>
                        <a:pt x="1884" y="172"/>
                      </a:lnTo>
                      <a:lnTo>
                        <a:pt x="1890" y="176"/>
                      </a:lnTo>
                      <a:lnTo>
                        <a:pt x="1926" y="172"/>
                      </a:lnTo>
                      <a:lnTo>
                        <a:pt x="1942" y="180"/>
                      </a:lnTo>
                      <a:lnTo>
                        <a:pt x="1934" y="190"/>
                      </a:lnTo>
                      <a:lnTo>
                        <a:pt x="1948" y="196"/>
                      </a:lnTo>
                      <a:lnTo>
                        <a:pt x="1978" y="208"/>
                      </a:lnTo>
                      <a:lnTo>
                        <a:pt x="2030" y="210"/>
                      </a:lnTo>
                      <a:lnTo>
                        <a:pt x="2084" y="212"/>
                      </a:lnTo>
                      <a:lnTo>
                        <a:pt x="2106" y="224"/>
                      </a:lnTo>
                      <a:lnTo>
                        <a:pt x="2104" y="238"/>
                      </a:lnTo>
                      <a:lnTo>
                        <a:pt x="2108" y="246"/>
                      </a:lnTo>
                      <a:lnTo>
                        <a:pt x="2126" y="252"/>
                      </a:lnTo>
                      <a:lnTo>
                        <a:pt x="2140" y="246"/>
                      </a:lnTo>
                      <a:lnTo>
                        <a:pt x="2206" y="250"/>
                      </a:lnTo>
                      <a:lnTo>
                        <a:pt x="2214" y="250"/>
                      </a:lnTo>
                      <a:lnTo>
                        <a:pt x="2230" y="242"/>
                      </a:lnTo>
                      <a:lnTo>
                        <a:pt x="2236" y="244"/>
                      </a:lnTo>
                      <a:lnTo>
                        <a:pt x="2236" y="256"/>
                      </a:lnTo>
                      <a:lnTo>
                        <a:pt x="2254" y="270"/>
                      </a:lnTo>
                      <a:lnTo>
                        <a:pt x="2274" y="272"/>
                      </a:lnTo>
                      <a:lnTo>
                        <a:pt x="2280" y="264"/>
                      </a:lnTo>
                      <a:lnTo>
                        <a:pt x="2274" y="252"/>
                      </a:lnTo>
                      <a:lnTo>
                        <a:pt x="2272" y="234"/>
                      </a:lnTo>
                      <a:lnTo>
                        <a:pt x="2284" y="232"/>
                      </a:lnTo>
                      <a:lnTo>
                        <a:pt x="2302" y="240"/>
                      </a:lnTo>
                      <a:lnTo>
                        <a:pt x="2334" y="240"/>
                      </a:lnTo>
                      <a:lnTo>
                        <a:pt x="2372" y="246"/>
                      </a:lnTo>
                      <a:lnTo>
                        <a:pt x="2416" y="262"/>
                      </a:lnTo>
                      <a:lnTo>
                        <a:pt x="2442" y="276"/>
                      </a:lnTo>
                      <a:lnTo>
                        <a:pt x="2488" y="296"/>
                      </a:lnTo>
                      <a:lnTo>
                        <a:pt x="2496" y="308"/>
                      </a:lnTo>
                      <a:lnTo>
                        <a:pt x="2502" y="320"/>
                      </a:lnTo>
                      <a:lnTo>
                        <a:pt x="2512" y="336"/>
                      </a:lnTo>
                      <a:lnTo>
                        <a:pt x="2520" y="332"/>
                      </a:lnTo>
                      <a:lnTo>
                        <a:pt x="2514" y="314"/>
                      </a:lnTo>
                      <a:lnTo>
                        <a:pt x="2530" y="316"/>
                      </a:lnTo>
                      <a:lnTo>
                        <a:pt x="2550" y="320"/>
                      </a:lnTo>
                      <a:lnTo>
                        <a:pt x="2568" y="332"/>
                      </a:lnTo>
                      <a:lnTo>
                        <a:pt x="2580" y="344"/>
                      </a:lnTo>
                      <a:lnTo>
                        <a:pt x="2568" y="356"/>
                      </a:lnTo>
                      <a:lnTo>
                        <a:pt x="2542" y="362"/>
                      </a:lnTo>
                      <a:lnTo>
                        <a:pt x="2538" y="376"/>
                      </a:lnTo>
                      <a:lnTo>
                        <a:pt x="2530" y="394"/>
                      </a:lnTo>
                      <a:lnTo>
                        <a:pt x="2502" y="380"/>
                      </a:lnTo>
                      <a:lnTo>
                        <a:pt x="2486" y="374"/>
                      </a:lnTo>
                      <a:lnTo>
                        <a:pt x="2488" y="358"/>
                      </a:lnTo>
                      <a:lnTo>
                        <a:pt x="2446" y="360"/>
                      </a:lnTo>
                      <a:lnTo>
                        <a:pt x="2440" y="340"/>
                      </a:lnTo>
                      <a:lnTo>
                        <a:pt x="2426" y="342"/>
                      </a:lnTo>
                      <a:lnTo>
                        <a:pt x="2424" y="356"/>
                      </a:lnTo>
                      <a:lnTo>
                        <a:pt x="2430" y="362"/>
                      </a:lnTo>
                      <a:lnTo>
                        <a:pt x="2412" y="378"/>
                      </a:lnTo>
                      <a:lnTo>
                        <a:pt x="2392" y="380"/>
                      </a:lnTo>
                      <a:lnTo>
                        <a:pt x="2378" y="378"/>
                      </a:lnTo>
                      <a:lnTo>
                        <a:pt x="2370" y="372"/>
                      </a:lnTo>
                      <a:lnTo>
                        <a:pt x="2368" y="380"/>
                      </a:lnTo>
                      <a:lnTo>
                        <a:pt x="2382" y="386"/>
                      </a:lnTo>
                      <a:lnTo>
                        <a:pt x="2396" y="394"/>
                      </a:lnTo>
                      <a:lnTo>
                        <a:pt x="2402" y="412"/>
                      </a:lnTo>
                      <a:lnTo>
                        <a:pt x="2414" y="430"/>
                      </a:lnTo>
                      <a:lnTo>
                        <a:pt x="2400" y="438"/>
                      </a:lnTo>
                      <a:lnTo>
                        <a:pt x="2374" y="428"/>
                      </a:lnTo>
                      <a:lnTo>
                        <a:pt x="2362" y="438"/>
                      </a:lnTo>
                      <a:lnTo>
                        <a:pt x="2326" y="454"/>
                      </a:lnTo>
                      <a:lnTo>
                        <a:pt x="2306" y="464"/>
                      </a:lnTo>
                      <a:lnTo>
                        <a:pt x="2266" y="496"/>
                      </a:lnTo>
                      <a:lnTo>
                        <a:pt x="2252" y="484"/>
                      </a:lnTo>
                      <a:lnTo>
                        <a:pt x="2222" y="484"/>
                      </a:lnTo>
                      <a:lnTo>
                        <a:pt x="2206" y="500"/>
                      </a:lnTo>
                      <a:lnTo>
                        <a:pt x="2202" y="484"/>
                      </a:lnTo>
                      <a:lnTo>
                        <a:pt x="2192" y="484"/>
                      </a:lnTo>
                      <a:lnTo>
                        <a:pt x="2188" y="496"/>
                      </a:lnTo>
                      <a:lnTo>
                        <a:pt x="2160" y="496"/>
                      </a:lnTo>
                      <a:lnTo>
                        <a:pt x="2136" y="534"/>
                      </a:lnTo>
                      <a:lnTo>
                        <a:pt x="2136" y="546"/>
                      </a:lnTo>
                      <a:lnTo>
                        <a:pt x="2152" y="546"/>
                      </a:lnTo>
                      <a:lnTo>
                        <a:pt x="2148" y="564"/>
                      </a:lnTo>
                      <a:lnTo>
                        <a:pt x="2154" y="580"/>
                      </a:lnTo>
                      <a:lnTo>
                        <a:pt x="2136" y="586"/>
                      </a:lnTo>
                      <a:lnTo>
                        <a:pt x="2130" y="600"/>
                      </a:lnTo>
                      <a:lnTo>
                        <a:pt x="2136" y="618"/>
                      </a:lnTo>
                      <a:lnTo>
                        <a:pt x="2112" y="626"/>
                      </a:lnTo>
                      <a:lnTo>
                        <a:pt x="2104" y="634"/>
                      </a:lnTo>
                      <a:lnTo>
                        <a:pt x="2104" y="640"/>
                      </a:lnTo>
                      <a:lnTo>
                        <a:pt x="2106" y="644"/>
                      </a:lnTo>
                      <a:lnTo>
                        <a:pt x="2104" y="648"/>
                      </a:lnTo>
                      <a:lnTo>
                        <a:pt x="2080" y="656"/>
                      </a:lnTo>
                      <a:lnTo>
                        <a:pt x="2080" y="670"/>
                      </a:lnTo>
                      <a:lnTo>
                        <a:pt x="2050" y="700"/>
                      </a:lnTo>
                      <a:lnTo>
                        <a:pt x="2046" y="668"/>
                      </a:lnTo>
                      <a:lnTo>
                        <a:pt x="2034" y="618"/>
                      </a:lnTo>
                      <a:lnTo>
                        <a:pt x="2034" y="582"/>
                      </a:lnTo>
                      <a:lnTo>
                        <a:pt x="2046" y="568"/>
                      </a:lnTo>
                      <a:lnTo>
                        <a:pt x="2058" y="546"/>
                      </a:lnTo>
                      <a:lnTo>
                        <a:pt x="2074" y="542"/>
                      </a:lnTo>
                      <a:lnTo>
                        <a:pt x="2116" y="502"/>
                      </a:lnTo>
                      <a:lnTo>
                        <a:pt x="2148" y="480"/>
                      </a:lnTo>
                      <a:lnTo>
                        <a:pt x="2158" y="476"/>
                      </a:lnTo>
                      <a:lnTo>
                        <a:pt x="2174" y="440"/>
                      </a:lnTo>
                      <a:lnTo>
                        <a:pt x="2182" y="436"/>
                      </a:lnTo>
                      <a:lnTo>
                        <a:pt x="2166" y="430"/>
                      </a:lnTo>
                      <a:lnTo>
                        <a:pt x="2160" y="432"/>
                      </a:lnTo>
                      <a:lnTo>
                        <a:pt x="2154" y="438"/>
                      </a:lnTo>
                      <a:lnTo>
                        <a:pt x="2154" y="456"/>
                      </a:lnTo>
                      <a:lnTo>
                        <a:pt x="2140" y="456"/>
                      </a:lnTo>
                      <a:lnTo>
                        <a:pt x="2108" y="476"/>
                      </a:lnTo>
                      <a:lnTo>
                        <a:pt x="2100" y="468"/>
                      </a:lnTo>
                      <a:lnTo>
                        <a:pt x="2108" y="452"/>
                      </a:lnTo>
                      <a:lnTo>
                        <a:pt x="2098" y="456"/>
                      </a:lnTo>
                      <a:lnTo>
                        <a:pt x="2058" y="456"/>
                      </a:lnTo>
                      <a:lnTo>
                        <a:pt x="2020" y="486"/>
                      </a:lnTo>
                      <a:lnTo>
                        <a:pt x="2012" y="502"/>
                      </a:lnTo>
                      <a:lnTo>
                        <a:pt x="2016" y="506"/>
                      </a:lnTo>
                      <a:lnTo>
                        <a:pt x="2026" y="516"/>
                      </a:lnTo>
                      <a:lnTo>
                        <a:pt x="2010" y="516"/>
                      </a:lnTo>
                      <a:lnTo>
                        <a:pt x="1994" y="518"/>
                      </a:lnTo>
                      <a:lnTo>
                        <a:pt x="1964" y="520"/>
                      </a:lnTo>
                      <a:lnTo>
                        <a:pt x="1972" y="512"/>
                      </a:lnTo>
                      <a:lnTo>
                        <a:pt x="1966" y="504"/>
                      </a:lnTo>
                      <a:lnTo>
                        <a:pt x="1944" y="502"/>
                      </a:lnTo>
                      <a:lnTo>
                        <a:pt x="1930" y="504"/>
                      </a:lnTo>
                      <a:lnTo>
                        <a:pt x="1924" y="512"/>
                      </a:lnTo>
                      <a:lnTo>
                        <a:pt x="1894" y="510"/>
                      </a:lnTo>
                      <a:lnTo>
                        <a:pt x="1880" y="512"/>
                      </a:lnTo>
                      <a:lnTo>
                        <a:pt x="1828" y="512"/>
                      </a:lnTo>
                      <a:lnTo>
                        <a:pt x="1712" y="612"/>
                      </a:lnTo>
                      <a:lnTo>
                        <a:pt x="1714" y="622"/>
                      </a:lnTo>
                      <a:lnTo>
                        <a:pt x="1734" y="620"/>
                      </a:lnTo>
                      <a:lnTo>
                        <a:pt x="1736" y="636"/>
                      </a:lnTo>
                      <a:lnTo>
                        <a:pt x="1746" y="624"/>
                      </a:lnTo>
                      <a:lnTo>
                        <a:pt x="1756" y="640"/>
                      </a:lnTo>
                      <a:lnTo>
                        <a:pt x="1770" y="628"/>
                      </a:lnTo>
                      <a:lnTo>
                        <a:pt x="1792" y="632"/>
                      </a:lnTo>
                      <a:lnTo>
                        <a:pt x="1808" y="652"/>
                      </a:lnTo>
                      <a:lnTo>
                        <a:pt x="1804" y="674"/>
                      </a:lnTo>
                      <a:lnTo>
                        <a:pt x="1796" y="696"/>
                      </a:lnTo>
                      <a:lnTo>
                        <a:pt x="1794" y="728"/>
                      </a:lnTo>
                      <a:lnTo>
                        <a:pt x="1788" y="746"/>
                      </a:lnTo>
                      <a:lnTo>
                        <a:pt x="1728" y="820"/>
                      </a:lnTo>
                      <a:lnTo>
                        <a:pt x="1710" y="842"/>
                      </a:lnTo>
                      <a:lnTo>
                        <a:pt x="1696" y="852"/>
                      </a:lnTo>
                      <a:lnTo>
                        <a:pt x="1678" y="860"/>
                      </a:lnTo>
                      <a:lnTo>
                        <a:pt x="1664" y="852"/>
                      </a:lnTo>
                      <a:lnTo>
                        <a:pt x="1646" y="856"/>
                      </a:lnTo>
                      <a:lnTo>
                        <a:pt x="1646" y="820"/>
                      </a:lnTo>
                      <a:lnTo>
                        <a:pt x="1660" y="810"/>
                      </a:lnTo>
                      <a:lnTo>
                        <a:pt x="1666" y="816"/>
                      </a:lnTo>
                      <a:lnTo>
                        <a:pt x="1678" y="814"/>
                      </a:lnTo>
                      <a:lnTo>
                        <a:pt x="1690" y="792"/>
                      </a:lnTo>
                      <a:lnTo>
                        <a:pt x="1696" y="770"/>
                      </a:lnTo>
                      <a:lnTo>
                        <a:pt x="1704" y="766"/>
                      </a:lnTo>
                      <a:lnTo>
                        <a:pt x="1702" y="752"/>
                      </a:lnTo>
                      <a:lnTo>
                        <a:pt x="1686" y="754"/>
                      </a:lnTo>
                      <a:lnTo>
                        <a:pt x="1672" y="756"/>
                      </a:lnTo>
                      <a:lnTo>
                        <a:pt x="1666" y="764"/>
                      </a:lnTo>
                      <a:lnTo>
                        <a:pt x="1644" y="762"/>
                      </a:lnTo>
                      <a:lnTo>
                        <a:pt x="1640" y="742"/>
                      </a:lnTo>
                      <a:lnTo>
                        <a:pt x="1610" y="726"/>
                      </a:lnTo>
                      <a:lnTo>
                        <a:pt x="1594" y="726"/>
                      </a:lnTo>
                      <a:lnTo>
                        <a:pt x="1572" y="674"/>
                      </a:lnTo>
                      <a:lnTo>
                        <a:pt x="1560" y="654"/>
                      </a:lnTo>
                      <a:lnTo>
                        <a:pt x="1530" y="642"/>
                      </a:lnTo>
                      <a:lnTo>
                        <a:pt x="1486" y="646"/>
                      </a:lnTo>
                      <a:lnTo>
                        <a:pt x="1472" y="652"/>
                      </a:lnTo>
                      <a:lnTo>
                        <a:pt x="1470" y="660"/>
                      </a:lnTo>
                      <a:lnTo>
                        <a:pt x="1482" y="662"/>
                      </a:lnTo>
                      <a:lnTo>
                        <a:pt x="1482" y="676"/>
                      </a:lnTo>
                      <a:lnTo>
                        <a:pt x="1472" y="682"/>
                      </a:lnTo>
                      <a:lnTo>
                        <a:pt x="1462" y="700"/>
                      </a:lnTo>
                      <a:lnTo>
                        <a:pt x="1458" y="716"/>
                      </a:lnTo>
                      <a:lnTo>
                        <a:pt x="1446" y="718"/>
                      </a:lnTo>
                      <a:lnTo>
                        <a:pt x="1436" y="728"/>
                      </a:lnTo>
                      <a:lnTo>
                        <a:pt x="1418" y="718"/>
                      </a:lnTo>
                      <a:lnTo>
                        <a:pt x="1394" y="716"/>
                      </a:lnTo>
                      <a:lnTo>
                        <a:pt x="1386" y="710"/>
                      </a:lnTo>
                      <a:lnTo>
                        <a:pt x="1376" y="712"/>
                      </a:lnTo>
                      <a:lnTo>
                        <a:pt x="1358" y="726"/>
                      </a:lnTo>
                      <a:lnTo>
                        <a:pt x="1328" y="732"/>
                      </a:lnTo>
                      <a:lnTo>
                        <a:pt x="1310" y="734"/>
                      </a:lnTo>
                      <a:lnTo>
                        <a:pt x="1288" y="732"/>
                      </a:lnTo>
                      <a:lnTo>
                        <a:pt x="1282" y="726"/>
                      </a:lnTo>
                      <a:lnTo>
                        <a:pt x="1276" y="718"/>
                      </a:lnTo>
                      <a:lnTo>
                        <a:pt x="1266" y="716"/>
                      </a:lnTo>
                      <a:lnTo>
                        <a:pt x="1260" y="710"/>
                      </a:lnTo>
                      <a:lnTo>
                        <a:pt x="1236" y="706"/>
                      </a:lnTo>
                      <a:lnTo>
                        <a:pt x="1222" y="714"/>
                      </a:lnTo>
                      <a:lnTo>
                        <a:pt x="1196" y="710"/>
                      </a:lnTo>
                      <a:lnTo>
                        <a:pt x="1186" y="698"/>
                      </a:lnTo>
                      <a:lnTo>
                        <a:pt x="1184" y="688"/>
                      </a:lnTo>
                      <a:lnTo>
                        <a:pt x="1160" y="680"/>
                      </a:lnTo>
                      <a:lnTo>
                        <a:pt x="1132" y="674"/>
                      </a:lnTo>
                      <a:lnTo>
                        <a:pt x="1114" y="692"/>
                      </a:lnTo>
                      <a:lnTo>
                        <a:pt x="1126" y="706"/>
                      </a:lnTo>
                      <a:lnTo>
                        <a:pt x="1124" y="714"/>
                      </a:lnTo>
                      <a:lnTo>
                        <a:pt x="1112" y="724"/>
                      </a:lnTo>
                      <a:lnTo>
                        <a:pt x="1104" y="718"/>
                      </a:lnTo>
                      <a:lnTo>
                        <a:pt x="1072" y="718"/>
                      </a:lnTo>
                      <a:lnTo>
                        <a:pt x="1062" y="706"/>
                      </a:lnTo>
                      <a:lnTo>
                        <a:pt x="1042" y="702"/>
                      </a:lnTo>
                      <a:lnTo>
                        <a:pt x="1024" y="700"/>
                      </a:lnTo>
                      <a:lnTo>
                        <a:pt x="990" y="718"/>
                      </a:lnTo>
                      <a:lnTo>
                        <a:pt x="982" y="726"/>
                      </a:lnTo>
                      <a:lnTo>
                        <a:pt x="968" y="728"/>
                      </a:lnTo>
                      <a:lnTo>
                        <a:pt x="960" y="736"/>
                      </a:lnTo>
                      <a:lnTo>
                        <a:pt x="944" y="736"/>
                      </a:lnTo>
                      <a:lnTo>
                        <a:pt x="940" y="722"/>
                      </a:lnTo>
                      <a:lnTo>
                        <a:pt x="918" y="720"/>
                      </a:lnTo>
                      <a:lnTo>
                        <a:pt x="904" y="710"/>
                      </a:lnTo>
                      <a:lnTo>
                        <a:pt x="894" y="696"/>
                      </a:lnTo>
                      <a:lnTo>
                        <a:pt x="866" y="700"/>
                      </a:lnTo>
                      <a:lnTo>
                        <a:pt x="844" y="688"/>
                      </a:lnTo>
                      <a:lnTo>
                        <a:pt x="840" y="696"/>
                      </a:lnTo>
                      <a:lnTo>
                        <a:pt x="832" y="696"/>
                      </a:lnTo>
                      <a:lnTo>
                        <a:pt x="818" y="672"/>
                      </a:lnTo>
                      <a:lnTo>
                        <a:pt x="802" y="648"/>
                      </a:lnTo>
                      <a:lnTo>
                        <a:pt x="784" y="636"/>
                      </a:lnTo>
                      <a:lnTo>
                        <a:pt x="782" y="626"/>
                      </a:lnTo>
                      <a:lnTo>
                        <a:pt x="760" y="632"/>
                      </a:lnTo>
                      <a:lnTo>
                        <a:pt x="742" y="642"/>
                      </a:lnTo>
                      <a:lnTo>
                        <a:pt x="722" y="632"/>
                      </a:lnTo>
                      <a:lnTo>
                        <a:pt x="702" y="626"/>
                      </a:lnTo>
                      <a:lnTo>
                        <a:pt x="692" y="620"/>
                      </a:lnTo>
                      <a:lnTo>
                        <a:pt x="688" y="606"/>
                      </a:lnTo>
                      <a:lnTo>
                        <a:pt x="668" y="604"/>
                      </a:lnTo>
                      <a:lnTo>
                        <a:pt x="646" y="608"/>
                      </a:lnTo>
                      <a:lnTo>
                        <a:pt x="558" y="632"/>
                      </a:lnTo>
                      <a:lnTo>
                        <a:pt x="536" y="634"/>
                      </a:lnTo>
                      <a:lnTo>
                        <a:pt x="540" y="644"/>
                      </a:lnTo>
                      <a:lnTo>
                        <a:pt x="544" y="652"/>
                      </a:lnTo>
                      <a:lnTo>
                        <a:pt x="532" y="656"/>
                      </a:lnTo>
                      <a:lnTo>
                        <a:pt x="530" y="666"/>
                      </a:lnTo>
                      <a:lnTo>
                        <a:pt x="524" y="672"/>
                      </a:lnTo>
                      <a:lnTo>
                        <a:pt x="518" y="680"/>
                      </a:lnTo>
                      <a:lnTo>
                        <a:pt x="532" y="684"/>
                      </a:lnTo>
                      <a:lnTo>
                        <a:pt x="540" y="692"/>
                      </a:lnTo>
                      <a:lnTo>
                        <a:pt x="530" y="702"/>
                      </a:lnTo>
                      <a:lnTo>
                        <a:pt x="504" y="704"/>
                      </a:lnTo>
                      <a:lnTo>
                        <a:pt x="494" y="694"/>
                      </a:lnTo>
                      <a:lnTo>
                        <a:pt x="476" y="694"/>
                      </a:lnTo>
                      <a:lnTo>
                        <a:pt x="454" y="704"/>
                      </a:lnTo>
                      <a:lnTo>
                        <a:pt x="438" y="702"/>
                      </a:lnTo>
                      <a:lnTo>
                        <a:pt x="416" y="688"/>
                      </a:lnTo>
                      <a:lnTo>
                        <a:pt x="380" y="682"/>
                      </a:lnTo>
                      <a:lnTo>
                        <a:pt x="364" y="688"/>
                      </a:lnTo>
                      <a:lnTo>
                        <a:pt x="340" y="706"/>
                      </a:lnTo>
                      <a:lnTo>
                        <a:pt x="338" y="718"/>
                      </a:lnTo>
                      <a:lnTo>
                        <a:pt x="330" y="722"/>
                      </a:lnTo>
                      <a:lnTo>
                        <a:pt x="322" y="706"/>
                      </a:lnTo>
                      <a:lnTo>
                        <a:pt x="310" y="720"/>
                      </a:lnTo>
                      <a:lnTo>
                        <a:pt x="304" y="744"/>
                      </a:lnTo>
                      <a:lnTo>
                        <a:pt x="314" y="758"/>
                      </a:lnTo>
                      <a:lnTo>
                        <a:pt x="328" y="762"/>
                      </a:lnTo>
                      <a:lnTo>
                        <a:pt x="340" y="778"/>
                      </a:lnTo>
                      <a:lnTo>
                        <a:pt x="344" y="79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64" name="Freeform 201">
                  <a:extLst>
                    <a:ext uri="{FF2B5EF4-FFF2-40B4-BE49-F238E27FC236}">
                      <a16:creationId xmlns:a16="http://schemas.microsoft.com/office/drawing/2014/main" id="{885EF8B5-BFF3-B39F-DE4B-A4E806913DF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519" y="1007"/>
                  <a:ext cx="276" cy="196"/>
                </a:xfrm>
                <a:custGeom>
                  <a:avLst/>
                  <a:gdLst/>
                  <a:ahLst/>
                  <a:cxnLst>
                    <a:cxn ang="0">
                      <a:pos x="88" y="196"/>
                    </a:cxn>
                    <a:cxn ang="0">
                      <a:pos x="36" y="194"/>
                    </a:cxn>
                    <a:cxn ang="0">
                      <a:pos x="36" y="182"/>
                    </a:cxn>
                    <a:cxn ang="0">
                      <a:pos x="30" y="176"/>
                    </a:cxn>
                    <a:cxn ang="0">
                      <a:pos x="20" y="182"/>
                    </a:cxn>
                    <a:cxn ang="0">
                      <a:pos x="10" y="176"/>
                    </a:cxn>
                    <a:cxn ang="0">
                      <a:pos x="0" y="166"/>
                    </a:cxn>
                    <a:cxn ang="0">
                      <a:pos x="0" y="154"/>
                    </a:cxn>
                    <a:cxn ang="0">
                      <a:pos x="12" y="150"/>
                    </a:cxn>
                    <a:cxn ang="0">
                      <a:pos x="20" y="142"/>
                    </a:cxn>
                    <a:cxn ang="0">
                      <a:pos x="20" y="132"/>
                    </a:cxn>
                    <a:cxn ang="0">
                      <a:pos x="34" y="118"/>
                    </a:cxn>
                    <a:cxn ang="0">
                      <a:pos x="44" y="116"/>
                    </a:cxn>
                    <a:cxn ang="0">
                      <a:pos x="48" y="108"/>
                    </a:cxn>
                    <a:cxn ang="0">
                      <a:pos x="38" y="106"/>
                    </a:cxn>
                    <a:cxn ang="0">
                      <a:pos x="64" y="84"/>
                    </a:cxn>
                    <a:cxn ang="0">
                      <a:pos x="76" y="66"/>
                    </a:cxn>
                    <a:cxn ang="0">
                      <a:pos x="110" y="40"/>
                    </a:cxn>
                    <a:cxn ang="0">
                      <a:pos x="132" y="36"/>
                    </a:cxn>
                    <a:cxn ang="0">
                      <a:pos x="140" y="28"/>
                    </a:cxn>
                    <a:cxn ang="0">
                      <a:pos x="176" y="24"/>
                    </a:cxn>
                    <a:cxn ang="0">
                      <a:pos x="210" y="20"/>
                    </a:cxn>
                    <a:cxn ang="0">
                      <a:pos x="230" y="8"/>
                    </a:cxn>
                    <a:cxn ang="0">
                      <a:pos x="250" y="0"/>
                    </a:cxn>
                    <a:cxn ang="0">
                      <a:pos x="266" y="0"/>
                    </a:cxn>
                    <a:cxn ang="0">
                      <a:pos x="276" y="6"/>
                    </a:cxn>
                    <a:cxn ang="0">
                      <a:pos x="272" y="18"/>
                    </a:cxn>
                    <a:cxn ang="0">
                      <a:pos x="254" y="30"/>
                    </a:cxn>
                    <a:cxn ang="0">
                      <a:pos x="222" y="40"/>
                    </a:cxn>
                    <a:cxn ang="0">
                      <a:pos x="166" y="50"/>
                    </a:cxn>
                    <a:cxn ang="0">
                      <a:pos x="136" y="74"/>
                    </a:cxn>
                    <a:cxn ang="0">
                      <a:pos x="122" y="80"/>
                    </a:cxn>
                    <a:cxn ang="0">
                      <a:pos x="110" y="82"/>
                    </a:cxn>
                    <a:cxn ang="0">
                      <a:pos x="110" y="94"/>
                    </a:cxn>
                    <a:cxn ang="0">
                      <a:pos x="96" y="102"/>
                    </a:cxn>
                    <a:cxn ang="0">
                      <a:pos x="86" y="116"/>
                    </a:cxn>
                    <a:cxn ang="0">
                      <a:pos x="64" y="140"/>
                    </a:cxn>
                    <a:cxn ang="0">
                      <a:pos x="62" y="166"/>
                    </a:cxn>
                    <a:cxn ang="0">
                      <a:pos x="72" y="174"/>
                    </a:cxn>
                    <a:cxn ang="0">
                      <a:pos x="74" y="184"/>
                    </a:cxn>
                    <a:cxn ang="0">
                      <a:pos x="88" y="196"/>
                    </a:cxn>
                  </a:cxnLst>
                  <a:rect l="0" t="0" r="r" b="b"/>
                  <a:pathLst>
                    <a:path w="276" h="196">
                      <a:moveTo>
                        <a:pt x="88" y="196"/>
                      </a:moveTo>
                      <a:lnTo>
                        <a:pt x="36" y="194"/>
                      </a:lnTo>
                      <a:lnTo>
                        <a:pt x="36" y="182"/>
                      </a:lnTo>
                      <a:lnTo>
                        <a:pt x="30" y="176"/>
                      </a:lnTo>
                      <a:lnTo>
                        <a:pt x="20" y="182"/>
                      </a:lnTo>
                      <a:lnTo>
                        <a:pt x="10" y="176"/>
                      </a:lnTo>
                      <a:lnTo>
                        <a:pt x="0" y="166"/>
                      </a:lnTo>
                      <a:lnTo>
                        <a:pt x="0" y="154"/>
                      </a:lnTo>
                      <a:lnTo>
                        <a:pt x="12" y="150"/>
                      </a:lnTo>
                      <a:lnTo>
                        <a:pt x="20" y="142"/>
                      </a:lnTo>
                      <a:lnTo>
                        <a:pt x="20" y="132"/>
                      </a:lnTo>
                      <a:lnTo>
                        <a:pt x="34" y="118"/>
                      </a:lnTo>
                      <a:lnTo>
                        <a:pt x="44" y="116"/>
                      </a:lnTo>
                      <a:lnTo>
                        <a:pt x="48" y="108"/>
                      </a:lnTo>
                      <a:lnTo>
                        <a:pt x="38" y="106"/>
                      </a:lnTo>
                      <a:lnTo>
                        <a:pt x="64" y="84"/>
                      </a:lnTo>
                      <a:lnTo>
                        <a:pt x="76" y="66"/>
                      </a:lnTo>
                      <a:lnTo>
                        <a:pt x="110" y="40"/>
                      </a:lnTo>
                      <a:lnTo>
                        <a:pt x="132" y="36"/>
                      </a:lnTo>
                      <a:lnTo>
                        <a:pt x="140" y="28"/>
                      </a:lnTo>
                      <a:lnTo>
                        <a:pt x="176" y="24"/>
                      </a:lnTo>
                      <a:lnTo>
                        <a:pt x="210" y="20"/>
                      </a:lnTo>
                      <a:lnTo>
                        <a:pt x="230" y="8"/>
                      </a:lnTo>
                      <a:lnTo>
                        <a:pt x="250" y="0"/>
                      </a:lnTo>
                      <a:lnTo>
                        <a:pt x="266" y="0"/>
                      </a:lnTo>
                      <a:lnTo>
                        <a:pt x="276" y="6"/>
                      </a:lnTo>
                      <a:lnTo>
                        <a:pt x="272" y="18"/>
                      </a:lnTo>
                      <a:lnTo>
                        <a:pt x="254" y="30"/>
                      </a:lnTo>
                      <a:lnTo>
                        <a:pt x="222" y="40"/>
                      </a:lnTo>
                      <a:lnTo>
                        <a:pt x="166" y="50"/>
                      </a:lnTo>
                      <a:lnTo>
                        <a:pt x="136" y="74"/>
                      </a:lnTo>
                      <a:lnTo>
                        <a:pt x="122" y="80"/>
                      </a:lnTo>
                      <a:lnTo>
                        <a:pt x="110" y="82"/>
                      </a:lnTo>
                      <a:lnTo>
                        <a:pt x="110" y="94"/>
                      </a:lnTo>
                      <a:lnTo>
                        <a:pt x="96" y="102"/>
                      </a:lnTo>
                      <a:lnTo>
                        <a:pt x="86" y="116"/>
                      </a:lnTo>
                      <a:lnTo>
                        <a:pt x="64" y="140"/>
                      </a:lnTo>
                      <a:lnTo>
                        <a:pt x="62" y="166"/>
                      </a:lnTo>
                      <a:lnTo>
                        <a:pt x="72" y="174"/>
                      </a:lnTo>
                      <a:lnTo>
                        <a:pt x="74" y="184"/>
                      </a:lnTo>
                      <a:lnTo>
                        <a:pt x="88" y="19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65" name="Freeform 202">
                  <a:extLst>
                    <a:ext uri="{FF2B5EF4-FFF2-40B4-BE49-F238E27FC236}">
                      <a16:creationId xmlns:a16="http://schemas.microsoft.com/office/drawing/2014/main" id="{B9B25062-CA79-8D56-301A-C5ACE85D0DA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277" y="925"/>
                  <a:ext cx="96" cy="52"/>
                </a:xfrm>
                <a:custGeom>
                  <a:avLst/>
                  <a:gdLst/>
                  <a:ahLst/>
                  <a:cxnLst>
                    <a:cxn ang="0">
                      <a:pos x="0" y="48"/>
                    </a:cxn>
                    <a:cxn ang="0">
                      <a:pos x="16" y="30"/>
                    </a:cxn>
                    <a:cxn ang="0">
                      <a:pos x="28" y="14"/>
                    </a:cxn>
                    <a:cxn ang="0">
                      <a:pos x="40" y="2"/>
                    </a:cxn>
                    <a:cxn ang="0">
                      <a:pos x="58" y="0"/>
                    </a:cxn>
                    <a:cxn ang="0">
                      <a:pos x="54" y="14"/>
                    </a:cxn>
                    <a:cxn ang="0">
                      <a:pos x="70" y="6"/>
                    </a:cxn>
                    <a:cxn ang="0">
                      <a:pos x="82" y="16"/>
                    </a:cxn>
                    <a:cxn ang="0">
                      <a:pos x="96" y="22"/>
                    </a:cxn>
                    <a:cxn ang="0">
                      <a:pos x="94" y="32"/>
                    </a:cxn>
                    <a:cxn ang="0">
                      <a:pos x="86" y="40"/>
                    </a:cxn>
                    <a:cxn ang="0">
                      <a:pos x="58" y="40"/>
                    </a:cxn>
                    <a:cxn ang="0">
                      <a:pos x="26" y="42"/>
                    </a:cxn>
                    <a:cxn ang="0">
                      <a:pos x="20" y="48"/>
                    </a:cxn>
                    <a:cxn ang="0">
                      <a:pos x="8" y="52"/>
                    </a:cxn>
                    <a:cxn ang="0">
                      <a:pos x="0" y="48"/>
                    </a:cxn>
                  </a:cxnLst>
                  <a:rect l="0" t="0" r="r" b="b"/>
                  <a:pathLst>
                    <a:path w="96" h="52">
                      <a:moveTo>
                        <a:pt x="0" y="48"/>
                      </a:moveTo>
                      <a:lnTo>
                        <a:pt x="16" y="30"/>
                      </a:lnTo>
                      <a:lnTo>
                        <a:pt x="28" y="14"/>
                      </a:lnTo>
                      <a:lnTo>
                        <a:pt x="40" y="2"/>
                      </a:lnTo>
                      <a:lnTo>
                        <a:pt x="58" y="0"/>
                      </a:lnTo>
                      <a:lnTo>
                        <a:pt x="54" y="14"/>
                      </a:lnTo>
                      <a:lnTo>
                        <a:pt x="70" y="6"/>
                      </a:lnTo>
                      <a:lnTo>
                        <a:pt x="82" y="16"/>
                      </a:lnTo>
                      <a:lnTo>
                        <a:pt x="96" y="22"/>
                      </a:lnTo>
                      <a:lnTo>
                        <a:pt x="94" y="32"/>
                      </a:lnTo>
                      <a:lnTo>
                        <a:pt x="86" y="40"/>
                      </a:lnTo>
                      <a:lnTo>
                        <a:pt x="58" y="40"/>
                      </a:lnTo>
                      <a:lnTo>
                        <a:pt x="26" y="42"/>
                      </a:lnTo>
                      <a:lnTo>
                        <a:pt x="20" y="48"/>
                      </a:lnTo>
                      <a:lnTo>
                        <a:pt x="8" y="52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66" name="Freeform 203">
                  <a:extLst>
                    <a:ext uri="{FF2B5EF4-FFF2-40B4-BE49-F238E27FC236}">
                      <a16:creationId xmlns:a16="http://schemas.microsoft.com/office/drawing/2014/main" id="{558892FD-452A-79BC-FCD7-97BA989D009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189" y="897"/>
                  <a:ext cx="96" cy="46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16" y="6"/>
                    </a:cxn>
                    <a:cxn ang="0">
                      <a:pos x="46" y="0"/>
                    </a:cxn>
                    <a:cxn ang="0">
                      <a:pos x="64" y="2"/>
                    </a:cxn>
                    <a:cxn ang="0">
                      <a:pos x="64" y="10"/>
                    </a:cxn>
                    <a:cxn ang="0">
                      <a:pos x="76" y="8"/>
                    </a:cxn>
                    <a:cxn ang="0">
                      <a:pos x="88" y="6"/>
                    </a:cxn>
                    <a:cxn ang="0">
                      <a:pos x="96" y="14"/>
                    </a:cxn>
                    <a:cxn ang="0">
                      <a:pos x="96" y="26"/>
                    </a:cxn>
                    <a:cxn ang="0">
                      <a:pos x="84" y="36"/>
                    </a:cxn>
                    <a:cxn ang="0">
                      <a:pos x="92" y="46"/>
                    </a:cxn>
                    <a:cxn ang="0">
                      <a:pos x="54" y="46"/>
                    </a:cxn>
                    <a:cxn ang="0">
                      <a:pos x="40" y="40"/>
                    </a:cxn>
                    <a:cxn ang="0">
                      <a:pos x="16" y="40"/>
                    </a:cxn>
                    <a:cxn ang="0">
                      <a:pos x="8" y="28"/>
                    </a:cxn>
                    <a:cxn ang="0">
                      <a:pos x="0" y="22"/>
                    </a:cxn>
                  </a:cxnLst>
                  <a:rect l="0" t="0" r="r" b="b"/>
                  <a:pathLst>
                    <a:path w="96" h="46">
                      <a:moveTo>
                        <a:pt x="0" y="22"/>
                      </a:moveTo>
                      <a:lnTo>
                        <a:pt x="16" y="6"/>
                      </a:lnTo>
                      <a:lnTo>
                        <a:pt x="46" y="0"/>
                      </a:lnTo>
                      <a:lnTo>
                        <a:pt x="64" y="2"/>
                      </a:lnTo>
                      <a:lnTo>
                        <a:pt x="64" y="10"/>
                      </a:lnTo>
                      <a:lnTo>
                        <a:pt x="76" y="8"/>
                      </a:lnTo>
                      <a:lnTo>
                        <a:pt x="88" y="6"/>
                      </a:lnTo>
                      <a:lnTo>
                        <a:pt x="96" y="14"/>
                      </a:lnTo>
                      <a:lnTo>
                        <a:pt x="96" y="26"/>
                      </a:lnTo>
                      <a:lnTo>
                        <a:pt x="84" y="36"/>
                      </a:lnTo>
                      <a:lnTo>
                        <a:pt x="92" y="46"/>
                      </a:lnTo>
                      <a:lnTo>
                        <a:pt x="54" y="46"/>
                      </a:lnTo>
                      <a:lnTo>
                        <a:pt x="40" y="40"/>
                      </a:lnTo>
                      <a:lnTo>
                        <a:pt x="16" y="40"/>
                      </a:lnTo>
                      <a:lnTo>
                        <a:pt x="8" y="28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67" name="Freeform 204">
                  <a:extLst>
                    <a:ext uri="{FF2B5EF4-FFF2-40B4-BE49-F238E27FC236}">
                      <a16:creationId xmlns:a16="http://schemas.microsoft.com/office/drawing/2014/main" id="{5156F9AB-7BB3-78E9-2D1E-F23A2E9B333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165" y="855"/>
                  <a:ext cx="84" cy="44"/>
                </a:xfrm>
                <a:custGeom>
                  <a:avLst/>
                  <a:gdLst/>
                  <a:ahLst/>
                  <a:cxnLst>
                    <a:cxn ang="0">
                      <a:pos x="0" y="34"/>
                    </a:cxn>
                    <a:cxn ang="0">
                      <a:pos x="22" y="44"/>
                    </a:cxn>
                    <a:cxn ang="0">
                      <a:pos x="36" y="42"/>
                    </a:cxn>
                    <a:cxn ang="0">
                      <a:pos x="56" y="38"/>
                    </a:cxn>
                    <a:cxn ang="0">
                      <a:pos x="74" y="36"/>
                    </a:cxn>
                    <a:cxn ang="0">
                      <a:pos x="76" y="28"/>
                    </a:cxn>
                    <a:cxn ang="0">
                      <a:pos x="84" y="22"/>
                    </a:cxn>
                    <a:cxn ang="0">
                      <a:pos x="72" y="14"/>
                    </a:cxn>
                    <a:cxn ang="0">
                      <a:pos x="60" y="2"/>
                    </a:cxn>
                    <a:cxn ang="0">
                      <a:pos x="44" y="0"/>
                    </a:cxn>
                    <a:cxn ang="0">
                      <a:pos x="40" y="10"/>
                    </a:cxn>
                    <a:cxn ang="0">
                      <a:pos x="16" y="12"/>
                    </a:cxn>
                    <a:cxn ang="0">
                      <a:pos x="12" y="18"/>
                    </a:cxn>
                    <a:cxn ang="0">
                      <a:pos x="10" y="28"/>
                    </a:cxn>
                    <a:cxn ang="0">
                      <a:pos x="0" y="34"/>
                    </a:cxn>
                  </a:cxnLst>
                  <a:rect l="0" t="0" r="r" b="b"/>
                  <a:pathLst>
                    <a:path w="84" h="44">
                      <a:moveTo>
                        <a:pt x="0" y="34"/>
                      </a:moveTo>
                      <a:lnTo>
                        <a:pt x="22" y="44"/>
                      </a:lnTo>
                      <a:lnTo>
                        <a:pt x="36" y="42"/>
                      </a:lnTo>
                      <a:lnTo>
                        <a:pt x="56" y="38"/>
                      </a:lnTo>
                      <a:lnTo>
                        <a:pt x="74" y="36"/>
                      </a:lnTo>
                      <a:lnTo>
                        <a:pt x="76" y="28"/>
                      </a:lnTo>
                      <a:lnTo>
                        <a:pt x="84" y="22"/>
                      </a:lnTo>
                      <a:lnTo>
                        <a:pt x="72" y="14"/>
                      </a:lnTo>
                      <a:lnTo>
                        <a:pt x="60" y="2"/>
                      </a:lnTo>
                      <a:lnTo>
                        <a:pt x="44" y="0"/>
                      </a:lnTo>
                      <a:lnTo>
                        <a:pt x="40" y="10"/>
                      </a:lnTo>
                      <a:lnTo>
                        <a:pt x="16" y="12"/>
                      </a:lnTo>
                      <a:lnTo>
                        <a:pt x="12" y="18"/>
                      </a:lnTo>
                      <a:lnTo>
                        <a:pt x="10" y="28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68" name="Freeform 205">
                  <a:extLst>
                    <a:ext uri="{FF2B5EF4-FFF2-40B4-BE49-F238E27FC236}">
                      <a16:creationId xmlns:a16="http://schemas.microsoft.com/office/drawing/2014/main" id="{1462120F-4DB9-8A49-F79A-5D47DB2DBC1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877" y="1037"/>
                  <a:ext cx="128" cy="44"/>
                </a:xfrm>
                <a:custGeom>
                  <a:avLst/>
                  <a:gdLst/>
                  <a:ahLst/>
                  <a:cxnLst>
                    <a:cxn ang="0">
                      <a:pos x="38" y="42"/>
                    </a:cxn>
                    <a:cxn ang="0">
                      <a:pos x="26" y="44"/>
                    </a:cxn>
                    <a:cxn ang="0">
                      <a:pos x="2" y="32"/>
                    </a:cxn>
                    <a:cxn ang="0">
                      <a:pos x="0" y="20"/>
                    </a:cxn>
                    <a:cxn ang="0">
                      <a:pos x="6" y="6"/>
                    </a:cxn>
                    <a:cxn ang="0">
                      <a:pos x="18" y="0"/>
                    </a:cxn>
                    <a:cxn ang="0">
                      <a:pos x="30" y="0"/>
                    </a:cxn>
                    <a:cxn ang="0">
                      <a:pos x="46" y="8"/>
                    </a:cxn>
                    <a:cxn ang="0">
                      <a:pos x="58" y="16"/>
                    </a:cxn>
                    <a:cxn ang="0">
                      <a:pos x="64" y="4"/>
                    </a:cxn>
                    <a:cxn ang="0">
                      <a:pos x="76" y="4"/>
                    </a:cxn>
                    <a:cxn ang="0">
                      <a:pos x="86" y="10"/>
                    </a:cxn>
                    <a:cxn ang="0">
                      <a:pos x="100" y="8"/>
                    </a:cxn>
                    <a:cxn ang="0">
                      <a:pos x="120" y="14"/>
                    </a:cxn>
                    <a:cxn ang="0">
                      <a:pos x="128" y="20"/>
                    </a:cxn>
                    <a:cxn ang="0">
                      <a:pos x="120" y="32"/>
                    </a:cxn>
                    <a:cxn ang="0">
                      <a:pos x="104" y="36"/>
                    </a:cxn>
                    <a:cxn ang="0">
                      <a:pos x="92" y="32"/>
                    </a:cxn>
                    <a:cxn ang="0">
                      <a:pos x="86" y="24"/>
                    </a:cxn>
                    <a:cxn ang="0">
                      <a:pos x="90" y="14"/>
                    </a:cxn>
                    <a:cxn ang="0">
                      <a:pos x="78" y="16"/>
                    </a:cxn>
                    <a:cxn ang="0">
                      <a:pos x="80" y="24"/>
                    </a:cxn>
                    <a:cxn ang="0">
                      <a:pos x="84" y="30"/>
                    </a:cxn>
                    <a:cxn ang="0">
                      <a:pos x="88" y="38"/>
                    </a:cxn>
                    <a:cxn ang="0">
                      <a:pos x="78" y="38"/>
                    </a:cxn>
                    <a:cxn ang="0">
                      <a:pos x="62" y="36"/>
                    </a:cxn>
                    <a:cxn ang="0">
                      <a:pos x="48" y="36"/>
                    </a:cxn>
                    <a:cxn ang="0">
                      <a:pos x="38" y="34"/>
                    </a:cxn>
                    <a:cxn ang="0">
                      <a:pos x="38" y="42"/>
                    </a:cxn>
                  </a:cxnLst>
                  <a:rect l="0" t="0" r="r" b="b"/>
                  <a:pathLst>
                    <a:path w="128" h="44">
                      <a:moveTo>
                        <a:pt x="38" y="42"/>
                      </a:moveTo>
                      <a:lnTo>
                        <a:pt x="26" y="44"/>
                      </a:lnTo>
                      <a:lnTo>
                        <a:pt x="2" y="32"/>
                      </a:lnTo>
                      <a:lnTo>
                        <a:pt x="0" y="20"/>
                      </a:lnTo>
                      <a:lnTo>
                        <a:pt x="6" y="6"/>
                      </a:lnTo>
                      <a:lnTo>
                        <a:pt x="18" y="0"/>
                      </a:lnTo>
                      <a:lnTo>
                        <a:pt x="30" y="0"/>
                      </a:lnTo>
                      <a:lnTo>
                        <a:pt x="46" y="8"/>
                      </a:lnTo>
                      <a:lnTo>
                        <a:pt x="58" y="16"/>
                      </a:lnTo>
                      <a:lnTo>
                        <a:pt x="64" y="4"/>
                      </a:lnTo>
                      <a:lnTo>
                        <a:pt x="76" y="4"/>
                      </a:lnTo>
                      <a:lnTo>
                        <a:pt x="86" y="10"/>
                      </a:lnTo>
                      <a:lnTo>
                        <a:pt x="100" y="8"/>
                      </a:lnTo>
                      <a:lnTo>
                        <a:pt x="120" y="14"/>
                      </a:lnTo>
                      <a:lnTo>
                        <a:pt x="128" y="20"/>
                      </a:lnTo>
                      <a:lnTo>
                        <a:pt x="120" y="32"/>
                      </a:lnTo>
                      <a:lnTo>
                        <a:pt x="104" y="36"/>
                      </a:lnTo>
                      <a:lnTo>
                        <a:pt x="92" y="32"/>
                      </a:lnTo>
                      <a:lnTo>
                        <a:pt x="86" y="24"/>
                      </a:lnTo>
                      <a:lnTo>
                        <a:pt x="90" y="14"/>
                      </a:lnTo>
                      <a:lnTo>
                        <a:pt x="78" y="16"/>
                      </a:lnTo>
                      <a:lnTo>
                        <a:pt x="80" y="24"/>
                      </a:lnTo>
                      <a:lnTo>
                        <a:pt x="84" y="30"/>
                      </a:lnTo>
                      <a:lnTo>
                        <a:pt x="88" y="38"/>
                      </a:lnTo>
                      <a:lnTo>
                        <a:pt x="78" y="38"/>
                      </a:lnTo>
                      <a:lnTo>
                        <a:pt x="62" y="36"/>
                      </a:lnTo>
                      <a:lnTo>
                        <a:pt x="48" y="36"/>
                      </a:lnTo>
                      <a:lnTo>
                        <a:pt x="38" y="34"/>
                      </a:lnTo>
                      <a:lnTo>
                        <a:pt x="38" y="4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69" name="Freeform 206">
                  <a:extLst>
                    <a:ext uri="{FF2B5EF4-FFF2-40B4-BE49-F238E27FC236}">
                      <a16:creationId xmlns:a16="http://schemas.microsoft.com/office/drawing/2014/main" id="{FCE4AB36-5F7C-0AA0-E761-DF49A88B21D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021" y="1057"/>
                  <a:ext cx="74" cy="24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16" y="4"/>
                    </a:cxn>
                    <a:cxn ang="0">
                      <a:pos x="36" y="4"/>
                    </a:cxn>
                    <a:cxn ang="0">
                      <a:pos x="50" y="8"/>
                    </a:cxn>
                    <a:cxn ang="0">
                      <a:pos x="68" y="10"/>
                    </a:cxn>
                    <a:cxn ang="0">
                      <a:pos x="74" y="14"/>
                    </a:cxn>
                    <a:cxn ang="0">
                      <a:pos x="60" y="20"/>
                    </a:cxn>
                    <a:cxn ang="0">
                      <a:pos x="48" y="24"/>
                    </a:cxn>
                    <a:cxn ang="0">
                      <a:pos x="36" y="24"/>
                    </a:cxn>
                    <a:cxn ang="0">
                      <a:pos x="20" y="20"/>
                    </a:cxn>
                    <a:cxn ang="0">
                      <a:pos x="4" y="16"/>
                    </a:cxn>
                    <a:cxn ang="0">
                      <a:pos x="0" y="8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74" h="24">
                      <a:moveTo>
                        <a:pt x="6" y="0"/>
                      </a:moveTo>
                      <a:lnTo>
                        <a:pt x="16" y="4"/>
                      </a:lnTo>
                      <a:lnTo>
                        <a:pt x="36" y="4"/>
                      </a:lnTo>
                      <a:lnTo>
                        <a:pt x="50" y="8"/>
                      </a:lnTo>
                      <a:lnTo>
                        <a:pt x="68" y="10"/>
                      </a:lnTo>
                      <a:lnTo>
                        <a:pt x="74" y="14"/>
                      </a:lnTo>
                      <a:lnTo>
                        <a:pt x="60" y="20"/>
                      </a:lnTo>
                      <a:lnTo>
                        <a:pt x="48" y="24"/>
                      </a:lnTo>
                      <a:lnTo>
                        <a:pt x="36" y="24"/>
                      </a:lnTo>
                      <a:lnTo>
                        <a:pt x="20" y="20"/>
                      </a:lnTo>
                      <a:lnTo>
                        <a:pt x="4" y="16"/>
                      </a:lnTo>
                      <a:lnTo>
                        <a:pt x="0" y="8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70" name="Freeform 207">
                  <a:extLst>
                    <a:ext uri="{FF2B5EF4-FFF2-40B4-BE49-F238E27FC236}">
                      <a16:creationId xmlns:a16="http://schemas.microsoft.com/office/drawing/2014/main" id="{44696271-26C0-A6DD-C445-6E763549897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537" y="1173"/>
                  <a:ext cx="58" cy="24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2" y="24"/>
                    </a:cxn>
                    <a:cxn ang="0">
                      <a:pos x="10" y="24"/>
                    </a:cxn>
                    <a:cxn ang="0">
                      <a:pos x="24" y="24"/>
                    </a:cxn>
                    <a:cxn ang="0">
                      <a:pos x="46" y="20"/>
                    </a:cxn>
                    <a:cxn ang="0">
                      <a:pos x="58" y="18"/>
                    </a:cxn>
                    <a:cxn ang="0">
                      <a:pos x="58" y="8"/>
                    </a:cxn>
                    <a:cxn ang="0">
                      <a:pos x="48" y="4"/>
                    </a:cxn>
                    <a:cxn ang="0">
                      <a:pos x="36" y="0"/>
                    </a:cxn>
                    <a:cxn ang="0">
                      <a:pos x="22" y="2"/>
                    </a:cxn>
                    <a:cxn ang="0">
                      <a:pos x="14" y="8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58" h="24">
                      <a:moveTo>
                        <a:pt x="0" y="16"/>
                      </a:moveTo>
                      <a:lnTo>
                        <a:pt x="2" y="24"/>
                      </a:lnTo>
                      <a:lnTo>
                        <a:pt x="10" y="24"/>
                      </a:lnTo>
                      <a:lnTo>
                        <a:pt x="24" y="24"/>
                      </a:lnTo>
                      <a:lnTo>
                        <a:pt x="46" y="20"/>
                      </a:lnTo>
                      <a:lnTo>
                        <a:pt x="58" y="18"/>
                      </a:lnTo>
                      <a:lnTo>
                        <a:pt x="58" y="8"/>
                      </a:lnTo>
                      <a:lnTo>
                        <a:pt x="48" y="4"/>
                      </a:lnTo>
                      <a:lnTo>
                        <a:pt x="36" y="0"/>
                      </a:lnTo>
                      <a:lnTo>
                        <a:pt x="22" y="2"/>
                      </a:lnTo>
                      <a:lnTo>
                        <a:pt x="14" y="8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71" name="Freeform 208">
                  <a:extLst>
                    <a:ext uri="{FF2B5EF4-FFF2-40B4-BE49-F238E27FC236}">
                      <a16:creationId xmlns:a16="http://schemas.microsoft.com/office/drawing/2014/main" id="{CA9FA68E-04B4-6DA1-BF79-18088A3F838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951" y="1609"/>
                  <a:ext cx="42" cy="174"/>
                </a:xfrm>
                <a:custGeom>
                  <a:avLst/>
                  <a:gdLst/>
                  <a:ahLst/>
                  <a:cxnLst>
                    <a:cxn ang="0">
                      <a:pos x="0" y="166"/>
                    </a:cxn>
                    <a:cxn ang="0">
                      <a:pos x="6" y="174"/>
                    </a:cxn>
                    <a:cxn ang="0">
                      <a:pos x="10" y="160"/>
                    </a:cxn>
                    <a:cxn ang="0">
                      <a:pos x="18" y="162"/>
                    </a:cxn>
                    <a:cxn ang="0">
                      <a:pos x="24" y="170"/>
                    </a:cxn>
                    <a:cxn ang="0">
                      <a:pos x="26" y="162"/>
                    </a:cxn>
                    <a:cxn ang="0">
                      <a:pos x="22" y="154"/>
                    </a:cxn>
                    <a:cxn ang="0">
                      <a:pos x="14" y="144"/>
                    </a:cxn>
                    <a:cxn ang="0">
                      <a:pos x="10" y="134"/>
                    </a:cxn>
                    <a:cxn ang="0">
                      <a:pos x="14" y="126"/>
                    </a:cxn>
                    <a:cxn ang="0">
                      <a:pos x="18" y="114"/>
                    </a:cxn>
                    <a:cxn ang="0">
                      <a:pos x="22" y="108"/>
                    </a:cxn>
                    <a:cxn ang="0">
                      <a:pos x="30" y="106"/>
                    </a:cxn>
                    <a:cxn ang="0">
                      <a:pos x="42" y="116"/>
                    </a:cxn>
                    <a:cxn ang="0">
                      <a:pos x="42" y="104"/>
                    </a:cxn>
                    <a:cxn ang="0">
                      <a:pos x="32" y="88"/>
                    </a:cxn>
                    <a:cxn ang="0">
                      <a:pos x="28" y="62"/>
                    </a:cxn>
                    <a:cxn ang="0">
                      <a:pos x="24" y="42"/>
                    </a:cxn>
                    <a:cxn ang="0">
                      <a:pos x="22" y="26"/>
                    </a:cxn>
                    <a:cxn ang="0">
                      <a:pos x="20" y="12"/>
                    </a:cxn>
                    <a:cxn ang="0">
                      <a:pos x="16" y="0"/>
                    </a:cxn>
                    <a:cxn ang="0">
                      <a:pos x="12" y="6"/>
                    </a:cxn>
                    <a:cxn ang="0">
                      <a:pos x="12" y="16"/>
                    </a:cxn>
                    <a:cxn ang="0">
                      <a:pos x="2" y="20"/>
                    </a:cxn>
                    <a:cxn ang="0">
                      <a:pos x="2" y="36"/>
                    </a:cxn>
                    <a:cxn ang="0">
                      <a:pos x="2" y="50"/>
                    </a:cxn>
                    <a:cxn ang="0">
                      <a:pos x="2" y="62"/>
                    </a:cxn>
                    <a:cxn ang="0">
                      <a:pos x="8" y="70"/>
                    </a:cxn>
                    <a:cxn ang="0">
                      <a:pos x="6" y="82"/>
                    </a:cxn>
                    <a:cxn ang="0">
                      <a:pos x="6" y="102"/>
                    </a:cxn>
                    <a:cxn ang="0">
                      <a:pos x="6" y="126"/>
                    </a:cxn>
                    <a:cxn ang="0">
                      <a:pos x="6" y="146"/>
                    </a:cxn>
                    <a:cxn ang="0">
                      <a:pos x="6" y="158"/>
                    </a:cxn>
                    <a:cxn ang="0">
                      <a:pos x="0" y="166"/>
                    </a:cxn>
                  </a:cxnLst>
                  <a:rect l="0" t="0" r="r" b="b"/>
                  <a:pathLst>
                    <a:path w="42" h="174">
                      <a:moveTo>
                        <a:pt x="0" y="166"/>
                      </a:moveTo>
                      <a:lnTo>
                        <a:pt x="6" y="174"/>
                      </a:lnTo>
                      <a:lnTo>
                        <a:pt x="10" y="160"/>
                      </a:lnTo>
                      <a:lnTo>
                        <a:pt x="18" y="162"/>
                      </a:lnTo>
                      <a:lnTo>
                        <a:pt x="24" y="170"/>
                      </a:lnTo>
                      <a:lnTo>
                        <a:pt x="26" y="162"/>
                      </a:lnTo>
                      <a:lnTo>
                        <a:pt x="22" y="154"/>
                      </a:lnTo>
                      <a:lnTo>
                        <a:pt x="14" y="144"/>
                      </a:lnTo>
                      <a:lnTo>
                        <a:pt x="10" y="134"/>
                      </a:lnTo>
                      <a:lnTo>
                        <a:pt x="14" y="126"/>
                      </a:lnTo>
                      <a:lnTo>
                        <a:pt x="18" y="114"/>
                      </a:lnTo>
                      <a:lnTo>
                        <a:pt x="22" y="108"/>
                      </a:lnTo>
                      <a:lnTo>
                        <a:pt x="30" y="106"/>
                      </a:lnTo>
                      <a:lnTo>
                        <a:pt x="42" y="116"/>
                      </a:lnTo>
                      <a:lnTo>
                        <a:pt x="42" y="104"/>
                      </a:lnTo>
                      <a:lnTo>
                        <a:pt x="32" y="88"/>
                      </a:lnTo>
                      <a:lnTo>
                        <a:pt x="28" y="62"/>
                      </a:lnTo>
                      <a:lnTo>
                        <a:pt x="24" y="42"/>
                      </a:lnTo>
                      <a:lnTo>
                        <a:pt x="22" y="26"/>
                      </a:lnTo>
                      <a:lnTo>
                        <a:pt x="20" y="12"/>
                      </a:lnTo>
                      <a:lnTo>
                        <a:pt x="16" y="0"/>
                      </a:lnTo>
                      <a:lnTo>
                        <a:pt x="12" y="6"/>
                      </a:lnTo>
                      <a:lnTo>
                        <a:pt x="12" y="16"/>
                      </a:lnTo>
                      <a:lnTo>
                        <a:pt x="2" y="20"/>
                      </a:lnTo>
                      <a:lnTo>
                        <a:pt x="2" y="36"/>
                      </a:lnTo>
                      <a:lnTo>
                        <a:pt x="2" y="50"/>
                      </a:lnTo>
                      <a:lnTo>
                        <a:pt x="2" y="62"/>
                      </a:lnTo>
                      <a:lnTo>
                        <a:pt x="8" y="70"/>
                      </a:lnTo>
                      <a:lnTo>
                        <a:pt x="6" y="82"/>
                      </a:lnTo>
                      <a:lnTo>
                        <a:pt x="6" y="102"/>
                      </a:lnTo>
                      <a:lnTo>
                        <a:pt x="6" y="126"/>
                      </a:lnTo>
                      <a:lnTo>
                        <a:pt x="6" y="146"/>
                      </a:lnTo>
                      <a:lnTo>
                        <a:pt x="6" y="158"/>
                      </a:lnTo>
                      <a:lnTo>
                        <a:pt x="0" y="16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72" name="Freeform 209">
                  <a:extLst>
                    <a:ext uri="{FF2B5EF4-FFF2-40B4-BE49-F238E27FC236}">
                      <a16:creationId xmlns:a16="http://schemas.microsoft.com/office/drawing/2014/main" id="{A3BDC0FF-89E6-C83D-9D5A-9B63E62E264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411" y="1901"/>
                  <a:ext cx="24" cy="20"/>
                </a:xfrm>
                <a:custGeom>
                  <a:avLst/>
                  <a:gdLst/>
                  <a:ahLst/>
                  <a:cxnLst>
                    <a:cxn ang="0">
                      <a:pos x="22" y="20"/>
                    </a:cxn>
                    <a:cxn ang="0">
                      <a:pos x="14" y="16"/>
                    </a:cxn>
                    <a:cxn ang="0">
                      <a:pos x="8" y="12"/>
                    </a:cxn>
                    <a:cxn ang="0">
                      <a:pos x="0" y="4"/>
                    </a:cxn>
                    <a:cxn ang="0">
                      <a:pos x="2" y="0"/>
                    </a:cxn>
                    <a:cxn ang="0">
                      <a:pos x="10" y="0"/>
                    </a:cxn>
                    <a:cxn ang="0">
                      <a:pos x="16" y="4"/>
                    </a:cxn>
                    <a:cxn ang="0">
                      <a:pos x="22" y="6"/>
                    </a:cxn>
                    <a:cxn ang="0">
                      <a:pos x="24" y="14"/>
                    </a:cxn>
                    <a:cxn ang="0">
                      <a:pos x="22" y="20"/>
                    </a:cxn>
                  </a:cxnLst>
                  <a:rect l="0" t="0" r="r" b="b"/>
                  <a:pathLst>
                    <a:path w="24" h="20">
                      <a:moveTo>
                        <a:pt x="22" y="20"/>
                      </a:moveTo>
                      <a:lnTo>
                        <a:pt x="14" y="16"/>
                      </a:lnTo>
                      <a:lnTo>
                        <a:pt x="8" y="12"/>
                      </a:ln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10" y="0"/>
                      </a:lnTo>
                      <a:lnTo>
                        <a:pt x="16" y="4"/>
                      </a:lnTo>
                      <a:lnTo>
                        <a:pt x="22" y="6"/>
                      </a:lnTo>
                      <a:lnTo>
                        <a:pt x="24" y="14"/>
                      </a:lnTo>
                      <a:lnTo>
                        <a:pt x="22" y="2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</p:grpSp>
          <p:grpSp>
            <p:nvGrpSpPr>
              <p:cNvPr id="35" name="Group 210">
                <a:extLst>
                  <a:ext uri="{FF2B5EF4-FFF2-40B4-BE49-F238E27FC236}">
                    <a16:creationId xmlns:a16="http://schemas.microsoft.com/office/drawing/2014/main" id="{5035BF48-2623-8A10-E870-0805D3607B5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876679" y="3293790"/>
                <a:ext cx="1161281" cy="850134"/>
                <a:chOff x="3119" y="1859"/>
                <a:chExt cx="808" cy="508"/>
              </a:xfrm>
              <a:grpFill/>
            </p:grpSpPr>
            <p:sp>
              <p:nvSpPr>
                <p:cNvPr id="137" name="Freeform 211">
                  <a:extLst>
                    <a:ext uri="{FF2B5EF4-FFF2-40B4-BE49-F238E27FC236}">
                      <a16:creationId xmlns:a16="http://schemas.microsoft.com/office/drawing/2014/main" id="{A76C19DA-5232-D7B3-581C-2A28E341A8B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217" y="1981"/>
                  <a:ext cx="30" cy="1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16" y="4"/>
                    </a:cxn>
                    <a:cxn ang="0">
                      <a:pos x="24" y="4"/>
                    </a:cxn>
                    <a:cxn ang="0">
                      <a:pos x="30" y="0"/>
                    </a:cxn>
                    <a:cxn ang="0">
                      <a:pos x="22" y="8"/>
                    </a:cxn>
                    <a:cxn ang="0">
                      <a:pos x="18" y="12"/>
                    </a:cxn>
                    <a:cxn ang="0">
                      <a:pos x="12" y="16"/>
                    </a:cxn>
                    <a:cxn ang="0">
                      <a:pos x="4" y="16"/>
                    </a:cxn>
                    <a:cxn ang="0">
                      <a:pos x="0" y="12"/>
                    </a:cxn>
                    <a:cxn ang="0">
                      <a:pos x="0" y="6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30" h="16">
                      <a:moveTo>
                        <a:pt x="8" y="6"/>
                      </a:moveTo>
                      <a:lnTo>
                        <a:pt x="16" y="4"/>
                      </a:lnTo>
                      <a:lnTo>
                        <a:pt x="24" y="4"/>
                      </a:lnTo>
                      <a:lnTo>
                        <a:pt x="30" y="0"/>
                      </a:lnTo>
                      <a:lnTo>
                        <a:pt x="22" y="8"/>
                      </a:lnTo>
                      <a:lnTo>
                        <a:pt x="18" y="12"/>
                      </a:lnTo>
                      <a:lnTo>
                        <a:pt x="12" y="16"/>
                      </a:lnTo>
                      <a:lnTo>
                        <a:pt x="4" y="16"/>
                      </a:lnTo>
                      <a:lnTo>
                        <a:pt x="0" y="12"/>
                      </a:lnTo>
                      <a:lnTo>
                        <a:pt x="0" y="6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38" name="Freeform 212">
                  <a:extLst>
                    <a:ext uri="{FF2B5EF4-FFF2-40B4-BE49-F238E27FC236}">
                      <a16:creationId xmlns:a16="http://schemas.microsoft.com/office/drawing/2014/main" id="{37C0DB24-181B-84E0-E1BF-637A562AFDC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119" y="1859"/>
                  <a:ext cx="292" cy="112"/>
                </a:xfrm>
                <a:custGeom>
                  <a:avLst/>
                  <a:gdLst/>
                  <a:ahLst/>
                  <a:cxnLst>
                    <a:cxn ang="0">
                      <a:pos x="0" y="46"/>
                    </a:cxn>
                    <a:cxn ang="0">
                      <a:pos x="6" y="34"/>
                    </a:cxn>
                    <a:cxn ang="0">
                      <a:pos x="26" y="34"/>
                    </a:cxn>
                    <a:cxn ang="0">
                      <a:pos x="46" y="34"/>
                    </a:cxn>
                    <a:cxn ang="0">
                      <a:pos x="52" y="26"/>
                    </a:cxn>
                    <a:cxn ang="0">
                      <a:pos x="52" y="22"/>
                    </a:cxn>
                    <a:cxn ang="0">
                      <a:pos x="46" y="16"/>
                    </a:cxn>
                    <a:cxn ang="0">
                      <a:pos x="82" y="18"/>
                    </a:cxn>
                    <a:cxn ang="0">
                      <a:pos x="110" y="0"/>
                    </a:cxn>
                    <a:cxn ang="0">
                      <a:pos x="146" y="12"/>
                    </a:cxn>
                    <a:cxn ang="0">
                      <a:pos x="160" y="16"/>
                    </a:cxn>
                    <a:cxn ang="0">
                      <a:pos x="182" y="22"/>
                    </a:cxn>
                    <a:cxn ang="0">
                      <a:pos x="218" y="22"/>
                    </a:cxn>
                    <a:cxn ang="0">
                      <a:pos x="242" y="10"/>
                    </a:cxn>
                    <a:cxn ang="0">
                      <a:pos x="252" y="14"/>
                    </a:cxn>
                    <a:cxn ang="0">
                      <a:pos x="262" y="10"/>
                    </a:cxn>
                    <a:cxn ang="0">
                      <a:pos x="274" y="20"/>
                    </a:cxn>
                    <a:cxn ang="0">
                      <a:pos x="274" y="42"/>
                    </a:cxn>
                    <a:cxn ang="0">
                      <a:pos x="292" y="46"/>
                    </a:cxn>
                    <a:cxn ang="0">
                      <a:pos x="282" y="52"/>
                    </a:cxn>
                    <a:cxn ang="0">
                      <a:pos x="286" y="68"/>
                    </a:cxn>
                    <a:cxn ang="0">
                      <a:pos x="292" y="88"/>
                    </a:cxn>
                    <a:cxn ang="0">
                      <a:pos x="282" y="90"/>
                    </a:cxn>
                    <a:cxn ang="0">
                      <a:pos x="252" y="92"/>
                    </a:cxn>
                    <a:cxn ang="0">
                      <a:pos x="214" y="100"/>
                    </a:cxn>
                    <a:cxn ang="0">
                      <a:pos x="190" y="96"/>
                    </a:cxn>
                    <a:cxn ang="0">
                      <a:pos x="182" y="100"/>
                    </a:cxn>
                    <a:cxn ang="0">
                      <a:pos x="164" y="96"/>
                    </a:cxn>
                    <a:cxn ang="0">
                      <a:pos x="154" y="112"/>
                    </a:cxn>
                    <a:cxn ang="0">
                      <a:pos x="156" y="96"/>
                    </a:cxn>
                    <a:cxn ang="0">
                      <a:pos x="146" y="100"/>
                    </a:cxn>
                    <a:cxn ang="0">
                      <a:pos x="128" y="100"/>
                    </a:cxn>
                    <a:cxn ang="0">
                      <a:pos x="110" y="110"/>
                    </a:cxn>
                    <a:cxn ang="0">
                      <a:pos x="92" y="104"/>
                    </a:cxn>
                    <a:cxn ang="0">
                      <a:pos x="72" y="96"/>
                    </a:cxn>
                    <a:cxn ang="0">
                      <a:pos x="68" y="104"/>
                    </a:cxn>
                    <a:cxn ang="0">
                      <a:pos x="50" y="108"/>
                    </a:cxn>
                    <a:cxn ang="0">
                      <a:pos x="34" y="96"/>
                    </a:cxn>
                    <a:cxn ang="0">
                      <a:pos x="16" y="84"/>
                    </a:cxn>
                    <a:cxn ang="0">
                      <a:pos x="6" y="74"/>
                    </a:cxn>
                    <a:cxn ang="0">
                      <a:pos x="14" y="62"/>
                    </a:cxn>
                    <a:cxn ang="0">
                      <a:pos x="10" y="48"/>
                    </a:cxn>
                  </a:cxnLst>
                  <a:rect l="0" t="0" r="r" b="b"/>
                  <a:pathLst>
                    <a:path w="292" h="112">
                      <a:moveTo>
                        <a:pt x="10" y="48"/>
                      </a:moveTo>
                      <a:lnTo>
                        <a:pt x="0" y="46"/>
                      </a:lnTo>
                      <a:lnTo>
                        <a:pt x="0" y="42"/>
                      </a:lnTo>
                      <a:lnTo>
                        <a:pt x="6" y="34"/>
                      </a:lnTo>
                      <a:lnTo>
                        <a:pt x="12" y="32"/>
                      </a:lnTo>
                      <a:lnTo>
                        <a:pt x="26" y="34"/>
                      </a:lnTo>
                      <a:lnTo>
                        <a:pt x="38" y="34"/>
                      </a:lnTo>
                      <a:lnTo>
                        <a:pt x="46" y="34"/>
                      </a:lnTo>
                      <a:lnTo>
                        <a:pt x="46" y="28"/>
                      </a:lnTo>
                      <a:lnTo>
                        <a:pt x="52" y="26"/>
                      </a:lnTo>
                      <a:lnTo>
                        <a:pt x="58" y="26"/>
                      </a:lnTo>
                      <a:lnTo>
                        <a:pt x="52" y="22"/>
                      </a:lnTo>
                      <a:lnTo>
                        <a:pt x="46" y="22"/>
                      </a:lnTo>
                      <a:lnTo>
                        <a:pt x="46" y="16"/>
                      </a:lnTo>
                      <a:lnTo>
                        <a:pt x="68" y="18"/>
                      </a:lnTo>
                      <a:lnTo>
                        <a:pt x="82" y="18"/>
                      </a:lnTo>
                      <a:lnTo>
                        <a:pt x="90" y="10"/>
                      </a:lnTo>
                      <a:lnTo>
                        <a:pt x="110" y="0"/>
                      </a:lnTo>
                      <a:lnTo>
                        <a:pt x="140" y="0"/>
                      </a:lnTo>
                      <a:lnTo>
                        <a:pt x="146" y="12"/>
                      </a:lnTo>
                      <a:lnTo>
                        <a:pt x="154" y="10"/>
                      </a:lnTo>
                      <a:lnTo>
                        <a:pt x="160" y="16"/>
                      </a:lnTo>
                      <a:lnTo>
                        <a:pt x="168" y="18"/>
                      </a:lnTo>
                      <a:lnTo>
                        <a:pt x="182" y="22"/>
                      </a:lnTo>
                      <a:lnTo>
                        <a:pt x="200" y="22"/>
                      </a:lnTo>
                      <a:lnTo>
                        <a:pt x="218" y="22"/>
                      </a:lnTo>
                      <a:lnTo>
                        <a:pt x="234" y="18"/>
                      </a:lnTo>
                      <a:lnTo>
                        <a:pt x="242" y="10"/>
                      </a:lnTo>
                      <a:lnTo>
                        <a:pt x="248" y="12"/>
                      </a:lnTo>
                      <a:lnTo>
                        <a:pt x="252" y="14"/>
                      </a:lnTo>
                      <a:lnTo>
                        <a:pt x="254" y="8"/>
                      </a:lnTo>
                      <a:lnTo>
                        <a:pt x="262" y="10"/>
                      </a:lnTo>
                      <a:lnTo>
                        <a:pt x="268" y="16"/>
                      </a:lnTo>
                      <a:lnTo>
                        <a:pt x="274" y="20"/>
                      </a:lnTo>
                      <a:lnTo>
                        <a:pt x="274" y="30"/>
                      </a:lnTo>
                      <a:lnTo>
                        <a:pt x="274" y="42"/>
                      </a:lnTo>
                      <a:lnTo>
                        <a:pt x="286" y="42"/>
                      </a:lnTo>
                      <a:lnTo>
                        <a:pt x="292" y="46"/>
                      </a:lnTo>
                      <a:lnTo>
                        <a:pt x="284" y="48"/>
                      </a:lnTo>
                      <a:lnTo>
                        <a:pt x="282" y="52"/>
                      </a:lnTo>
                      <a:lnTo>
                        <a:pt x="284" y="60"/>
                      </a:lnTo>
                      <a:lnTo>
                        <a:pt x="286" y="68"/>
                      </a:lnTo>
                      <a:lnTo>
                        <a:pt x="288" y="78"/>
                      </a:lnTo>
                      <a:lnTo>
                        <a:pt x="292" y="88"/>
                      </a:lnTo>
                      <a:lnTo>
                        <a:pt x="290" y="92"/>
                      </a:lnTo>
                      <a:lnTo>
                        <a:pt x="282" y="90"/>
                      </a:lnTo>
                      <a:lnTo>
                        <a:pt x="262" y="86"/>
                      </a:lnTo>
                      <a:lnTo>
                        <a:pt x="252" y="92"/>
                      </a:lnTo>
                      <a:lnTo>
                        <a:pt x="226" y="92"/>
                      </a:lnTo>
                      <a:lnTo>
                        <a:pt x="214" y="100"/>
                      </a:lnTo>
                      <a:lnTo>
                        <a:pt x="196" y="102"/>
                      </a:lnTo>
                      <a:lnTo>
                        <a:pt x="190" y="96"/>
                      </a:lnTo>
                      <a:lnTo>
                        <a:pt x="184" y="96"/>
                      </a:lnTo>
                      <a:lnTo>
                        <a:pt x="182" y="100"/>
                      </a:lnTo>
                      <a:lnTo>
                        <a:pt x="170" y="100"/>
                      </a:lnTo>
                      <a:lnTo>
                        <a:pt x="164" y="96"/>
                      </a:lnTo>
                      <a:lnTo>
                        <a:pt x="162" y="104"/>
                      </a:lnTo>
                      <a:lnTo>
                        <a:pt x="154" y="112"/>
                      </a:lnTo>
                      <a:lnTo>
                        <a:pt x="152" y="104"/>
                      </a:lnTo>
                      <a:lnTo>
                        <a:pt x="156" y="96"/>
                      </a:lnTo>
                      <a:lnTo>
                        <a:pt x="150" y="96"/>
                      </a:lnTo>
                      <a:lnTo>
                        <a:pt x="146" y="100"/>
                      </a:lnTo>
                      <a:lnTo>
                        <a:pt x="132" y="98"/>
                      </a:lnTo>
                      <a:lnTo>
                        <a:pt x="128" y="100"/>
                      </a:lnTo>
                      <a:lnTo>
                        <a:pt x="120" y="108"/>
                      </a:lnTo>
                      <a:lnTo>
                        <a:pt x="110" y="110"/>
                      </a:lnTo>
                      <a:lnTo>
                        <a:pt x="100" y="110"/>
                      </a:lnTo>
                      <a:lnTo>
                        <a:pt x="92" y="104"/>
                      </a:lnTo>
                      <a:lnTo>
                        <a:pt x="80" y="100"/>
                      </a:lnTo>
                      <a:lnTo>
                        <a:pt x="72" y="96"/>
                      </a:lnTo>
                      <a:lnTo>
                        <a:pt x="66" y="98"/>
                      </a:lnTo>
                      <a:lnTo>
                        <a:pt x="68" y="104"/>
                      </a:lnTo>
                      <a:lnTo>
                        <a:pt x="66" y="108"/>
                      </a:lnTo>
                      <a:lnTo>
                        <a:pt x="50" y="108"/>
                      </a:lnTo>
                      <a:lnTo>
                        <a:pt x="40" y="100"/>
                      </a:lnTo>
                      <a:lnTo>
                        <a:pt x="34" y="96"/>
                      </a:lnTo>
                      <a:lnTo>
                        <a:pt x="20" y="92"/>
                      </a:lnTo>
                      <a:lnTo>
                        <a:pt x="16" y="84"/>
                      </a:lnTo>
                      <a:lnTo>
                        <a:pt x="16" y="78"/>
                      </a:lnTo>
                      <a:lnTo>
                        <a:pt x="6" y="74"/>
                      </a:lnTo>
                      <a:lnTo>
                        <a:pt x="10" y="68"/>
                      </a:lnTo>
                      <a:lnTo>
                        <a:pt x="14" y="62"/>
                      </a:lnTo>
                      <a:lnTo>
                        <a:pt x="12" y="54"/>
                      </a:lnTo>
                      <a:lnTo>
                        <a:pt x="10" y="4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39" name="Freeform 213">
                  <a:extLst>
                    <a:ext uri="{FF2B5EF4-FFF2-40B4-BE49-F238E27FC236}">
                      <a16:creationId xmlns:a16="http://schemas.microsoft.com/office/drawing/2014/main" id="{1EA86FE0-8C3F-3B4F-BC22-CDFFA00B99C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257" y="1997"/>
                  <a:ext cx="28" cy="28"/>
                </a:xfrm>
                <a:custGeom>
                  <a:avLst/>
                  <a:gdLst/>
                  <a:ahLst/>
                  <a:cxnLst>
                    <a:cxn ang="0">
                      <a:pos x="16" y="2"/>
                    </a:cxn>
                    <a:cxn ang="0">
                      <a:pos x="24" y="0"/>
                    </a:cxn>
                    <a:cxn ang="0">
                      <a:pos x="28" y="4"/>
                    </a:cxn>
                    <a:cxn ang="0">
                      <a:pos x="24" y="10"/>
                    </a:cxn>
                    <a:cxn ang="0">
                      <a:pos x="18" y="14"/>
                    </a:cxn>
                    <a:cxn ang="0">
                      <a:pos x="16" y="20"/>
                    </a:cxn>
                    <a:cxn ang="0">
                      <a:pos x="10" y="24"/>
                    </a:cxn>
                    <a:cxn ang="0">
                      <a:pos x="6" y="28"/>
                    </a:cxn>
                    <a:cxn ang="0">
                      <a:pos x="0" y="26"/>
                    </a:cxn>
                    <a:cxn ang="0">
                      <a:pos x="6" y="18"/>
                    </a:cxn>
                    <a:cxn ang="0">
                      <a:pos x="12" y="8"/>
                    </a:cxn>
                    <a:cxn ang="0">
                      <a:pos x="16" y="2"/>
                    </a:cxn>
                  </a:cxnLst>
                  <a:rect l="0" t="0" r="r" b="b"/>
                  <a:pathLst>
                    <a:path w="28" h="28">
                      <a:moveTo>
                        <a:pt x="16" y="2"/>
                      </a:moveTo>
                      <a:lnTo>
                        <a:pt x="24" y="0"/>
                      </a:lnTo>
                      <a:lnTo>
                        <a:pt x="28" y="4"/>
                      </a:lnTo>
                      <a:lnTo>
                        <a:pt x="24" y="10"/>
                      </a:lnTo>
                      <a:lnTo>
                        <a:pt x="18" y="14"/>
                      </a:lnTo>
                      <a:lnTo>
                        <a:pt x="16" y="20"/>
                      </a:lnTo>
                      <a:lnTo>
                        <a:pt x="10" y="24"/>
                      </a:lnTo>
                      <a:lnTo>
                        <a:pt x="6" y="28"/>
                      </a:lnTo>
                      <a:lnTo>
                        <a:pt x="0" y="26"/>
                      </a:lnTo>
                      <a:lnTo>
                        <a:pt x="6" y="18"/>
                      </a:lnTo>
                      <a:lnTo>
                        <a:pt x="12" y="8"/>
                      </a:lnTo>
                      <a:lnTo>
                        <a:pt x="16" y="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40" name="Freeform 214">
                  <a:extLst>
                    <a:ext uri="{FF2B5EF4-FFF2-40B4-BE49-F238E27FC236}">
                      <a16:creationId xmlns:a16="http://schemas.microsoft.com/office/drawing/2014/main" id="{C33F187D-C5A3-A8C9-3A57-CA7BB3F814E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263" y="1951"/>
                  <a:ext cx="108" cy="86"/>
                </a:xfrm>
                <a:custGeom>
                  <a:avLst/>
                  <a:gdLst/>
                  <a:ahLst/>
                  <a:cxnLst>
                    <a:cxn ang="0">
                      <a:pos x="10" y="48"/>
                    </a:cxn>
                    <a:cxn ang="0">
                      <a:pos x="8" y="32"/>
                    </a:cxn>
                    <a:cxn ang="0">
                      <a:pos x="8" y="24"/>
                    </a:cxn>
                    <a:cxn ang="0">
                      <a:pos x="10" y="20"/>
                    </a:cxn>
                    <a:cxn ang="0">
                      <a:pos x="18" y="12"/>
                    </a:cxn>
                    <a:cxn ang="0">
                      <a:pos x="20" y="4"/>
                    </a:cxn>
                    <a:cxn ang="0">
                      <a:pos x="26" y="8"/>
                    </a:cxn>
                    <a:cxn ang="0">
                      <a:pos x="38" y="8"/>
                    </a:cxn>
                    <a:cxn ang="0">
                      <a:pos x="40" y="4"/>
                    </a:cxn>
                    <a:cxn ang="0">
                      <a:pos x="46" y="4"/>
                    </a:cxn>
                    <a:cxn ang="0">
                      <a:pos x="52" y="10"/>
                    </a:cxn>
                    <a:cxn ang="0">
                      <a:pos x="70" y="8"/>
                    </a:cxn>
                    <a:cxn ang="0">
                      <a:pos x="82" y="0"/>
                    </a:cxn>
                    <a:cxn ang="0">
                      <a:pos x="108" y="0"/>
                    </a:cxn>
                    <a:cxn ang="0">
                      <a:pos x="108" y="4"/>
                    </a:cxn>
                    <a:cxn ang="0">
                      <a:pos x="94" y="14"/>
                    </a:cxn>
                    <a:cxn ang="0">
                      <a:pos x="90" y="46"/>
                    </a:cxn>
                    <a:cxn ang="0">
                      <a:pos x="54" y="68"/>
                    </a:cxn>
                    <a:cxn ang="0">
                      <a:pos x="28" y="84"/>
                    </a:cxn>
                    <a:cxn ang="0">
                      <a:pos x="20" y="86"/>
                    </a:cxn>
                    <a:cxn ang="0">
                      <a:pos x="12" y="82"/>
                    </a:cxn>
                    <a:cxn ang="0">
                      <a:pos x="6" y="80"/>
                    </a:cxn>
                    <a:cxn ang="0">
                      <a:pos x="2" y="78"/>
                    </a:cxn>
                    <a:cxn ang="0">
                      <a:pos x="0" y="74"/>
                    </a:cxn>
                    <a:cxn ang="0">
                      <a:pos x="10" y="66"/>
                    </a:cxn>
                    <a:cxn ang="0">
                      <a:pos x="12" y="60"/>
                    </a:cxn>
                    <a:cxn ang="0">
                      <a:pos x="18" y="56"/>
                    </a:cxn>
                    <a:cxn ang="0">
                      <a:pos x="22" y="50"/>
                    </a:cxn>
                    <a:cxn ang="0">
                      <a:pos x="18" y="46"/>
                    </a:cxn>
                    <a:cxn ang="0">
                      <a:pos x="10" y="48"/>
                    </a:cxn>
                  </a:cxnLst>
                  <a:rect l="0" t="0" r="r" b="b"/>
                  <a:pathLst>
                    <a:path w="108" h="86">
                      <a:moveTo>
                        <a:pt x="10" y="48"/>
                      </a:moveTo>
                      <a:lnTo>
                        <a:pt x="8" y="32"/>
                      </a:lnTo>
                      <a:lnTo>
                        <a:pt x="8" y="24"/>
                      </a:lnTo>
                      <a:lnTo>
                        <a:pt x="10" y="20"/>
                      </a:lnTo>
                      <a:lnTo>
                        <a:pt x="18" y="12"/>
                      </a:lnTo>
                      <a:lnTo>
                        <a:pt x="20" y="4"/>
                      </a:lnTo>
                      <a:lnTo>
                        <a:pt x="26" y="8"/>
                      </a:lnTo>
                      <a:lnTo>
                        <a:pt x="38" y="8"/>
                      </a:lnTo>
                      <a:lnTo>
                        <a:pt x="40" y="4"/>
                      </a:lnTo>
                      <a:lnTo>
                        <a:pt x="46" y="4"/>
                      </a:lnTo>
                      <a:lnTo>
                        <a:pt x="52" y="10"/>
                      </a:lnTo>
                      <a:lnTo>
                        <a:pt x="70" y="8"/>
                      </a:lnTo>
                      <a:lnTo>
                        <a:pt x="82" y="0"/>
                      </a:lnTo>
                      <a:lnTo>
                        <a:pt x="108" y="0"/>
                      </a:lnTo>
                      <a:lnTo>
                        <a:pt x="108" y="4"/>
                      </a:lnTo>
                      <a:lnTo>
                        <a:pt x="94" y="14"/>
                      </a:lnTo>
                      <a:lnTo>
                        <a:pt x="90" y="46"/>
                      </a:lnTo>
                      <a:lnTo>
                        <a:pt x="54" y="68"/>
                      </a:lnTo>
                      <a:lnTo>
                        <a:pt x="28" y="84"/>
                      </a:lnTo>
                      <a:lnTo>
                        <a:pt x="20" y="86"/>
                      </a:lnTo>
                      <a:lnTo>
                        <a:pt x="12" y="82"/>
                      </a:lnTo>
                      <a:lnTo>
                        <a:pt x="6" y="80"/>
                      </a:lnTo>
                      <a:lnTo>
                        <a:pt x="2" y="78"/>
                      </a:lnTo>
                      <a:lnTo>
                        <a:pt x="0" y="74"/>
                      </a:lnTo>
                      <a:lnTo>
                        <a:pt x="10" y="66"/>
                      </a:lnTo>
                      <a:lnTo>
                        <a:pt x="12" y="60"/>
                      </a:lnTo>
                      <a:lnTo>
                        <a:pt x="18" y="56"/>
                      </a:lnTo>
                      <a:lnTo>
                        <a:pt x="22" y="50"/>
                      </a:lnTo>
                      <a:lnTo>
                        <a:pt x="18" y="46"/>
                      </a:lnTo>
                      <a:lnTo>
                        <a:pt x="10" y="4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41" name="Freeform 215">
                  <a:extLst>
                    <a:ext uri="{FF2B5EF4-FFF2-40B4-BE49-F238E27FC236}">
                      <a16:creationId xmlns:a16="http://schemas.microsoft.com/office/drawing/2014/main" id="{C184A1BE-5E08-8CE3-BE5C-D3E689E603A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243" y="2023"/>
                  <a:ext cx="24" cy="64"/>
                </a:xfrm>
                <a:custGeom>
                  <a:avLst/>
                  <a:gdLst/>
                  <a:ahLst/>
                  <a:cxnLst>
                    <a:cxn ang="0">
                      <a:pos x="16" y="14"/>
                    </a:cxn>
                    <a:cxn ang="0">
                      <a:pos x="22" y="14"/>
                    </a:cxn>
                    <a:cxn ang="0">
                      <a:pos x="24" y="8"/>
                    </a:cxn>
                    <a:cxn ang="0">
                      <a:pos x="22" y="6"/>
                    </a:cxn>
                    <a:cxn ang="0">
                      <a:pos x="20" y="2"/>
                    </a:cxn>
                    <a:cxn ang="0">
                      <a:pos x="14" y="0"/>
                    </a:cxn>
                    <a:cxn ang="0">
                      <a:pos x="14" y="6"/>
                    </a:cxn>
                    <a:cxn ang="0">
                      <a:pos x="12" y="14"/>
                    </a:cxn>
                    <a:cxn ang="0">
                      <a:pos x="10" y="20"/>
                    </a:cxn>
                    <a:cxn ang="0">
                      <a:pos x="6" y="26"/>
                    </a:cxn>
                    <a:cxn ang="0">
                      <a:pos x="4" y="30"/>
                    </a:cxn>
                    <a:cxn ang="0">
                      <a:pos x="0" y="36"/>
                    </a:cxn>
                    <a:cxn ang="0">
                      <a:pos x="2" y="40"/>
                    </a:cxn>
                    <a:cxn ang="0">
                      <a:pos x="6" y="48"/>
                    </a:cxn>
                    <a:cxn ang="0">
                      <a:pos x="10" y="58"/>
                    </a:cxn>
                    <a:cxn ang="0">
                      <a:pos x="12" y="64"/>
                    </a:cxn>
                    <a:cxn ang="0">
                      <a:pos x="18" y="52"/>
                    </a:cxn>
                    <a:cxn ang="0">
                      <a:pos x="20" y="42"/>
                    </a:cxn>
                    <a:cxn ang="0">
                      <a:pos x="20" y="30"/>
                    </a:cxn>
                    <a:cxn ang="0">
                      <a:pos x="16" y="30"/>
                    </a:cxn>
                    <a:cxn ang="0">
                      <a:pos x="14" y="18"/>
                    </a:cxn>
                    <a:cxn ang="0">
                      <a:pos x="16" y="14"/>
                    </a:cxn>
                  </a:cxnLst>
                  <a:rect l="0" t="0" r="r" b="b"/>
                  <a:pathLst>
                    <a:path w="24" h="64">
                      <a:moveTo>
                        <a:pt x="16" y="14"/>
                      </a:moveTo>
                      <a:lnTo>
                        <a:pt x="22" y="14"/>
                      </a:lnTo>
                      <a:lnTo>
                        <a:pt x="24" y="8"/>
                      </a:lnTo>
                      <a:lnTo>
                        <a:pt x="22" y="6"/>
                      </a:lnTo>
                      <a:lnTo>
                        <a:pt x="20" y="2"/>
                      </a:lnTo>
                      <a:lnTo>
                        <a:pt x="14" y="0"/>
                      </a:lnTo>
                      <a:lnTo>
                        <a:pt x="14" y="6"/>
                      </a:lnTo>
                      <a:lnTo>
                        <a:pt x="12" y="14"/>
                      </a:lnTo>
                      <a:lnTo>
                        <a:pt x="10" y="20"/>
                      </a:lnTo>
                      <a:lnTo>
                        <a:pt x="6" y="26"/>
                      </a:lnTo>
                      <a:lnTo>
                        <a:pt x="4" y="30"/>
                      </a:lnTo>
                      <a:lnTo>
                        <a:pt x="0" y="36"/>
                      </a:lnTo>
                      <a:lnTo>
                        <a:pt x="2" y="40"/>
                      </a:lnTo>
                      <a:lnTo>
                        <a:pt x="6" y="48"/>
                      </a:lnTo>
                      <a:lnTo>
                        <a:pt x="10" y="58"/>
                      </a:lnTo>
                      <a:lnTo>
                        <a:pt x="12" y="64"/>
                      </a:lnTo>
                      <a:lnTo>
                        <a:pt x="18" y="52"/>
                      </a:lnTo>
                      <a:lnTo>
                        <a:pt x="20" y="42"/>
                      </a:lnTo>
                      <a:lnTo>
                        <a:pt x="20" y="30"/>
                      </a:lnTo>
                      <a:lnTo>
                        <a:pt x="16" y="30"/>
                      </a:lnTo>
                      <a:lnTo>
                        <a:pt x="14" y="18"/>
                      </a:lnTo>
                      <a:lnTo>
                        <a:pt x="16" y="1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42" name="Freeform 216">
                  <a:extLst>
                    <a:ext uri="{FF2B5EF4-FFF2-40B4-BE49-F238E27FC236}">
                      <a16:creationId xmlns:a16="http://schemas.microsoft.com/office/drawing/2014/main" id="{F06120DE-1EBF-0709-8428-9B0474F92C4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321" y="1945"/>
                  <a:ext cx="142" cy="148"/>
                </a:xfrm>
                <a:custGeom>
                  <a:avLst/>
                  <a:gdLst/>
                  <a:ahLst/>
                  <a:cxnLst>
                    <a:cxn ang="0">
                      <a:pos x="90" y="2"/>
                    </a:cxn>
                    <a:cxn ang="0">
                      <a:pos x="94" y="10"/>
                    </a:cxn>
                    <a:cxn ang="0">
                      <a:pos x="106" y="28"/>
                    </a:cxn>
                    <a:cxn ang="0">
                      <a:pos x="114" y="30"/>
                    </a:cxn>
                    <a:cxn ang="0">
                      <a:pos x="110" y="36"/>
                    </a:cxn>
                    <a:cxn ang="0">
                      <a:pos x="112" y="44"/>
                    </a:cxn>
                    <a:cxn ang="0">
                      <a:pos x="106" y="48"/>
                    </a:cxn>
                    <a:cxn ang="0">
                      <a:pos x="100" y="62"/>
                    </a:cxn>
                    <a:cxn ang="0">
                      <a:pos x="112" y="74"/>
                    </a:cxn>
                    <a:cxn ang="0">
                      <a:pos x="118" y="84"/>
                    </a:cxn>
                    <a:cxn ang="0">
                      <a:pos x="132" y="90"/>
                    </a:cxn>
                    <a:cxn ang="0">
                      <a:pos x="140" y="98"/>
                    </a:cxn>
                    <a:cxn ang="0">
                      <a:pos x="136" y="112"/>
                    </a:cxn>
                    <a:cxn ang="0">
                      <a:pos x="142" y="124"/>
                    </a:cxn>
                    <a:cxn ang="0">
                      <a:pos x="140" y="130"/>
                    </a:cxn>
                    <a:cxn ang="0">
                      <a:pos x="132" y="132"/>
                    </a:cxn>
                    <a:cxn ang="0">
                      <a:pos x="122" y="140"/>
                    </a:cxn>
                    <a:cxn ang="0">
                      <a:pos x="122" y="148"/>
                    </a:cxn>
                    <a:cxn ang="0">
                      <a:pos x="90" y="148"/>
                    </a:cxn>
                    <a:cxn ang="0">
                      <a:pos x="76" y="136"/>
                    </a:cxn>
                    <a:cxn ang="0">
                      <a:pos x="68" y="136"/>
                    </a:cxn>
                    <a:cxn ang="0">
                      <a:pos x="58" y="120"/>
                    </a:cxn>
                    <a:cxn ang="0">
                      <a:pos x="22" y="100"/>
                    </a:cxn>
                    <a:cxn ang="0">
                      <a:pos x="2" y="96"/>
                    </a:cxn>
                    <a:cxn ang="0">
                      <a:pos x="0" y="72"/>
                    </a:cxn>
                    <a:cxn ang="0">
                      <a:pos x="32" y="52"/>
                    </a:cxn>
                    <a:cxn ang="0">
                      <a:pos x="36" y="20"/>
                    </a:cxn>
                    <a:cxn ang="0">
                      <a:pos x="50" y="10"/>
                    </a:cxn>
                    <a:cxn ang="0">
                      <a:pos x="50" y="6"/>
                    </a:cxn>
                    <a:cxn ang="0">
                      <a:pos x="60" y="0"/>
                    </a:cxn>
                    <a:cxn ang="0">
                      <a:pos x="88" y="6"/>
                    </a:cxn>
                    <a:cxn ang="0">
                      <a:pos x="90" y="2"/>
                    </a:cxn>
                  </a:cxnLst>
                  <a:rect l="0" t="0" r="r" b="b"/>
                  <a:pathLst>
                    <a:path w="142" h="148">
                      <a:moveTo>
                        <a:pt x="90" y="2"/>
                      </a:moveTo>
                      <a:lnTo>
                        <a:pt x="94" y="10"/>
                      </a:lnTo>
                      <a:lnTo>
                        <a:pt x="106" y="28"/>
                      </a:lnTo>
                      <a:lnTo>
                        <a:pt x="114" y="30"/>
                      </a:lnTo>
                      <a:lnTo>
                        <a:pt x="110" y="36"/>
                      </a:lnTo>
                      <a:lnTo>
                        <a:pt x="112" y="44"/>
                      </a:lnTo>
                      <a:lnTo>
                        <a:pt x="106" y="48"/>
                      </a:lnTo>
                      <a:lnTo>
                        <a:pt x="100" y="62"/>
                      </a:lnTo>
                      <a:lnTo>
                        <a:pt x="112" y="74"/>
                      </a:lnTo>
                      <a:lnTo>
                        <a:pt x="118" y="84"/>
                      </a:lnTo>
                      <a:lnTo>
                        <a:pt x="132" y="90"/>
                      </a:lnTo>
                      <a:lnTo>
                        <a:pt x="140" y="98"/>
                      </a:lnTo>
                      <a:lnTo>
                        <a:pt x="136" y="112"/>
                      </a:lnTo>
                      <a:lnTo>
                        <a:pt x="142" y="124"/>
                      </a:lnTo>
                      <a:lnTo>
                        <a:pt x="140" y="130"/>
                      </a:lnTo>
                      <a:lnTo>
                        <a:pt x="132" y="132"/>
                      </a:lnTo>
                      <a:lnTo>
                        <a:pt x="122" y="140"/>
                      </a:lnTo>
                      <a:lnTo>
                        <a:pt x="122" y="148"/>
                      </a:lnTo>
                      <a:lnTo>
                        <a:pt x="90" y="148"/>
                      </a:lnTo>
                      <a:lnTo>
                        <a:pt x="76" y="136"/>
                      </a:lnTo>
                      <a:lnTo>
                        <a:pt x="68" y="136"/>
                      </a:lnTo>
                      <a:lnTo>
                        <a:pt x="58" y="120"/>
                      </a:lnTo>
                      <a:lnTo>
                        <a:pt x="22" y="100"/>
                      </a:lnTo>
                      <a:lnTo>
                        <a:pt x="2" y="96"/>
                      </a:lnTo>
                      <a:lnTo>
                        <a:pt x="0" y="72"/>
                      </a:lnTo>
                      <a:lnTo>
                        <a:pt x="32" y="52"/>
                      </a:lnTo>
                      <a:lnTo>
                        <a:pt x="36" y="20"/>
                      </a:lnTo>
                      <a:lnTo>
                        <a:pt x="50" y="10"/>
                      </a:lnTo>
                      <a:lnTo>
                        <a:pt x="50" y="6"/>
                      </a:lnTo>
                      <a:lnTo>
                        <a:pt x="60" y="0"/>
                      </a:lnTo>
                      <a:lnTo>
                        <a:pt x="88" y="6"/>
                      </a:lnTo>
                      <a:lnTo>
                        <a:pt x="90" y="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43" name="Freeform 217">
                  <a:extLst>
                    <a:ext uri="{FF2B5EF4-FFF2-40B4-BE49-F238E27FC236}">
                      <a16:creationId xmlns:a16="http://schemas.microsoft.com/office/drawing/2014/main" id="{B95B349C-B6FC-4149-7056-EF31CD1EB3B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443" y="2075"/>
                  <a:ext cx="28" cy="28"/>
                </a:xfrm>
                <a:custGeom>
                  <a:avLst/>
                  <a:gdLst/>
                  <a:ahLst/>
                  <a:cxnLst>
                    <a:cxn ang="0">
                      <a:pos x="28" y="4"/>
                    </a:cxn>
                    <a:cxn ang="0">
                      <a:pos x="18" y="0"/>
                    </a:cxn>
                    <a:cxn ang="0">
                      <a:pos x="14" y="0"/>
                    </a:cxn>
                    <a:cxn ang="0">
                      <a:pos x="10" y="2"/>
                    </a:cxn>
                    <a:cxn ang="0">
                      <a:pos x="0" y="10"/>
                    </a:cxn>
                    <a:cxn ang="0">
                      <a:pos x="0" y="18"/>
                    </a:cxn>
                    <a:cxn ang="0">
                      <a:pos x="10" y="20"/>
                    </a:cxn>
                    <a:cxn ang="0">
                      <a:pos x="18" y="28"/>
                    </a:cxn>
                    <a:cxn ang="0">
                      <a:pos x="26" y="28"/>
                    </a:cxn>
                    <a:cxn ang="0">
                      <a:pos x="22" y="18"/>
                    </a:cxn>
                    <a:cxn ang="0">
                      <a:pos x="22" y="12"/>
                    </a:cxn>
                    <a:cxn ang="0">
                      <a:pos x="28" y="4"/>
                    </a:cxn>
                  </a:cxnLst>
                  <a:rect l="0" t="0" r="r" b="b"/>
                  <a:pathLst>
                    <a:path w="28" h="28">
                      <a:moveTo>
                        <a:pt x="28" y="4"/>
                      </a:moveTo>
                      <a:lnTo>
                        <a:pt x="18" y="0"/>
                      </a:lnTo>
                      <a:lnTo>
                        <a:pt x="14" y="0"/>
                      </a:lnTo>
                      <a:lnTo>
                        <a:pt x="1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10" y="20"/>
                      </a:lnTo>
                      <a:lnTo>
                        <a:pt x="18" y="28"/>
                      </a:lnTo>
                      <a:lnTo>
                        <a:pt x="26" y="28"/>
                      </a:lnTo>
                      <a:lnTo>
                        <a:pt x="22" y="18"/>
                      </a:lnTo>
                      <a:lnTo>
                        <a:pt x="22" y="12"/>
                      </a:lnTo>
                      <a:lnTo>
                        <a:pt x="28" y="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44" name="Freeform 218">
                  <a:extLst>
                    <a:ext uri="{FF2B5EF4-FFF2-40B4-BE49-F238E27FC236}">
                      <a16:creationId xmlns:a16="http://schemas.microsoft.com/office/drawing/2014/main" id="{610C5F4A-04D6-D573-1832-4014F09A77B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513" y="2149"/>
                  <a:ext cx="84" cy="56"/>
                </a:xfrm>
                <a:custGeom>
                  <a:avLst/>
                  <a:gdLst/>
                  <a:ahLst/>
                  <a:cxnLst>
                    <a:cxn ang="0">
                      <a:pos x="0" y="24"/>
                    </a:cxn>
                    <a:cxn ang="0">
                      <a:pos x="8" y="34"/>
                    </a:cxn>
                    <a:cxn ang="0">
                      <a:pos x="22" y="50"/>
                    </a:cxn>
                    <a:cxn ang="0">
                      <a:pos x="48" y="56"/>
                    </a:cxn>
                    <a:cxn ang="0">
                      <a:pos x="66" y="56"/>
                    </a:cxn>
                    <a:cxn ang="0">
                      <a:pos x="84" y="24"/>
                    </a:cxn>
                    <a:cxn ang="0">
                      <a:pos x="82" y="10"/>
                    </a:cxn>
                    <a:cxn ang="0">
                      <a:pos x="80" y="2"/>
                    </a:cxn>
                    <a:cxn ang="0">
                      <a:pos x="76" y="0"/>
                    </a:cxn>
                    <a:cxn ang="0">
                      <a:pos x="68" y="10"/>
                    </a:cxn>
                    <a:cxn ang="0">
                      <a:pos x="58" y="18"/>
                    </a:cxn>
                    <a:cxn ang="0">
                      <a:pos x="50" y="28"/>
                    </a:cxn>
                    <a:cxn ang="0">
                      <a:pos x="42" y="30"/>
                    </a:cxn>
                    <a:cxn ang="0">
                      <a:pos x="32" y="26"/>
                    </a:cxn>
                    <a:cxn ang="0">
                      <a:pos x="26" y="30"/>
                    </a:cxn>
                    <a:cxn ang="0">
                      <a:pos x="22" y="32"/>
                    </a:cxn>
                    <a:cxn ang="0">
                      <a:pos x="14" y="30"/>
                    </a:cxn>
                    <a:cxn ang="0">
                      <a:pos x="8" y="24"/>
                    </a:cxn>
                    <a:cxn ang="0">
                      <a:pos x="4" y="20"/>
                    </a:cxn>
                    <a:cxn ang="0">
                      <a:pos x="0" y="24"/>
                    </a:cxn>
                  </a:cxnLst>
                  <a:rect l="0" t="0" r="r" b="b"/>
                  <a:pathLst>
                    <a:path w="84" h="56">
                      <a:moveTo>
                        <a:pt x="0" y="24"/>
                      </a:moveTo>
                      <a:lnTo>
                        <a:pt x="8" y="34"/>
                      </a:lnTo>
                      <a:lnTo>
                        <a:pt x="22" y="50"/>
                      </a:lnTo>
                      <a:lnTo>
                        <a:pt x="48" y="56"/>
                      </a:lnTo>
                      <a:lnTo>
                        <a:pt x="66" y="56"/>
                      </a:lnTo>
                      <a:lnTo>
                        <a:pt x="84" y="24"/>
                      </a:lnTo>
                      <a:lnTo>
                        <a:pt x="82" y="10"/>
                      </a:lnTo>
                      <a:lnTo>
                        <a:pt x="80" y="2"/>
                      </a:lnTo>
                      <a:lnTo>
                        <a:pt x="76" y="0"/>
                      </a:lnTo>
                      <a:lnTo>
                        <a:pt x="68" y="10"/>
                      </a:lnTo>
                      <a:lnTo>
                        <a:pt x="58" y="18"/>
                      </a:lnTo>
                      <a:lnTo>
                        <a:pt x="50" y="28"/>
                      </a:lnTo>
                      <a:lnTo>
                        <a:pt x="42" y="30"/>
                      </a:lnTo>
                      <a:lnTo>
                        <a:pt x="32" y="26"/>
                      </a:lnTo>
                      <a:lnTo>
                        <a:pt x="26" y="30"/>
                      </a:lnTo>
                      <a:lnTo>
                        <a:pt x="22" y="32"/>
                      </a:lnTo>
                      <a:lnTo>
                        <a:pt x="14" y="30"/>
                      </a:lnTo>
                      <a:lnTo>
                        <a:pt x="8" y="24"/>
                      </a:lnTo>
                      <a:lnTo>
                        <a:pt x="4" y="2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45" name="Freeform 219">
                  <a:extLst>
                    <a:ext uri="{FF2B5EF4-FFF2-40B4-BE49-F238E27FC236}">
                      <a16:creationId xmlns:a16="http://schemas.microsoft.com/office/drawing/2014/main" id="{FA74E4A9-85F3-626B-7F89-84D6B484620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527" y="2173"/>
                  <a:ext cx="124" cy="130"/>
                </a:xfrm>
                <a:custGeom>
                  <a:avLst/>
                  <a:gdLst/>
                  <a:ahLst/>
                  <a:cxnLst>
                    <a:cxn ang="0">
                      <a:pos x="52" y="30"/>
                    </a:cxn>
                    <a:cxn ang="0">
                      <a:pos x="70" y="0"/>
                    </a:cxn>
                    <a:cxn ang="0">
                      <a:pos x="82" y="8"/>
                    </a:cxn>
                    <a:cxn ang="0">
                      <a:pos x="90" y="14"/>
                    </a:cxn>
                    <a:cxn ang="0">
                      <a:pos x="102" y="16"/>
                    </a:cxn>
                    <a:cxn ang="0">
                      <a:pos x="124" y="36"/>
                    </a:cxn>
                    <a:cxn ang="0">
                      <a:pos x="116" y="50"/>
                    </a:cxn>
                    <a:cxn ang="0">
                      <a:pos x="104" y="64"/>
                    </a:cxn>
                    <a:cxn ang="0">
                      <a:pos x="98" y="66"/>
                    </a:cxn>
                    <a:cxn ang="0">
                      <a:pos x="86" y="70"/>
                    </a:cxn>
                    <a:cxn ang="0">
                      <a:pos x="88" y="80"/>
                    </a:cxn>
                    <a:cxn ang="0">
                      <a:pos x="90" y="90"/>
                    </a:cxn>
                    <a:cxn ang="0">
                      <a:pos x="80" y="92"/>
                    </a:cxn>
                    <a:cxn ang="0">
                      <a:pos x="72" y="98"/>
                    </a:cxn>
                    <a:cxn ang="0">
                      <a:pos x="68" y="104"/>
                    </a:cxn>
                    <a:cxn ang="0">
                      <a:pos x="68" y="110"/>
                    </a:cxn>
                    <a:cxn ang="0">
                      <a:pos x="54" y="112"/>
                    </a:cxn>
                    <a:cxn ang="0">
                      <a:pos x="52" y="118"/>
                    </a:cxn>
                    <a:cxn ang="0">
                      <a:pos x="46" y="128"/>
                    </a:cxn>
                    <a:cxn ang="0">
                      <a:pos x="26" y="126"/>
                    </a:cxn>
                    <a:cxn ang="0">
                      <a:pos x="16" y="130"/>
                    </a:cxn>
                    <a:cxn ang="0">
                      <a:pos x="0" y="94"/>
                    </a:cxn>
                    <a:cxn ang="0">
                      <a:pos x="12" y="84"/>
                    </a:cxn>
                    <a:cxn ang="0">
                      <a:pos x="48" y="72"/>
                    </a:cxn>
                    <a:cxn ang="0">
                      <a:pos x="56" y="54"/>
                    </a:cxn>
                    <a:cxn ang="0">
                      <a:pos x="56" y="40"/>
                    </a:cxn>
                    <a:cxn ang="0">
                      <a:pos x="52" y="30"/>
                    </a:cxn>
                  </a:cxnLst>
                  <a:rect l="0" t="0" r="r" b="b"/>
                  <a:pathLst>
                    <a:path w="124" h="130">
                      <a:moveTo>
                        <a:pt x="52" y="30"/>
                      </a:moveTo>
                      <a:lnTo>
                        <a:pt x="70" y="0"/>
                      </a:lnTo>
                      <a:lnTo>
                        <a:pt x="82" y="8"/>
                      </a:lnTo>
                      <a:lnTo>
                        <a:pt x="90" y="14"/>
                      </a:lnTo>
                      <a:lnTo>
                        <a:pt x="102" y="16"/>
                      </a:lnTo>
                      <a:lnTo>
                        <a:pt x="124" y="36"/>
                      </a:lnTo>
                      <a:lnTo>
                        <a:pt x="116" y="50"/>
                      </a:lnTo>
                      <a:lnTo>
                        <a:pt x="104" y="64"/>
                      </a:lnTo>
                      <a:lnTo>
                        <a:pt x="98" y="66"/>
                      </a:lnTo>
                      <a:lnTo>
                        <a:pt x="86" y="70"/>
                      </a:lnTo>
                      <a:lnTo>
                        <a:pt x="88" y="80"/>
                      </a:lnTo>
                      <a:lnTo>
                        <a:pt x="90" y="90"/>
                      </a:lnTo>
                      <a:lnTo>
                        <a:pt x="80" y="92"/>
                      </a:lnTo>
                      <a:lnTo>
                        <a:pt x="72" y="98"/>
                      </a:lnTo>
                      <a:lnTo>
                        <a:pt x="68" y="104"/>
                      </a:lnTo>
                      <a:lnTo>
                        <a:pt x="68" y="110"/>
                      </a:lnTo>
                      <a:lnTo>
                        <a:pt x="54" y="112"/>
                      </a:lnTo>
                      <a:lnTo>
                        <a:pt x="52" y="118"/>
                      </a:lnTo>
                      <a:lnTo>
                        <a:pt x="46" y="128"/>
                      </a:lnTo>
                      <a:lnTo>
                        <a:pt x="26" y="126"/>
                      </a:lnTo>
                      <a:lnTo>
                        <a:pt x="16" y="130"/>
                      </a:lnTo>
                      <a:lnTo>
                        <a:pt x="0" y="94"/>
                      </a:lnTo>
                      <a:lnTo>
                        <a:pt x="12" y="84"/>
                      </a:lnTo>
                      <a:lnTo>
                        <a:pt x="48" y="72"/>
                      </a:lnTo>
                      <a:lnTo>
                        <a:pt x="56" y="54"/>
                      </a:lnTo>
                      <a:lnTo>
                        <a:pt x="56" y="40"/>
                      </a:lnTo>
                      <a:lnTo>
                        <a:pt x="52" y="3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46" name="Freeform 220">
                  <a:extLst>
                    <a:ext uri="{FF2B5EF4-FFF2-40B4-BE49-F238E27FC236}">
                      <a16:creationId xmlns:a16="http://schemas.microsoft.com/office/drawing/2014/main" id="{542E7462-DA12-A1C1-9810-23CDF8EC23A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381" y="2267"/>
                  <a:ext cx="162" cy="100"/>
                </a:xfrm>
                <a:custGeom>
                  <a:avLst/>
                  <a:gdLst/>
                  <a:ahLst/>
                  <a:cxnLst>
                    <a:cxn ang="0">
                      <a:pos x="50" y="86"/>
                    </a:cxn>
                    <a:cxn ang="0">
                      <a:pos x="42" y="92"/>
                    </a:cxn>
                    <a:cxn ang="0">
                      <a:pos x="36" y="100"/>
                    </a:cxn>
                    <a:cxn ang="0">
                      <a:pos x="16" y="100"/>
                    </a:cxn>
                    <a:cxn ang="0">
                      <a:pos x="8" y="96"/>
                    </a:cxn>
                    <a:cxn ang="0">
                      <a:pos x="0" y="66"/>
                    </a:cxn>
                    <a:cxn ang="0">
                      <a:pos x="0" y="42"/>
                    </a:cxn>
                    <a:cxn ang="0">
                      <a:pos x="8" y="24"/>
                    </a:cxn>
                    <a:cxn ang="0">
                      <a:pos x="42" y="22"/>
                    </a:cxn>
                    <a:cxn ang="0">
                      <a:pos x="72" y="28"/>
                    </a:cxn>
                    <a:cxn ang="0">
                      <a:pos x="98" y="4"/>
                    </a:cxn>
                    <a:cxn ang="0">
                      <a:pos x="128" y="0"/>
                    </a:cxn>
                    <a:cxn ang="0">
                      <a:pos x="146" y="0"/>
                    </a:cxn>
                    <a:cxn ang="0">
                      <a:pos x="162" y="36"/>
                    </a:cxn>
                    <a:cxn ang="0">
                      <a:pos x="150" y="42"/>
                    </a:cxn>
                    <a:cxn ang="0">
                      <a:pos x="142" y="48"/>
                    </a:cxn>
                    <a:cxn ang="0">
                      <a:pos x="142" y="56"/>
                    </a:cxn>
                    <a:cxn ang="0">
                      <a:pos x="136" y="60"/>
                    </a:cxn>
                    <a:cxn ang="0">
                      <a:pos x="114" y="66"/>
                    </a:cxn>
                    <a:cxn ang="0">
                      <a:pos x="104" y="68"/>
                    </a:cxn>
                    <a:cxn ang="0">
                      <a:pos x="96" y="80"/>
                    </a:cxn>
                    <a:cxn ang="0">
                      <a:pos x="78" y="78"/>
                    </a:cxn>
                    <a:cxn ang="0">
                      <a:pos x="70" y="88"/>
                    </a:cxn>
                    <a:cxn ang="0">
                      <a:pos x="56" y="88"/>
                    </a:cxn>
                    <a:cxn ang="0">
                      <a:pos x="50" y="86"/>
                    </a:cxn>
                  </a:cxnLst>
                  <a:rect l="0" t="0" r="r" b="b"/>
                  <a:pathLst>
                    <a:path w="162" h="100">
                      <a:moveTo>
                        <a:pt x="50" y="86"/>
                      </a:moveTo>
                      <a:lnTo>
                        <a:pt x="42" y="92"/>
                      </a:lnTo>
                      <a:lnTo>
                        <a:pt x="36" y="100"/>
                      </a:lnTo>
                      <a:lnTo>
                        <a:pt x="16" y="100"/>
                      </a:lnTo>
                      <a:lnTo>
                        <a:pt x="8" y="96"/>
                      </a:lnTo>
                      <a:lnTo>
                        <a:pt x="0" y="66"/>
                      </a:lnTo>
                      <a:lnTo>
                        <a:pt x="0" y="42"/>
                      </a:lnTo>
                      <a:lnTo>
                        <a:pt x="8" y="24"/>
                      </a:lnTo>
                      <a:lnTo>
                        <a:pt x="42" y="22"/>
                      </a:lnTo>
                      <a:lnTo>
                        <a:pt x="72" y="28"/>
                      </a:lnTo>
                      <a:lnTo>
                        <a:pt x="98" y="4"/>
                      </a:lnTo>
                      <a:lnTo>
                        <a:pt x="128" y="0"/>
                      </a:lnTo>
                      <a:lnTo>
                        <a:pt x="146" y="0"/>
                      </a:lnTo>
                      <a:lnTo>
                        <a:pt x="162" y="36"/>
                      </a:lnTo>
                      <a:lnTo>
                        <a:pt x="150" y="42"/>
                      </a:lnTo>
                      <a:lnTo>
                        <a:pt x="142" y="48"/>
                      </a:lnTo>
                      <a:lnTo>
                        <a:pt x="142" y="56"/>
                      </a:lnTo>
                      <a:lnTo>
                        <a:pt x="136" y="60"/>
                      </a:lnTo>
                      <a:lnTo>
                        <a:pt x="114" y="66"/>
                      </a:lnTo>
                      <a:lnTo>
                        <a:pt x="104" y="68"/>
                      </a:lnTo>
                      <a:lnTo>
                        <a:pt x="96" y="80"/>
                      </a:lnTo>
                      <a:lnTo>
                        <a:pt x="78" y="78"/>
                      </a:lnTo>
                      <a:lnTo>
                        <a:pt x="70" y="88"/>
                      </a:lnTo>
                      <a:lnTo>
                        <a:pt x="56" y="88"/>
                      </a:lnTo>
                      <a:lnTo>
                        <a:pt x="50" y="8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47" name="Freeform 221">
                  <a:extLst>
                    <a:ext uri="{FF2B5EF4-FFF2-40B4-BE49-F238E27FC236}">
                      <a16:creationId xmlns:a16="http://schemas.microsoft.com/office/drawing/2014/main" id="{55B84BB1-69C1-4054-AB6F-6FE02ED4042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401" y="1903"/>
                  <a:ext cx="306" cy="258"/>
                </a:xfrm>
                <a:custGeom>
                  <a:avLst/>
                  <a:gdLst/>
                  <a:ahLst/>
                  <a:cxnLst>
                    <a:cxn ang="0">
                      <a:pos x="80" y="38"/>
                    </a:cxn>
                    <a:cxn ang="0">
                      <a:pos x="112" y="56"/>
                    </a:cxn>
                    <a:cxn ang="0">
                      <a:pos x="156" y="48"/>
                    </a:cxn>
                    <a:cxn ang="0">
                      <a:pos x="204" y="28"/>
                    </a:cxn>
                    <a:cxn ang="0">
                      <a:pos x="256" y="52"/>
                    </a:cxn>
                    <a:cxn ang="0">
                      <a:pos x="274" y="78"/>
                    </a:cxn>
                    <a:cxn ang="0">
                      <a:pos x="262" y="126"/>
                    </a:cxn>
                    <a:cxn ang="0">
                      <a:pos x="282" y="150"/>
                    </a:cxn>
                    <a:cxn ang="0">
                      <a:pos x="266" y="176"/>
                    </a:cxn>
                    <a:cxn ang="0">
                      <a:pos x="286" y="202"/>
                    </a:cxn>
                    <a:cxn ang="0">
                      <a:pos x="298" y="224"/>
                    </a:cxn>
                    <a:cxn ang="0">
                      <a:pos x="306" y="232"/>
                    </a:cxn>
                    <a:cxn ang="0">
                      <a:pos x="278" y="242"/>
                    </a:cxn>
                    <a:cxn ang="0">
                      <a:pos x="236" y="254"/>
                    </a:cxn>
                    <a:cxn ang="0">
                      <a:pos x="206" y="230"/>
                    </a:cxn>
                    <a:cxn ang="0">
                      <a:pos x="188" y="224"/>
                    </a:cxn>
                    <a:cxn ang="0">
                      <a:pos x="164" y="234"/>
                    </a:cxn>
                    <a:cxn ang="0">
                      <a:pos x="118" y="206"/>
                    </a:cxn>
                    <a:cxn ang="0">
                      <a:pos x="98" y="176"/>
                    </a:cxn>
                    <a:cxn ang="0">
                      <a:pos x="70" y="176"/>
                    </a:cxn>
                    <a:cxn ang="0">
                      <a:pos x="62" y="166"/>
                    </a:cxn>
                    <a:cxn ang="0">
                      <a:pos x="60" y="140"/>
                    </a:cxn>
                    <a:cxn ang="0">
                      <a:pos x="38" y="126"/>
                    </a:cxn>
                    <a:cxn ang="0">
                      <a:pos x="26" y="90"/>
                    </a:cxn>
                    <a:cxn ang="0">
                      <a:pos x="30" y="78"/>
                    </a:cxn>
                    <a:cxn ang="0">
                      <a:pos x="26" y="70"/>
                    </a:cxn>
                    <a:cxn ang="0">
                      <a:pos x="10" y="44"/>
                    </a:cxn>
                    <a:cxn ang="0">
                      <a:pos x="4" y="24"/>
                    </a:cxn>
                    <a:cxn ang="0">
                      <a:pos x="0" y="8"/>
                    </a:cxn>
                    <a:cxn ang="0">
                      <a:pos x="10" y="2"/>
                    </a:cxn>
                    <a:cxn ang="0">
                      <a:pos x="32" y="18"/>
                    </a:cxn>
                    <a:cxn ang="0">
                      <a:pos x="42" y="14"/>
                    </a:cxn>
                    <a:cxn ang="0">
                      <a:pos x="60" y="0"/>
                    </a:cxn>
                    <a:cxn ang="0">
                      <a:pos x="64" y="10"/>
                    </a:cxn>
                    <a:cxn ang="0">
                      <a:pos x="62" y="18"/>
                    </a:cxn>
                    <a:cxn ang="0">
                      <a:pos x="76" y="24"/>
                    </a:cxn>
                  </a:cxnLst>
                  <a:rect l="0" t="0" r="r" b="b"/>
                  <a:pathLst>
                    <a:path w="306" h="258">
                      <a:moveTo>
                        <a:pt x="76" y="24"/>
                      </a:moveTo>
                      <a:lnTo>
                        <a:pt x="80" y="38"/>
                      </a:lnTo>
                      <a:lnTo>
                        <a:pt x="100" y="48"/>
                      </a:lnTo>
                      <a:lnTo>
                        <a:pt x="112" y="56"/>
                      </a:lnTo>
                      <a:lnTo>
                        <a:pt x="142" y="56"/>
                      </a:lnTo>
                      <a:lnTo>
                        <a:pt x="156" y="48"/>
                      </a:lnTo>
                      <a:lnTo>
                        <a:pt x="178" y="32"/>
                      </a:lnTo>
                      <a:lnTo>
                        <a:pt x="204" y="28"/>
                      </a:lnTo>
                      <a:lnTo>
                        <a:pt x="226" y="36"/>
                      </a:lnTo>
                      <a:lnTo>
                        <a:pt x="256" y="52"/>
                      </a:lnTo>
                      <a:lnTo>
                        <a:pt x="272" y="56"/>
                      </a:lnTo>
                      <a:lnTo>
                        <a:pt x="274" y="78"/>
                      </a:lnTo>
                      <a:lnTo>
                        <a:pt x="264" y="98"/>
                      </a:lnTo>
                      <a:lnTo>
                        <a:pt x="262" y="126"/>
                      </a:lnTo>
                      <a:lnTo>
                        <a:pt x="268" y="150"/>
                      </a:lnTo>
                      <a:lnTo>
                        <a:pt x="282" y="150"/>
                      </a:lnTo>
                      <a:lnTo>
                        <a:pt x="280" y="162"/>
                      </a:lnTo>
                      <a:lnTo>
                        <a:pt x="266" y="176"/>
                      </a:lnTo>
                      <a:lnTo>
                        <a:pt x="272" y="186"/>
                      </a:lnTo>
                      <a:lnTo>
                        <a:pt x="286" y="202"/>
                      </a:lnTo>
                      <a:lnTo>
                        <a:pt x="298" y="212"/>
                      </a:lnTo>
                      <a:lnTo>
                        <a:pt x="298" y="224"/>
                      </a:lnTo>
                      <a:lnTo>
                        <a:pt x="306" y="224"/>
                      </a:lnTo>
                      <a:lnTo>
                        <a:pt x="306" y="232"/>
                      </a:lnTo>
                      <a:lnTo>
                        <a:pt x="292" y="234"/>
                      </a:lnTo>
                      <a:lnTo>
                        <a:pt x="278" y="242"/>
                      </a:lnTo>
                      <a:lnTo>
                        <a:pt x="278" y="258"/>
                      </a:lnTo>
                      <a:lnTo>
                        <a:pt x="236" y="254"/>
                      </a:lnTo>
                      <a:lnTo>
                        <a:pt x="208" y="246"/>
                      </a:lnTo>
                      <a:lnTo>
                        <a:pt x="206" y="230"/>
                      </a:lnTo>
                      <a:lnTo>
                        <a:pt x="196" y="222"/>
                      </a:lnTo>
                      <a:lnTo>
                        <a:pt x="188" y="224"/>
                      </a:lnTo>
                      <a:lnTo>
                        <a:pt x="178" y="232"/>
                      </a:lnTo>
                      <a:lnTo>
                        <a:pt x="164" y="234"/>
                      </a:lnTo>
                      <a:lnTo>
                        <a:pt x="138" y="224"/>
                      </a:lnTo>
                      <a:lnTo>
                        <a:pt x="118" y="206"/>
                      </a:lnTo>
                      <a:lnTo>
                        <a:pt x="104" y="188"/>
                      </a:lnTo>
                      <a:lnTo>
                        <a:pt x="98" y="176"/>
                      </a:lnTo>
                      <a:lnTo>
                        <a:pt x="80" y="172"/>
                      </a:lnTo>
                      <a:lnTo>
                        <a:pt x="70" y="176"/>
                      </a:lnTo>
                      <a:lnTo>
                        <a:pt x="60" y="172"/>
                      </a:lnTo>
                      <a:lnTo>
                        <a:pt x="62" y="166"/>
                      </a:lnTo>
                      <a:lnTo>
                        <a:pt x="56" y="154"/>
                      </a:lnTo>
                      <a:lnTo>
                        <a:pt x="60" y="140"/>
                      </a:lnTo>
                      <a:lnTo>
                        <a:pt x="48" y="130"/>
                      </a:lnTo>
                      <a:lnTo>
                        <a:pt x="38" y="126"/>
                      </a:lnTo>
                      <a:lnTo>
                        <a:pt x="20" y="104"/>
                      </a:lnTo>
                      <a:lnTo>
                        <a:pt x="26" y="90"/>
                      </a:lnTo>
                      <a:lnTo>
                        <a:pt x="32" y="86"/>
                      </a:lnTo>
                      <a:lnTo>
                        <a:pt x="30" y="78"/>
                      </a:lnTo>
                      <a:lnTo>
                        <a:pt x="34" y="72"/>
                      </a:lnTo>
                      <a:lnTo>
                        <a:pt x="26" y="70"/>
                      </a:lnTo>
                      <a:lnTo>
                        <a:pt x="16" y="54"/>
                      </a:lnTo>
                      <a:lnTo>
                        <a:pt x="10" y="44"/>
                      </a:lnTo>
                      <a:lnTo>
                        <a:pt x="6" y="34"/>
                      </a:lnTo>
                      <a:lnTo>
                        <a:pt x="4" y="24"/>
                      </a:lnTo>
                      <a:lnTo>
                        <a:pt x="2" y="16"/>
                      </a:lnTo>
                      <a:lnTo>
                        <a:pt x="0" y="8"/>
                      </a:lnTo>
                      <a:lnTo>
                        <a:pt x="2" y="4"/>
                      </a:lnTo>
                      <a:lnTo>
                        <a:pt x="10" y="2"/>
                      </a:lnTo>
                      <a:lnTo>
                        <a:pt x="24" y="14"/>
                      </a:lnTo>
                      <a:lnTo>
                        <a:pt x="32" y="18"/>
                      </a:lnTo>
                      <a:lnTo>
                        <a:pt x="34" y="12"/>
                      </a:lnTo>
                      <a:lnTo>
                        <a:pt x="42" y="14"/>
                      </a:lnTo>
                      <a:lnTo>
                        <a:pt x="48" y="10"/>
                      </a:lnTo>
                      <a:lnTo>
                        <a:pt x="60" y="0"/>
                      </a:lnTo>
                      <a:lnTo>
                        <a:pt x="64" y="2"/>
                      </a:lnTo>
                      <a:lnTo>
                        <a:pt x="64" y="10"/>
                      </a:lnTo>
                      <a:lnTo>
                        <a:pt x="68" y="16"/>
                      </a:lnTo>
                      <a:lnTo>
                        <a:pt x="62" y="18"/>
                      </a:lnTo>
                      <a:lnTo>
                        <a:pt x="68" y="24"/>
                      </a:lnTo>
                      <a:lnTo>
                        <a:pt x="76" y="2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48" name="Freeform 222">
                  <a:extLst>
                    <a:ext uri="{FF2B5EF4-FFF2-40B4-BE49-F238E27FC236}">
                      <a16:creationId xmlns:a16="http://schemas.microsoft.com/office/drawing/2014/main" id="{25D2BA6F-E5E2-3325-760E-04E98A2BE6A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663" y="1925"/>
                  <a:ext cx="226" cy="162"/>
                </a:xfrm>
                <a:custGeom>
                  <a:avLst/>
                  <a:gdLst/>
                  <a:ahLst/>
                  <a:cxnLst>
                    <a:cxn ang="0">
                      <a:pos x="12" y="56"/>
                    </a:cxn>
                    <a:cxn ang="0">
                      <a:pos x="24" y="56"/>
                    </a:cxn>
                    <a:cxn ang="0">
                      <a:pos x="34" y="60"/>
                    </a:cxn>
                    <a:cxn ang="0">
                      <a:pos x="44" y="48"/>
                    </a:cxn>
                    <a:cxn ang="0">
                      <a:pos x="56" y="44"/>
                    </a:cxn>
                    <a:cxn ang="0">
                      <a:pos x="68" y="26"/>
                    </a:cxn>
                    <a:cxn ang="0">
                      <a:pos x="84" y="20"/>
                    </a:cxn>
                    <a:cxn ang="0">
                      <a:pos x="96" y="20"/>
                    </a:cxn>
                    <a:cxn ang="0">
                      <a:pos x="116" y="26"/>
                    </a:cxn>
                    <a:cxn ang="0">
                      <a:pos x="126" y="30"/>
                    </a:cxn>
                    <a:cxn ang="0">
                      <a:pos x="146" y="18"/>
                    </a:cxn>
                    <a:cxn ang="0">
                      <a:pos x="154" y="16"/>
                    </a:cxn>
                    <a:cxn ang="0">
                      <a:pos x="164" y="0"/>
                    </a:cxn>
                    <a:cxn ang="0">
                      <a:pos x="172" y="6"/>
                    </a:cxn>
                    <a:cxn ang="0">
                      <a:pos x="174" y="18"/>
                    </a:cxn>
                    <a:cxn ang="0">
                      <a:pos x="172" y="26"/>
                    </a:cxn>
                    <a:cxn ang="0">
                      <a:pos x="172" y="32"/>
                    </a:cxn>
                    <a:cxn ang="0">
                      <a:pos x="182" y="30"/>
                    </a:cxn>
                    <a:cxn ang="0">
                      <a:pos x="190" y="26"/>
                    </a:cxn>
                    <a:cxn ang="0">
                      <a:pos x="198" y="20"/>
                    </a:cxn>
                    <a:cxn ang="0">
                      <a:pos x="226" y="20"/>
                    </a:cxn>
                    <a:cxn ang="0">
                      <a:pos x="226" y="28"/>
                    </a:cxn>
                    <a:cxn ang="0">
                      <a:pos x="214" y="30"/>
                    </a:cxn>
                    <a:cxn ang="0">
                      <a:pos x="198" y="30"/>
                    </a:cxn>
                    <a:cxn ang="0">
                      <a:pos x="190" y="30"/>
                    </a:cxn>
                    <a:cxn ang="0">
                      <a:pos x="186" y="32"/>
                    </a:cxn>
                    <a:cxn ang="0">
                      <a:pos x="174" y="40"/>
                    </a:cxn>
                    <a:cxn ang="0">
                      <a:pos x="168" y="46"/>
                    </a:cxn>
                    <a:cxn ang="0">
                      <a:pos x="172" y="52"/>
                    </a:cxn>
                    <a:cxn ang="0">
                      <a:pos x="174" y="58"/>
                    </a:cxn>
                    <a:cxn ang="0">
                      <a:pos x="172" y="68"/>
                    </a:cxn>
                    <a:cxn ang="0">
                      <a:pos x="168" y="78"/>
                    </a:cxn>
                    <a:cxn ang="0">
                      <a:pos x="152" y="84"/>
                    </a:cxn>
                    <a:cxn ang="0">
                      <a:pos x="148" y="96"/>
                    </a:cxn>
                    <a:cxn ang="0">
                      <a:pos x="142" y="100"/>
                    </a:cxn>
                    <a:cxn ang="0">
                      <a:pos x="138" y="110"/>
                    </a:cxn>
                    <a:cxn ang="0">
                      <a:pos x="138" y="124"/>
                    </a:cxn>
                    <a:cxn ang="0">
                      <a:pos x="114" y="124"/>
                    </a:cxn>
                    <a:cxn ang="0">
                      <a:pos x="110" y="132"/>
                    </a:cxn>
                    <a:cxn ang="0">
                      <a:pos x="94" y="132"/>
                    </a:cxn>
                    <a:cxn ang="0">
                      <a:pos x="90" y="138"/>
                    </a:cxn>
                    <a:cxn ang="0">
                      <a:pos x="88" y="156"/>
                    </a:cxn>
                    <a:cxn ang="0">
                      <a:pos x="78" y="158"/>
                    </a:cxn>
                    <a:cxn ang="0">
                      <a:pos x="42" y="162"/>
                    </a:cxn>
                    <a:cxn ang="0">
                      <a:pos x="24" y="162"/>
                    </a:cxn>
                    <a:cxn ang="0">
                      <a:pos x="18" y="156"/>
                    </a:cxn>
                    <a:cxn ang="0">
                      <a:pos x="8" y="160"/>
                    </a:cxn>
                    <a:cxn ang="0">
                      <a:pos x="4" y="154"/>
                    </a:cxn>
                    <a:cxn ang="0">
                      <a:pos x="18" y="140"/>
                    </a:cxn>
                    <a:cxn ang="0">
                      <a:pos x="20" y="128"/>
                    </a:cxn>
                    <a:cxn ang="0">
                      <a:pos x="6" y="128"/>
                    </a:cxn>
                    <a:cxn ang="0">
                      <a:pos x="4" y="114"/>
                    </a:cxn>
                    <a:cxn ang="0">
                      <a:pos x="0" y="104"/>
                    </a:cxn>
                    <a:cxn ang="0">
                      <a:pos x="2" y="76"/>
                    </a:cxn>
                    <a:cxn ang="0">
                      <a:pos x="12" y="56"/>
                    </a:cxn>
                  </a:cxnLst>
                  <a:rect l="0" t="0" r="r" b="b"/>
                  <a:pathLst>
                    <a:path w="226" h="162">
                      <a:moveTo>
                        <a:pt x="12" y="56"/>
                      </a:moveTo>
                      <a:lnTo>
                        <a:pt x="24" y="56"/>
                      </a:lnTo>
                      <a:lnTo>
                        <a:pt x="34" y="60"/>
                      </a:lnTo>
                      <a:lnTo>
                        <a:pt x="44" y="48"/>
                      </a:lnTo>
                      <a:lnTo>
                        <a:pt x="56" y="44"/>
                      </a:lnTo>
                      <a:lnTo>
                        <a:pt x="68" y="26"/>
                      </a:lnTo>
                      <a:lnTo>
                        <a:pt x="84" y="20"/>
                      </a:lnTo>
                      <a:lnTo>
                        <a:pt x="96" y="20"/>
                      </a:lnTo>
                      <a:lnTo>
                        <a:pt x="116" y="26"/>
                      </a:lnTo>
                      <a:lnTo>
                        <a:pt x="126" y="30"/>
                      </a:lnTo>
                      <a:lnTo>
                        <a:pt x="146" y="18"/>
                      </a:lnTo>
                      <a:lnTo>
                        <a:pt x="154" y="16"/>
                      </a:lnTo>
                      <a:lnTo>
                        <a:pt x="164" y="0"/>
                      </a:lnTo>
                      <a:lnTo>
                        <a:pt x="172" y="6"/>
                      </a:lnTo>
                      <a:lnTo>
                        <a:pt x="174" y="18"/>
                      </a:lnTo>
                      <a:lnTo>
                        <a:pt x="172" y="26"/>
                      </a:lnTo>
                      <a:lnTo>
                        <a:pt x="172" y="32"/>
                      </a:lnTo>
                      <a:lnTo>
                        <a:pt x="182" y="30"/>
                      </a:lnTo>
                      <a:lnTo>
                        <a:pt x="190" y="26"/>
                      </a:lnTo>
                      <a:lnTo>
                        <a:pt x="198" y="20"/>
                      </a:lnTo>
                      <a:lnTo>
                        <a:pt x="226" y="20"/>
                      </a:lnTo>
                      <a:lnTo>
                        <a:pt x="226" y="28"/>
                      </a:lnTo>
                      <a:lnTo>
                        <a:pt x="214" y="30"/>
                      </a:lnTo>
                      <a:lnTo>
                        <a:pt x="198" y="30"/>
                      </a:lnTo>
                      <a:lnTo>
                        <a:pt x="190" y="30"/>
                      </a:lnTo>
                      <a:lnTo>
                        <a:pt x="186" y="32"/>
                      </a:lnTo>
                      <a:lnTo>
                        <a:pt x="174" y="40"/>
                      </a:lnTo>
                      <a:lnTo>
                        <a:pt x="168" y="46"/>
                      </a:lnTo>
                      <a:lnTo>
                        <a:pt x="172" y="52"/>
                      </a:lnTo>
                      <a:lnTo>
                        <a:pt x="174" y="58"/>
                      </a:lnTo>
                      <a:lnTo>
                        <a:pt x="172" y="68"/>
                      </a:lnTo>
                      <a:lnTo>
                        <a:pt x="168" y="78"/>
                      </a:lnTo>
                      <a:lnTo>
                        <a:pt x="152" y="84"/>
                      </a:lnTo>
                      <a:lnTo>
                        <a:pt x="148" y="96"/>
                      </a:lnTo>
                      <a:lnTo>
                        <a:pt x="142" y="100"/>
                      </a:lnTo>
                      <a:lnTo>
                        <a:pt x="138" y="110"/>
                      </a:lnTo>
                      <a:lnTo>
                        <a:pt x="138" y="124"/>
                      </a:lnTo>
                      <a:lnTo>
                        <a:pt x="114" y="124"/>
                      </a:lnTo>
                      <a:lnTo>
                        <a:pt x="110" y="132"/>
                      </a:lnTo>
                      <a:lnTo>
                        <a:pt x="94" y="132"/>
                      </a:lnTo>
                      <a:lnTo>
                        <a:pt x="90" y="138"/>
                      </a:lnTo>
                      <a:lnTo>
                        <a:pt x="88" y="156"/>
                      </a:lnTo>
                      <a:lnTo>
                        <a:pt x="78" y="158"/>
                      </a:lnTo>
                      <a:lnTo>
                        <a:pt x="42" y="162"/>
                      </a:lnTo>
                      <a:lnTo>
                        <a:pt x="24" y="162"/>
                      </a:lnTo>
                      <a:lnTo>
                        <a:pt x="18" y="156"/>
                      </a:lnTo>
                      <a:lnTo>
                        <a:pt x="8" y="160"/>
                      </a:lnTo>
                      <a:lnTo>
                        <a:pt x="4" y="154"/>
                      </a:lnTo>
                      <a:lnTo>
                        <a:pt x="18" y="140"/>
                      </a:lnTo>
                      <a:lnTo>
                        <a:pt x="20" y="128"/>
                      </a:lnTo>
                      <a:lnTo>
                        <a:pt x="6" y="128"/>
                      </a:lnTo>
                      <a:lnTo>
                        <a:pt x="4" y="114"/>
                      </a:lnTo>
                      <a:lnTo>
                        <a:pt x="0" y="104"/>
                      </a:lnTo>
                      <a:lnTo>
                        <a:pt x="2" y="76"/>
                      </a:lnTo>
                      <a:lnTo>
                        <a:pt x="12" y="5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49" name="Freeform 223">
                  <a:extLst>
                    <a:ext uri="{FF2B5EF4-FFF2-40B4-BE49-F238E27FC236}">
                      <a16:creationId xmlns:a16="http://schemas.microsoft.com/office/drawing/2014/main" id="{BE0F2DE9-84D3-CA5F-D440-82176A4225C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671" y="1953"/>
                  <a:ext cx="256" cy="232"/>
                </a:xfrm>
                <a:custGeom>
                  <a:avLst/>
                  <a:gdLst/>
                  <a:ahLst/>
                  <a:cxnLst>
                    <a:cxn ang="0">
                      <a:pos x="8" y="192"/>
                    </a:cxn>
                    <a:cxn ang="0">
                      <a:pos x="36" y="182"/>
                    </a:cxn>
                    <a:cxn ang="0">
                      <a:pos x="28" y="174"/>
                    </a:cxn>
                    <a:cxn ang="0">
                      <a:pos x="16" y="152"/>
                    </a:cxn>
                    <a:cxn ang="0">
                      <a:pos x="10" y="128"/>
                    </a:cxn>
                    <a:cxn ang="0">
                      <a:pos x="34" y="134"/>
                    </a:cxn>
                    <a:cxn ang="0">
                      <a:pos x="70" y="130"/>
                    </a:cxn>
                    <a:cxn ang="0">
                      <a:pos x="82" y="110"/>
                    </a:cxn>
                    <a:cxn ang="0">
                      <a:pos x="102" y="104"/>
                    </a:cxn>
                    <a:cxn ang="0">
                      <a:pos x="130" y="96"/>
                    </a:cxn>
                    <a:cxn ang="0">
                      <a:pos x="134" y="72"/>
                    </a:cxn>
                    <a:cxn ang="0">
                      <a:pos x="144" y="56"/>
                    </a:cxn>
                    <a:cxn ang="0">
                      <a:pos x="166" y="30"/>
                    </a:cxn>
                    <a:cxn ang="0">
                      <a:pos x="166" y="12"/>
                    </a:cxn>
                    <a:cxn ang="0">
                      <a:pos x="190" y="2"/>
                    </a:cxn>
                    <a:cxn ang="0">
                      <a:pos x="218" y="0"/>
                    </a:cxn>
                    <a:cxn ang="0">
                      <a:pos x="236" y="6"/>
                    </a:cxn>
                    <a:cxn ang="0">
                      <a:pos x="256" y="24"/>
                    </a:cxn>
                    <a:cxn ang="0">
                      <a:pos x="250" y="42"/>
                    </a:cxn>
                    <a:cxn ang="0">
                      <a:pos x="204" y="42"/>
                    </a:cxn>
                    <a:cxn ang="0">
                      <a:pos x="214" y="78"/>
                    </a:cxn>
                    <a:cxn ang="0">
                      <a:pos x="216" y="92"/>
                    </a:cxn>
                    <a:cxn ang="0">
                      <a:pos x="172" y="160"/>
                    </a:cxn>
                    <a:cxn ang="0">
                      <a:pos x="150" y="160"/>
                    </a:cxn>
                    <a:cxn ang="0">
                      <a:pos x="132" y="172"/>
                    </a:cxn>
                    <a:cxn ang="0">
                      <a:pos x="140" y="182"/>
                    </a:cxn>
                    <a:cxn ang="0">
                      <a:pos x="150" y="202"/>
                    </a:cxn>
                    <a:cxn ang="0">
                      <a:pos x="156" y="220"/>
                    </a:cxn>
                    <a:cxn ang="0">
                      <a:pos x="138" y="226"/>
                    </a:cxn>
                    <a:cxn ang="0">
                      <a:pos x="122" y="220"/>
                    </a:cxn>
                    <a:cxn ang="0">
                      <a:pos x="104" y="228"/>
                    </a:cxn>
                    <a:cxn ang="0">
                      <a:pos x="86" y="200"/>
                    </a:cxn>
                    <a:cxn ang="0">
                      <a:pos x="34" y="210"/>
                    </a:cxn>
                  </a:cxnLst>
                  <a:rect l="0" t="0" r="r" b="b"/>
                  <a:pathLst>
                    <a:path w="256" h="232">
                      <a:moveTo>
                        <a:pt x="8" y="208"/>
                      </a:moveTo>
                      <a:lnTo>
                        <a:pt x="8" y="192"/>
                      </a:lnTo>
                      <a:lnTo>
                        <a:pt x="22" y="184"/>
                      </a:lnTo>
                      <a:lnTo>
                        <a:pt x="36" y="182"/>
                      </a:lnTo>
                      <a:lnTo>
                        <a:pt x="36" y="174"/>
                      </a:lnTo>
                      <a:lnTo>
                        <a:pt x="28" y="174"/>
                      </a:lnTo>
                      <a:lnTo>
                        <a:pt x="28" y="162"/>
                      </a:lnTo>
                      <a:lnTo>
                        <a:pt x="16" y="152"/>
                      </a:lnTo>
                      <a:lnTo>
                        <a:pt x="0" y="132"/>
                      </a:lnTo>
                      <a:lnTo>
                        <a:pt x="10" y="128"/>
                      </a:lnTo>
                      <a:lnTo>
                        <a:pt x="16" y="134"/>
                      </a:lnTo>
                      <a:lnTo>
                        <a:pt x="34" y="134"/>
                      </a:lnTo>
                      <a:lnTo>
                        <a:pt x="54" y="132"/>
                      </a:lnTo>
                      <a:lnTo>
                        <a:pt x="70" y="130"/>
                      </a:lnTo>
                      <a:lnTo>
                        <a:pt x="80" y="128"/>
                      </a:lnTo>
                      <a:lnTo>
                        <a:pt x="82" y="110"/>
                      </a:lnTo>
                      <a:lnTo>
                        <a:pt x="86" y="104"/>
                      </a:lnTo>
                      <a:lnTo>
                        <a:pt x="102" y="104"/>
                      </a:lnTo>
                      <a:lnTo>
                        <a:pt x="106" y="96"/>
                      </a:lnTo>
                      <a:lnTo>
                        <a:pt x="130" y="96"/>
                      </a:lnTo>
                      <a:lnTo>
                        <a:pt x="130" y="82"/>
                      </a:lnTo>
                      <a:lnTo>
                        <a:pt x="134" y="72"/>
                      </a:lnTo>
                      <a:lnTo>
                        <a:pt x="140" y="68"/>
                      </a:lnTo>
                      <a:lnTo>
                        <a:pt x="144" y="56"/>
                      </a:lnTo>
                      <a:lnTo>
                        <a:pt x="160" y="50"/>
                      </a:lnTo>
                      <a:lnTo>
                        <a:pt x="166" y="30"/>
                      </a:lnTo>
                      <a:lnTo>
                        <a:pt x="160" y="18"/>
                      </a:lnTo>
                      <a:lnTo>
                        <a:pt x="166" y="12"/>
                      </a:lnTo>
                      <a:lnTo>
                        <a:pt x="182" y="2"/>
                      </a:lnTo>
                      <a:lnTo>
                        <a:pt x="190" y="2"/>
                      </a:lnTo>
                      <a:lnTo>
                        <a:pt x="206" y="2"/>
                      </a:lnTo>
                      <a:lnTo>
                        <a:pt x="218" y="0"/>
                      </a:lnTo>
                      <a:lnTo>
                        <a:pt x="224" y="2"/>
                      </a:lnTo>
                      <a:lnTo>
                        <a:pt x="236" y="6"/>
                      </a:lnTo>
                      <a:lnTo>
                        <a:pt x="236" y="16"/>
                      </a:lnTo>
                      <a:lnTo>
                        <a:pt x="256" y="24"/>
                      </a:lnTo>
                      <a:lnTo>
                        <a:pt x="254" y="30"/>
                      </a:lnTo>
                      <a:lnTo>
                        <a:pt x="250" y="42"/>
                      </a:lnTo>
                      <a:lnTo>
                        <a:pt x="234" y="46"/>
                      </a:lnTo>
                      <a:lnTo>
                        <a:pt x="204" y="42"/>
                      </a:lnTo>
                      <a:lnTo>
                        <a:pt x="206" y="72"/>
                      </a:lnTo>
                      <a:lnTo>
                        <a:pt x="214" y="78"/>
                      </a:lnTo>
                      <a:lnTo>
                        <a:pt x="222" y="86"/>
                      </a:lnTo>
                      <a:lnTo>
                        <a:pt x="216" y="92"/>
                      </a:lnTo>
                      <a:lnTo>
                        <a:pt x="214" y="106"/>
                      </a:lnTo>
                      <a:lnTo>
                        <a:pt x="172" y="160"/>
                      </a:lnTo>
                      <a:lnTo>
                        <a:pt x="158" y="164"/>
                      </a:lnTo>
                      <a:lnTo>
                        <a:pt x="150" y="160"/>
                      </a:lnTo>
                      <a:lnTo>
                        <a:pt x="142" y="160"/>
                      </a:lnTo>
                      <a:lnTo>
                        <a:pt x="132" y="172"/>
                      </a:lnTo>
                      <a:lnTo>
                        <a:pt x="132" y="182"/>
                      </a:lnTo>
                      <a:lnTo>
                        <a:pt x="140" y="182"/>
                      </a:lnTo>
                      <a:lnTo>
                        <a:pt x="144" y="196"/>
                      </a:lnTo>
                      <a:lnTo>
                        <a:pt x="150" y="202"/>
                      </a:lnTo>
                      <a:lnTo>
                        <a:pt x="156" y="210"/>
                      </a:lnTo>
                      <a:lnTo>
                        <a:pt x="156" y="220"/>
                      </a:lnTo>
                      <a:lnTo>
                        <a:pt x="142" y="220"/>
                      </a:lnTo>
                      <a:lnTo>
                        <a:pt x="138" y="226"/>
                      </a:lnTo>
                      <a:lnTo>
                        <a:pt x="130" y="220"/>
                      </a:lnTo>
                      <a:lnTo>
                        <a:pt x="122" y="220"/>
                      </a:lnTo>
                      <a:lnTo>
                        <a:pt x="116" y="232"/>
                      </a:lnTo>
                      <a:lnTo>
                        <a:pt x="104" y="228"/>
                      </a:lnTo>
                      <a:lnTo>
                        <a:pt x="86" y="204"/>
                      </a:lnTo>
                      <a:lnTo>
                        <a:pt x="86" y="200"/>
                      </a:lnTo>
                      <a:lnTo>
                        <a:pt x="38" y="204"/>
                      </a:lnTo>
                      <a:lnTo>
                        <a:pt x="34" y="210"/>
                      </a:lnTo>
                      <a:lnTo>
                        <a:pt x="8" y="20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50" name="Freeform 224">
                  <a:extLst>
                    <a:ext uri="{FF2B5EF4-FFF2-40B4-BE49-F238E27FC236}">
                      <a16:creationId xmlns:a16="http://schemas.microsoft.com/office/drawing/2014/main" id="{CC540148-E244-362C-D158-B19E04C8AD1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255" y="2017"/>
                  <a:ext cx="68" cy="76"/>
                </a:xfrm>
                <a:custGeom>
                  <a:avLst/>
                  <a:gdLst/>
                  <a:ahLst/>
                  <a:cxnLst>
                    <a:cxn ang="0">
                      <a:pos x="66" y="0"/>
                    </a:cxn>
                    <a:cxn ang="0">
                      <a:pos x="68" y="24"/>
                    </a:cxn>
                    <a:cxn ang="0">
                      <a:pos x="66" y="30"/>
                    </a:cxn>
                    <a:cxn ang="0">
                      <a:pos x="38" y="34"/>
                    </a:cxn>
                    <a:cxn ang="0">
                      <a:pos x="50" y="50"/>
                    </a:cxn>
                    <a:cxn ang="0">
                      <a:pos x="44" y="56"/>
                    </a:cxn>
                    <a:cxn ang="0">
                      <a:pos x="42" y="62"/>
                    </a:cxn>
                    <a:cxn ang="0">
                      <a:pos x="30" y="64"/>
                    </a:cxn>
                    <a:cxn ang="0">
                      <a:pos x="24" y="72"/>
                    </a:cxn>
                    <a:cxn ang="0">
                      <a:pos x="20" y="76"/>
                    </a:cxn>
                    <a:cxn ang="0">
                      <a:pos x="0" y="70"/>
                    </a:cxn>
                    <a:cxn ang="0">
                      <a:pos x="6" y="58"/>
                    </a:cxn>
                    <a:cxn ang="0">
                      <a:pos x="8" y="48"/>
                    </a:cxn>
                    <a:cxn ang="0">
                      <a:pos x="8" y="36"/>
                    </a:cxn>
                    <a:cxn ang="0">
                      <a:pos x="10" y="28"/>
                    </a:cxn>
                    <a:cxn ang="0">
                      <a:pos x="10" y="20"/>
                    </a:cxn>
                    <a:cxn ang="0">
                      <a:pos x="12" y="14"/>
                    </a:cxn>
                    <a:cxn ang="0">
                      <a:pos x="16" y="16"/>
                    </a:cxn>
                    <a:cxn ang="0">
                      <a:pos x="20" y="16"/>
                    </a:cxn>
                    <a:cxn ang="0">
                      <a:pos x="28" y="20"/>
                    </a:cxn>
                    <a:cxn ang="0">
                      <a:pos x="36" y="18"/>
                    </a:cxn>
                    <a:cxn ang="0">
                      <a:pos x="66" y="0"/>
                    </a:cxn>
                  </a:cxnLst>
                  <a:rect l="0" t="0" r="r" b="b"/>
                  <a:pathLst>
                    <a:path w="68" h="76">
                      <a:moveTo>
                        <a:pt x="66" y="0"/>
                      </a:moveTo>
                      <a:lnTo>
                        <a:pt x="68" y="24"/>
                      </a:lnTo>
                      <a:lnTo>
                        <a:pt x="66" y="30"/>
                      </a:lnTo>
                      <a:lnTo>
                        <a:pt x="38" y="34"/>
                      </a:lnTo>
                      <a:lnTo>
                        <a:pt x="50" y="50"/>
                      </a:lnTo>
                      <a:lnTo>
                        <a:pt x="44" y="56"/>
                      </a:lnTo>
                      <a:lnTo>
                        <a:pt x="42" y="62"/>
                      </a:lnTo>
                      <a:lnTo>
                        <a:pt x="30" y="64"/>
                      </a:lnTo>
                      <a:lnTo>
                        <a:pt x="24" y="72"/>
                      </a:lnTo>
                      <a:lnTo>
                        <a:pt x="20" y="76"/>
                      </a:lnTo>
                      <a:lnTo>
                        <a:pt x="0" y="70"/>
                      </a:lnTo>
                      <a:lnTo>
                        <a:pt x="6" y="58"/>
                      </a:lnTo>
                      <a:lnTo>
                        <a:pt x="8" y="48"/>
                      </a:lnTo>
                      <a:lnTo>
                        <a:pt x="8" y="36"/>
                      </a:lnTo>
                      <a:lnTo>
                        <a:pt x="10" y="28"/>
                      </a:lnTo>
                      <a:lnTo>
                        <a:pt x="10" y="20"/>
                      </a:lnTo>
                      <a:lnTo>
                        <a:pt x="12" y="14"/>
                      </a:lnTo>
                      <a:lnTo>
                        <a:pt x="16" y="16"/>
                      </a:lnTo>
                      <a:lnTo>
                        <a:pt x="20" y="16"/>
                      </a:lnTo>
                      <a:lnTo>
                        <a:pt x="28" y="20"/>
                      </a:lnTo>
                      <a:lnTo>
                        <a:pt x="36" y="18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51" name="Freeform 225">
                  <a:extLst>
                    <a:ext uri="{FF2B5EF4-FFF2-40B4-BE49-F238E27FC236}">
                      <a16:creationId xmlns:a16="http://schemas.microsoft.com/office/drawing/2014/main" id="{F7A210DE-416A-8DBA-EC1D-02AA24010D4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253" y="2041"/>
                  <a:ext cx="330" cy="268"/>
                </a:xfrm>
                <a:custGeom>
                  <a:avLst/>
                  <a:gdLst/>
                  <a:ahLst/>
                  <a:cxnLst>
                    <a:cxn ang="0">
                      <a:pos x="0" y="68"/>
                    </a:cxn>
                    <a:cxn ang="0">
                      <a:pos x="4" y="46"/>
                    </a:cxn>
                    <a:cxn ang="0">
                      <a:pos x="22" y="52"/>
                    </a:cxn>
                    <a:cxn ang="0">
                      <a:pos x="26" y="48"/>
                    </a:cxn>
                    <a:cxn ang="0">
                      <a:pos x="32" y="40"/>
                    </a:cxn>
                    <a:cxn ang="0">
                      <a:pos x="44" y="38"/>
                    </a:cxn>
                    <a:cxn ang="0">
                      <a:pos x="46" y="32"/>
                    </a:cxn>
                    <a:cxn ang="0">
                      <a:pos x="52" y="26"/>
                    </a:cxn>
                    <a:cxn ang="0">
                      <a:pos x="40" y="10"/>
                    </a:cxn>
                    <a:cxn ang="0">
                      <a:pos x="68" y="6"/>
                    </a:cxn>
                    <a:cxn ang="0">
                      <a:pos x="70" y="0"/>
                    </a:cxn>
                    <a:cxn ang="0">
                      <a:pos x="90" y="4"/>
                    </a:cxn>
                    <a:cxn ang="0">
                      <a:pos x="126" y="24"/>
                    </a:cxn>
                    <a:cxn ang="0">
                      <a:pos x="134" y="36"/>
                    </a:cxn>
                    <a:cxn ang="0">
                      <a:pos x="136" y="40"/>
                    </a:cxn>
                    <a:cxn ang="0">
                      <a:pos x="144" y="42"/>
                    </a:cxn>
                    <a:cxn ang="0">
                      <a:pos x="158" y="52"/>
                    </a:cxn>
                    <a:cxn ang="0">
                      <a:pos x="174" y="52"/>
                    </a:cxn>
                    <a:cxn ang="0">
                      <a:pos x="190" y="52"/>
                    </a:cxn>
                    <a:cxn ang="0">
                      <a:pos x="200" y="54"/>
                    </a:cxn>
                    <a:cxn ang="0">
                      <a:pos x="208" y="62"/>
                    </a:cxn>
                    <a:cxn ang="0">
                      <a:pos x="216" y="62"/>
                    </a:cxn>
                    <a:cxn ang="0">
                      <a:pos x="226" y="82"/>
                    </a:cxn>
                    <a:cxn ang="0">
                      <a:pos x="234" y="88"/>
                    </a:cxn>
                    <a:cxn ang="0">
                      <a:pos x="242" y="96"/>
                    </a:cxn>
                    <a:cxn ang="0">
                      <a:pos x="244" y="110"/>
                    </a:cxn>
                    <a:cxn ang="0">
                      <a:pos x="248" y="118"/>
                    </a:cxn>
                    <a:cxn ang="0">
                      <a:pos x="256" y="128"/>
                    </a:cxn>
                    <a:cxn ang="0">
                      <a:pos x="260" y="132"/>
                    </a:cxn>
                    <a:cxn ang="0">
                      <a:pos x="282" y="158"/>
                    </a:cxn>
                    <a:cxn ang="0">
                      <a:pos x="290" y="160"/>
                    </a:cxn>
                    <a:cxn ang="0">
                      <a:pos x="302" y="164"/>
                    </a:cxn>
                    <a:cxn ang="0">
                      <a:pos x="308" y="166"/>
                    </a:cxn>
                    <a:cxn ang="0">
                      <a:pos x="326" y="164"/>
                    </a:cxn>
                    <a:cxn ang="0">
                      <a:pos x="330" y="172"/>
                    </a:cxn>
                    <a:cxn ang="0">
                      <a:pos x="330" y="186"/>
                    </a:cxn>
                    <a:cxn ang="0">
                      <a:pos x="322" y="204"/>
                    </a:cxn>
                    <a:cxn ang="0">
                      <a:pos x="306" y="208"/>
                    </a:cxn>
                    <a:cxn ang="0">
                      <a:pos x="290" y="216"/>
                    </a:cxn>
                    <a:cxn ang="0">
                      <a:pos x="274" y="226"/>
                    </a:cxn>
                    <a:cxn ang="0">
                      <a:pos x="258" y="224"/>
                    </a:cxn>
                    <a:cxn ang="0">
                      <a:pos x="226" y="230"/>
                    </a:cxn>
                    <a:cxn ang="0">
                      <a:pos x="200" y="254"/>
                    </a:cxn>
                    <a:cxn ang="0">
                      <a:pos x="170" y="248"/>
                    </a:cxn>
                    <a:cxn ang="0">
                      <a:pos x="136" y="250"/>
                    </a:cxn>
                    <a:cxn ang="0">
                      <a:pos x="128" y="268"/>
                    </a:cxn>
                    <a:cxn ang="0">
                      <a:pos x="120" y="250"/>
                    </a:cxn>
                    <a:cxn ang="0">
                      <a:pos x="106" y="232"/>
                    </a:cxn>
                    <a:cxn ang="0">
                      <a:pos x="96" y="212"/>
                    </a:cxn>
                    <a:cxn ang="0">
                      <a:pos x="88" y="202"/>
                    </a:cxn>
                    <a:cxn ang="0">
                      <a:pos x="76" y="200"/>
                    </a:cxn>
                    <a:cxn ang="0">
                      <a:pos x="68" y="184"/>
                    </a:cxn>
                    <a:cxn ang="0">
                      <a:pos x="68" y="160"/>
                    </a:cxn>
                    <a:cxn ang="0">
                      <a:pos x="56" y="142"/>
                    </a:cxn>
                    <a:cxn ang="0">
                      <a:pos x="42" y="136"/>
                    </a:cxn>
                    <a:cxn ang="0">
                      <a:pos x="38" y="126"/>
                    </a:cxn>
                    <a:cxn ang="0">
                      <a:pos x="38" y="114"/>
                    </a:cxn>
                    <a:cxn ang="0">
                      <a:pos x="18" y="90"/>
                    </a:cxn>
                    <a:cxn ang="0">
                      <a:pos x="8" y="70"/>
                    </a:cxn>
                    <a:cxn ang="0">
                      <a:pos x="0" y="68"/>
                    </a:cxn>
                  </a:cxnLst>
                  <a:rect l="0" t="0" r="r" b="b"/>
                  <a:pathLst>
                    <a:path w="330" h="268">
                      <a:moveTo>
                        <a:pt x="0" y="68"/>
                      </a:moveTo>
                      <a:lnTo>
                        <a:pt x="4" y="46"/>
                      </a:lnTo>
                      <a:lnTo>
                        <a:pt x="22" y="52"/>
                      </a:lnTo>
                      <a:lnTo>
                        <a:pt x="26" y="48"/>
                      </a:lnTo>
                      <a:lnTo>
                        <a:pt x="32" y="40"/>
                      </a:lnTo>
                      <a:lnTo>
                        <a:pt x="44" y="38"/>
                      </a:lnTo>
                      <a:lnTo>
                        <a:pt x="46" y="32"/>
                      </a:lnTo>
                      <a:lnTo>
                        <a:pt x="52" y="26"/>
                      </a:lnTo>
                      <a:lnTo>
                        <a:pt x="40" y="10"/>
                      </a:lnTo>
                      <a:lnTo>
                        <a:pt x="68" y="6"/>
                      </a:lnTo>
                      <a:lnTo>
                        <a:pt x="70" y="0"/>
                      </a:lnTo>
                      <a:lnTo>
                        <a:pt x="90" y="4"/>
                      </a:lnTo>
                      <a:lnTo>
                        <a:pt x="126" y="24"/>
                      </a:lnTo>
                      <a:lnTo>
                        <a:pt x="134" y="36"/>
                      </a:lnTo>
                      <a:lnTo>
                        <a:pt x="136" y="40"/>
                      </a:lnTo>
                      <a:lnTo>
                        <a:pt x="144" y="42"/>
                      </a:lnTo>
                      <a:lnTo>
                        <a:pt x="158" y="52"/>
                      </a:lnTo>
                      <a:lnTo>
                        <a:pt x="174" y="52"/>
                      </a:lnTo>
                      <a:lnTo>
                        <a:pt x="190" y="52"/>
                      </a:lnTo>
                      <a:lnTo>
                        <a:pt x="200" y="54"/>
                      </a:lnTo>
                      <a:lnTo>
                        <a:pt x="208" y="62"/>
                      </a:lnTo>
                      <a:lnTo>
                        <a:pt x="216" y="62"/>
                      </a:lnTo>
                      <a:lnTo>
                        <a:pt x="226" y="82"/>
                      </a:lnTo>
                      <a:lnTo>
                        <a:pt x="234" y="88"/>
                      </a:lnTo>
                      <a:lnTo>
                        <a:pt x="242" y="96"/>
                      </a:lnTo>
                      <a:lnTo>
                        <a:pt x="244" y="110"/>
                      </a:lnTo>
                      <a:lnTo>
                        <a:pt x="248" y="118"/>
                      </a:lnTo>
                      <a:lnTo>
                        <a:pt x="256" y="128"/>
                      </a:lnTo>
                      <a:lnTo>
                        <a:pt x="260" y="132"/>
                      </a:lnTo>
                      <a:lnTo>
                        <a:pt x="282" y="158"/>
                      </a:lnTo>
                      <a:lnTo>
                        <a:pt x="290" y="160"/>
                      </a:lnTo>
                      <a:lnTo>
                        <a:pt x="302" y="164"/>
                      </a:lnTo>
                      <a:lnTo>
                        <a:pt x="308" y="166"/>
                      </a:lnTo>
                      <a:lnTo>
                        <a:pt x="326" y="164"/>
                      </a:lnTo>
                      <a:lnTo>
                        <a:pt x="330" y="172"/>
                      </a:lnTo>
                      <a:lnTo>
                        <a:pt x="330" y="186"/>
                      </a:lnTo>
                      <a:lnTo>
                        <a:pt x="322" y="204"/>
                      </a:lnTo>
                      <a:lnTo>
                        <a:pt x="306" y="208"/>
                      </a:lnTo>
                      <a:lnTo>
                        <a:pt x="290" y="216"/>
                      </a:lnTo>
                      <a:lnTo>
                        <a:pt x="274" y="226"/>
                      </a:lnTo>
                      <a:lnTo>
                        <a:pt x="258" y="224"/>
                      </a:lnTo>
                      <a:lnTo>
                        <a:pt x="226" y="230"/>
                      </a:lnTo>
                      <a:lnTo>
                        <a:pt x="200" y="254"/>
                      </a:lnTo>
                      <a:lnTo>
                        <a:pt x="170" y="248"/>
                      </a:lnTo>
                      <a:lnTo>
                        <a:pt x="136" y="250"/>
                      </a:lnTo>
                      <a:lnTo>
                        <a:pt x="128" y="268"/>
                      </a:lnTo>
                      <a:lnTo>
                        <a:pt x="120" y="250"/>
                      </a:lnTo>
                      <a:lnTo>
                        <a:pt x="106" y="232"/>
                      </a:lnTo>
                      <a:lnTo>
                        <a:pt x="96" y="212"/>
                      </a:lnTo>
                      <a:lnTo>
                        <a:pt x="88" y="202"/>
                      </a:lnTo>
                      <a:lnTo>
                        <a:pt x="76" y="200"/>
                      </a:lnTo>
                      <a:lnTo>
                        <a:pt x="68" y="184"/>
                      </a:lnTo>
                      <a:lnTo>
                        <a:pt x="68" y="160"/>
                      </a:lnTo>
                      <a:lnTo>
                        <a:pt x="56" y="142"/>
                      </a:lnTo>
                      <a:lnTo>
                        <a:pt x="42" y="136"/>
                      </a:lnTo>
                      <a:lnTo>
                        <a:pt x="38" y="126"/>
                      </a:lnTo>
                      <a:lnTo>
                        <a:pt x="38" y="114"/>
                      </a:lnTo>
                      <a:lnTo>
                        <a:pt x="18" y="90"/>
                      </a:lnTo>
                      <a:lnTo>
                        <a:pt x="8" y="70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52" name="Freeform 226">
                  <a:extLst>
                    <a:ext uri="{FF2B5EF4-FFF2-40B4-BE49-F238E27FC236}">
                      <a16:creationId xmlns:a16="http://schemas.microsoft.com/office/drawing/2014/main" id="{45ACD779-CEDF-2338-B236-E82A3A8188F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257" y="2037"/>
                  <a:ext cx="8" cy="16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2" y="0"/>
                    </a:cxn>
                    <a:cxn ang="0">
                      <a:pos x="0" y="4"/>
                    </a:cxn>
                    <a:cxn ang="0">
                      <a:pos x="0" y="10"/>
                    </a:cxn>
                    <a:cxn ang="0">
                      <a:pos x="2" y="16"/>
                    </a:cxn>
                    <a:cxn ang="0">
                      <a:pos x="6" y="16"/>
                    </a:cxn>
                    <a:cxn ang="0">
                      <a:pos x="8" y="8"/>
                    </a:cxn>
                    <a:cxn ang="0">
                      <a:pos x="8" y="2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8" h="16">
                      <a:moveTo>
                        <a:pt x="8" y="0"/>
                      </a:moveTo>
                      <a:lnTo>
                        <a:pt x="2" y="0"/>
                      </a:lnTo>
                      <a:lnTo>
                        <a:pt x="0" y="4"/>
                      </a:lnTo>
                      <a:lnTo>
                        <a:pt x="0" y="10"/>
                      </a:lnTo>
                      <a:lnTo>
                        <a:pt x="2" y="16"/>
                      </a:lnTo>
                      <a:lnTo>
                        <a:pt x="6" y="16"/>
                      </a:lnTo>
                      <a:lnTo>
                        <a:pt x="8" y="8"/>
                      </a:lnTo>
                      <a:lnTo>
                        <a:pt x="8" y="2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53" name="Freeform 227">
                  <a:extLst>
                    <a:ext uri="{FF2B5EF4-FFF2-40B4-BE49-F238E27FC236}">
                      <a16:creationId xmlns:a16="http://schemas.microsoft.com/office/drawing/2014/main" id="{CEEDB522-C95D-9289-AE91-4AA784B4F0C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509" y="2147"/>
                  <a:ext cx="10" cy="26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0" y="10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0" y="8"/>
                    </a:cxn>
                    <a:cxn ang="0">
                      <a:pos x="10" y="14"/>
                    </a:cxn>
                    <a:cxn ang="0">
                      <a:pos x="8" y="22"/>
                    </a:cxn>
                    <a:cxn ang="0">
                      <a:pos x="4" y="26"/>
                    </a:cxn>
                    <a:cxn ang="0">
                      <a:pos x="0" y="22"/>
                    </a:cxn>
                  </a:cxnLst>
                  <a:rect l="0" t="0" r="r" b="b"/>
                  <a:pathLst>
                    <a:path w="10" h="26">
                      <a:moveTo>
                        <a:pt x="0" y="22"/>
                      </a:moveTo>
                      <a:lnTo>
                        <a:pt x="0" y="10"/>
                      </a:ln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10" y="8"/>
                      </a:lnTo>
                      <a:lnTo>
                        <a:pt x="10" y="14"/>
                      </a:lnTo>
                      <a:lnTo>
                        <a:pt x="8" y="22"/>
                      </a:lnTo>
                      <a:lnTo>
                        <a:pt x="4" y="26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54" name="Freeform 228">
                  <a:extLst>
                    <a:ext uri="{FF2B5EF4-FFF2-40B4-BE49-F238E27FC236}">
                      <a16:creationId xmlns:a16="http://schemas.microsoft.com/office/drawing/2014/main" id="{D1A34F9C-BA42-C88D-5316-829B80E6C28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501" y="2139"/>
                  <a:ext cx="8" cy="1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" y="2"/>
                    </a:cxn>
                    <a:cxn ang="0">
                      <a:pos x="4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" h="12">
                      <a:moveTo>
                        <a:pt x="0" y="0"/>
                      </a:moveTo>
                      <a:lnTo>
                        <a:pt x="8" y="2"/>
                      </a:lnTo>
                      <a:lnTo>
                        <a:pt x="4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</p:grpSp>
          <p:grpSp>
            <p:nvGrpSpPr>
              <p:cNvPr id="36" name="Group 229">
                <a:extLst>
                  <a:ext uri="{FF2B5EF4-FFF2-40B4-BE49-F238E27FC236}">
                    <a16:creationId xmlns:a16="http://schemas.microsoft.com/office/drawing/2014/main" id="{FDBD60BB-ACB1-B5BB-6E40-DE93F6ACD16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836748" y="2905540"/>
                <a:ext cx="2509402" cy="2911876"/>
                <a:chOff x="3787" y="1627"/>
                <a:chExt cx="1746" cy="1740"/>
              </a:xfrm>
              <a:grpFill/>
            </p:grpSpPr>
            <p:sp>
              <p:nvSpPr>
                <p:cNvPr id="81" name="Freeform 230">
                  <a:extLst>
                    <a:ext uri="{FF2B5EF4-FFF2-40B4-BE49-F238E27FC236}">
                      <a16:creationId xmlns:a16="http://schemas.microsoft.com/office/drawing/2014/main" id="{95FEC266-354D-5C02-D6C0-9C3D4B465FE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327" y="2335"/>
                  <a:ext cx="80" cy="68"/>
                </a:xfrm>
                <a:custGeom>
                  <a:avLst/>
                  <a:gdLst/>
                  <a:ahLst/>
                  <a:cxnLst>
                    <a:cxn ang="0">
                      <a:pos x="40" y="66"/>
                    </a:cxn>
                    <a:cxn ang="0">
                      <a:pos x="34" y="66"/>
                    </a:cxn>
                    <a:cxn ang="0">
                      <a:pos x="32" y="68"/>
                    </a:cxn>
                    <a:cxn ang="0">
                      <a:pos x="18" y="64"/>
                    </a:cxn>
                    <a:cxn ang="0">
                      <a:pos x="12" y="54"/>
                    </a:cxn>
                    <a:cxn ang="0">
                      <a:pos x="8" y="44"/>
                    </a:cxn>
                    <a:cxn ang="0">
                      <a:pos x="0" y="24"/>
                    </a:cxn>
                    <a:cxn ang="0">
                      <a:pos x="0" y="18"/>
                    </a:cxn>
                    <a:cxn ang="0">
                      <a:pos x="8" y="4"/>
                    </a:cxn>
                    <a:cxn ang="0">
                      <a:pos x="48" y="2"/>
                    </a:cxn>
                    <a:cxn ang="0">
                      <a:pos x="48" y="8"/>
                    </a:cxn>
                    <a:cxn ang="0">
                      <a:pos x="58" y="8"/>
                    </a:cxn>
                    <a:cxn ang="0">
                      <a:pos x="62" y="0"/>
                    </a:cxn>
                    <a:cxn ang="0">
                      <a:pos x="66" y="2"/>
                    </a:cxn>
                    <a:cxn ang="0">
                      <a:pos x="68" y="6"/>
                    </a:cxn>
                    <a:cxn ang="0">
                      <a:pos x="80" y="6"/>
                    </a:cxn>
                    <a:cxn ang="0">
                      <a:pos x="80" y="16"/>
                    </a:cxn>
                    <a:cxn ang="0">
                      <a:pos x="76" y="26"/>
                    </a:cxn>
                    <a:cxn ang="0">
                      <a:pos x="70" y="38"/>
                    </a:cxn>
                    <a:cxn ang="0">
                      <a:pos x="64" y="46"/>
                    </a:cxn>
                    <a:cxn ang="0">
                      <a:pos x="54" y="50"/>
                    </a:cxn>
                    <a:cxn ang="0">
                      <a:pos x="54" y="58"/>
                    </a:cxn>
                    <a:cxn ang="0">
                      <a:pos x="44" y="62"/>
                    </a:cxn>
                    <a:cxn ang="0">
                      <a:pos x="40" y="66"/>
                    </a:cxn>
                  </a:cxnLst>
                  <a:rect l="0" t="0" r="r" b="b"/>
                  <a:pathLst>
                    <a:path w="80" h="68">
                      <a:moveTo>
                        <a:pt x="40" y="66"/>
                      </a:moveTo>
                      <a:lnTo>
                        <a:pt x="34" y="66"/>
                      </a:lnTo>
                      <a:lnTo>
                        <a:pt x="32" y="68"/>
                      </a:lnTo>
                      <a:lnTo>
                        <a:pt x="18" y="64"/>
                      </a:lnTo>
                      <a:lnTo>
                        <a:pt x="12" y="54"/>
                      </a:lnTo>
                      <a:lnTo>
                        <a:pt x="8" y="44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8" y="4"/>
                      </a:lnTo>
                      <a:lnTo>
                        <a:pt x="48" y="2"/>
                      </a:lnTo>
                      <a:lnTo>
                        <a:pt x="48" y="8"/>
                      </a:lnTo>
                      <a:lnTo>
                        <a:pt x="58" y="8"/>
                      </a:lnTo>
                      <a:lnTo>
                        <a:pt x="62" y="0"/>
                      </a:lnTo>
                      <a:lnTo>
                        <a:pt x="66" y="2"/>
                      </a:lnTo>
                      <a:lnTo>
                        <a:pt x="68" y="6"/>
                      </a:lnTo>
                      <a:lnTo>
                        <a:pt x="80" y="6"/>
                      </a:lnTo>
                      <a:lnTo>
                        <a:pt x="80" y="16"/>
                      </a:lnTo>
                      <a:lnTo>
                        <a:pt x="76" y="26"/>
                      </a:lnTo>
                      <a:lnTo>
                        <a:pt x="70" y="38"/>
                      </a:lnTo>
                      <a:lnTo>
                        <a:pt x="64" y="46"/>
                      </a:lnTo>
                      <a:lnTo>
                        <a:pt x="54" y="50"/>
                      </a:lnTo>
                      <a:lnTo>
                        <a:pt x="54" y="58"/>
                      </a:lnTo>
                      <a:lnTo>
                        <a:pt x="44" y="62"/>
                      </a:lnTo>
                      <a:lnTo>
                        <a:pt x="40" y="6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82" name="Freeform 231">
                  <a:extLst>
                    <a:ext uri="{FF2B5EF4-FFF2-40B4-BE49-F238E27FC236}">
                      <a16:creationId xmlns:a16="http://schemas.microsoft.com/office/drawing/2014/main" id="{617CBDB5-2BD0-5D8C-0B2E-450240C9506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325" y="2197"/>
                  <a:ext cx="112" cy="234"/>
                </a:xfrm>
                <a:custGeom>
                  <a:avLst/>
                  <a:gdLst/>
                  <a:ahLst/>
                  <a:cxnLst>
                    <a:cxn ang="0">
                      <a:pos x="42" y="204"/>
                    </a:cxn>
                    <a:cxn ang="0">
                      <a:pos x="44" y="206"/>
                    </a:cxn>
                    <a:cxn ang="0">
                      <a:pos x="44" y="208"/>
                    </a:cxn>
                    <a:cxn ang="0">
                      <a:pos x="44" y="214"/>
                    </a:cxn>
                    <a:cxn ang="0">
                      <a:pos x="42" y="214"/>
                    </a:cxn>
                    <a:cxn ang="0">
                      <a:pos x="40" y="234"/>
                    </a:cxn>
                    <a:cxn ang="0">
                      <a:pos x="52" y="226"/>
                    </a:cxn>
                    <a:cxn ang="0">
                      <a:pos x="66" y="218"/>
                    </a:cxn>
                    <a:cxn ang="0">
                      <a:pos x="66" y="210"/>
                    </a:cxn>
                    <a:cxn ang="0">
                      <a:pos x="70" y="204"/>
                    </a:cxn>
                    <a:cxn ang="0">
                      <a:pos x="82" y="206"/>
                    </a:cxn>
                    <a:cxn ang="0">
                      <a:pos x="94" y="202"/>
                    </a:cxn>
                    <a:cxn ang="0">
                      <a:pos x="108" y="190"/>
                    </a:cxn>
                    <a:cxn ang="0">
                      <a:pos x="112" y="172"/>
                    </a:cxn>
                    <a:cxn ang="0">
                      <a:pos x="108" y="152"/>
                    </a:cxn>
                    <a:cxn ang="0">
                      <a:pos x="104" y="138"/>
                    </a:cxn>
                    <a:cxn ang="0">
                      <a:pos x="100" y="122"/>
                    </a:cxn>
                    <a:cxn ang="0">
                      <a:pos x="60" y="78"/>
                    </a:cxn>
                    <a:cxn ang="0">
                      <a:pos x="54" y="70"/>
                    </a:cxn>
                    <a:cxn ang="0">
                      <a:pos x="62" y="50"/>
                    </a:cxn>
                    <a:cxn ang="0">
                      <a:pos x="74" y="34"/>
                    </a:cxn>
                    <a:cxn ang="0">
                      <a:pos x="82" y="32"/>
                    </a:cxn>
                    <a:cxn ang="0">
                      <a:pos x="80" y="24"/>
                    </a:cxn>
                    <a:cxn ang="0">
                      <a:pos x="70" y="20"/>
                    </a:cxn>
                    <a:cxn ang="0">
                      <a:pos x="68" y="6"/>
                    </a:cxn>
                    <a:cxn ang="0">
                      <a:pos x="58" y="4"/>
                    </a:cxn>
                    <a:cxn ang="0">
                      <a:pos x="50" y="0"/>
                    </a:cxn>
                    <a:cxn ang="0">
                      <a:pos x="44" y="0"/>
                    </a:cxn>
                    <a:cxn ang="0">
                      <a:pos x="34" y="6"/>
                    </a:cxn>
                    <a:cxn ang="0">
                      <a:pos x="2" y="8"/>
                    </a:cxn>
                    <a:cxn ang="0">
                      <a:pos x="0" y="14"/>
                    </a:cxn>
                    <a:cxn ang="0">
                      <a:pos x="10" y="24"/>
                    </a:cxn>
                    <a:cxn ang="0">
                      <a:pos x="12" y="38"/>
                    </a:cxn>
                    <a:cxn ang="0">
                      <a:pos x="34" y="36"/>
                    </a:cxn>
                    <a:cxn ang="0">
                      <a:pos x="40" y="46"/>
                    </a:cxn>
                    <a:cxn ang="0">
                      <a:pos x="42" y="56"/>
                    </a:cxn>
                    <a:cxn ang="0">
                      <a:pos x="28" y="56"/>
                    </a:cxn>
                    <a:cxn ang="0">
                      <a:pos x="26" y="66"/>
                    </a:cxn>
                    <a:cxn ang="0">
                      <a:pos x="34" y="70"/>
                    </a:cxn>
                    <a:cxn ang="0">
                      <a:pos x="62" y="96"/>
                    </a:cxn>
                    <a:cxn ang="0">
                      <a:pos x="80" y="116"/>
                    </a:cxn>
                    <a:cxn ang="0">
                      <a:pos x="84" y="130"/>
                    </a:cxn>
                    <a:cxn ang="0">
                      <a:pos x="82" y="144"/>
                    </a:cxn>
                    <a:cxn ang="0">
                      <a:pos x="82" y="152"/>
                    </a:cxn>
                    <a:cxn ang="0">
                      <a:pos x="78" y="164"/>
                    </a:cxn>
                    <a:cxn ang="0">
                      <a:pos x="72" y="176"/>
                    </a:cxn>
                    <a:cxn ang="0">
                      <a:pos x="66" y="184"/>
                    </a:cxn>
                    <a:cxn ang="0">
                      <a:pos x="56" y="188"/>
                    </a:cxn>
                    <a:cxn ang="0">
                      <a:pos x="56" y="196"/>
                    </a:cxn>
                    <a:cxn ang="0">
                      <a:pos x="46" y="200"/>
                    </a:cxn>
                    <a:cxn ang="0">
                      <a:pos x="42" y="204"/>
                    </a:cxn>
                  </a:cxnLst>
                  <a:rect l="0" t="0" r="r" b="b"/>
                  <a:pathLst>
                    <a:path w="112" h="234">
                      <a:moveTo>
                        <a:pt x="42" y="204"/>
                      </a:moveTo>
                      <a:lnTo>
                        <a:pt x="44" y="206"/>
                      </a:lnTo>
                      <a:lnTo>
                        <a:pt x="44" y="208"/>
                      </a:lnTo>
                      <a:lnTo>
                        <a:pt x="44" y="214"/>
                      </a:lnTo>
                      <a:lnTo>
                        <a:pt x="42" y="214"/>
                      </a:lnTo>
                      <a:lnTo>
                        <a:pt x="40" y="234"/>
                      </a:lnTo>
                      <a:lnTo>
                        <a:pt x="52" y="226"/>
                      </a:lnTo>
                      <a:lnTo>
                        <a:pt x="66" y="218"/>
                      </a:lnTo>
                      <a:lnTo>
                        <a:pt x="66" y="210"/>
                      </a:lnTo>
                      <a:lnTo>
                        <a:pt x="70" y="204"/>
                      </a:lnTo>
                      <a:lnTo>
                        <a:pt x="82" y="206"/>
                      </a:lnTo>
                      <a:lnTo>
                        <a:pt x="94" y="202"/>
                      </a:lnTo>
                      <a:lnTo>
                        <a:pt x="108" y="190"/>
                      </a:lnTo>
                      <a:lnTo>
                        <a:pt x="112" y="172"/>
                      </a:lnTo>
                      <a:lnTo>
                        <a:pt x="108" y="152"/>
                      </a:lnTo>
                      <a:lnTo>
                        <a:pt x="104" y="138"/>
                      </a:lnTo>
                      <a:lnTo>
                        <a:pt x="100" y="122"/>
                      </a:lnTo>
                      <a:lnTo>
                        <a:pt x="60" y="78"/>
                      </a:lnTo>
                      <a:lnTo>
                        <a:pt x="54" y="70"/>
                      </a:lnTo>
                      <a:lnTo>
                        <a:pt x="62" y="50"/>
                      </a:lnTo>
                      <a:lnTo>
                        <a:pt x="74" y="34"/>
                      </a:lnTo>
                      <a:lnTo>
                        <a:pt x="82" y="32"/>
                      </a:lnTo>
                      <a:lnTo>
                        <a:pt x="80" y="24"/>
                      </a:lnTo>
                      <a:lnTo>
                        <a:pt x="70" y="20"/>
                      </a:lnTo>
                      <a:lnTo>
                        <a:pt x="68" y="6"/>
                      </a:lnTo>
                      <a:lnTo>
                        <a:pt x="58" y="4"/>
                      </a:lnTo>
                      <a:lnTo>
                        <a:pt x="50" y="0"/>
                      </a:lnTo>
                      <a:lnTo>
                        <a:pt x="44" y="0"/>
                      </a:lnTo>
                      <a:lnTo>
                        <a:pt x="34" y="6"/>
                      </a:lnTo>
                      <a:lnTo>
                        <a:pt x="2" y="8"/>
                      </a:lnTo>
                      <a:lnTo>
                        <a:pt x="0" y="14"/>
                      </a:lnTo>
                      <a:lnTo>
                        <a:pt x="10" y="24"/>
                      </a:lnTo>
                      <a:lnTo>
                        <a:pt x="12" y="38"/>
                      </a:lnTo>
                      <a:lnTo>
                        <a:pt x="34" y="36"/>
                      </a:lnTo>
                      <a:lnTo>
                        <a:pt x="40" y="46"/>
                      </a:lnTo>
                      <a:lnTo>
                        <a:pt x="42" y="56"/>
                      </a:lnTo>
                      <a:lnTo>
                        <a:pt x="28" y="56"/>
                      </a:lnTo>
                      <a:lnTo>
                        <a:pt x="26" y="66"/>
                      </a:lnTo>
                      <a:lnTo>
                        <a:pt x="34" y="70"/>
                      </a:lnTo>
                      <a:lnTo>
                        <a:pt x="62" y="96"/>
                      </a:lnTo>
                      <a:lnTo>
                        <a:pt x="80" y="116"/>
                      </a:lnTo>
                      <a:lnTo>
                        <a:pt x="84" y="130"/>
                      </a:lnTo>
                      <a:lnTo>
                        <a:pt x="82" y="144"/>
                      </a:lnTo>
                      <a:lnTo>
                        <a:pt x="82" y="152"/>
                      </a:lnTo>
                      <a:lnTo>
                        <a:pt x="78" y="164"/>
                      </a:lnTo>
                      <a:lnTo>
                        <a:pt x="72" y="176"/>
                      </a:lnTo>
                      <a:lnTo>
                        <a:pt x="66" y="184"/>
                      </a:lnTo>
                      <a:lnTo>
                        <a:pt x="56" y="188"/>
                      </a:lnTo>
                      <a:lnTo>
                        <a:pt x="56" y="196"/>
                      </a:lnTo>
                      <a:lnTo>
                        <a:pt x="46" y="200"/>
                      </a:lnTo>
                      <a:lnTo>
                        <a:pt x="42" y="20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83" name="Freeform 232">
                  <a:extLst>
                    <a:ext uri="{FF2B5EF4-FFF2-40B4-BE49-F238E27FC236}">
                      <a16:creationId xmlns:a16="http://schemas.microsoft.com/office/drawing/2014/main" id="{7A2BEDCE-9685-375F-5120-4940E2AB715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939" y="1971"/>
                  <a:ext cx="38" cy="36"/>
                </a:xfrm>
                <a:custGeom>
                  <a:avLst/>
                  <a:gdLst/>
                  <a:ahLst/>
                  <a:cxnLst>
                    <a:cxn ang="0">
                      <a:pos x="14" y="36"/>
                    </a:cxn>
                    <a:cxn ang="0">
                      <a:pos x="12" y="28"/>
                    </a:cxn>
                    <a:cxn ang="0">
                      <a:pos x="2" y="22"/>
                    </a:cxn>
                    <a:cxn ang="0">
                      <a:pos x="0" y="8"/>
                    </a:cxn>
                    <a:cxn ang="0">
                      <a:pos x="6" y="4"/>
                    </a:cxn>
                    <a:cxn ang="0">
                      <a:pos x="20" y="0"/>
                    </a:cxn>
                    <a:cxn ang="0">
                      <a:pos x="28" y="6"/>
                    </a:cxn>
                    <a:cxn ang="0">
                      <a:pos x="38" y="12"/>
                    </a:cxn>
                    <a:cxn ang="0">
                      <a:pos x="38" y="20"/>
                    </a:cxn>
                    <a:cxn ang="0">
                      <a:pos x="32" y="26"/>
                    </a:cxn>
                    <a:cxn ang="0">
                      <a:pos x="24" y="30"/>
                    </a:cxn>
                    <a:cxn ang="0">
                      <a:pos x="14" y="36"/>
                    </a:cxn>
                  </a:cxnLst>
                  <a:rect l="0" t="0" r="r" b="b"/>
                  <a:pathLst>
                    <a:path w="38" h="36">
                      <a:moveTo>
                        <a:pt x="14" y="36"/>
                      </a:moveTo>
                      <a:lnTo>
                        <a:pt x="12" y="28"/>
                      </a:lnTo>
                      <a:lnTo>
                        <a:pt x="2" y="22"/>
                      </a:lnTo>
                      <a:lnTo>
                        <a:pt x="0" y="8"/>
                      </a:lnTo>
                      <a:lnTo>
                        <a:pt x="6" y="4"/>
                      </a:lnTo>
                      <a:lnTo>
                        <a:pt x="20" y="0"/>
                      </a:lnTo>
                      <a:lnTo>
                        <a:pt x="28" y="6"/>
                      </a:lnTo>
                      <a:lnTo>
                        <a:pt x="38" y="12"/>
                      </a:lnTo>
                      <a:lnTo>
                        <a:pt x="38" y="20"/>
                      </a:lnTo>
                      <a:lnTo>
                        <a:pt x="32" y="26"/>
                      </a:lnTo>
                      <a:lnTo>
                        <a:pt x="24" y="30"/>
                      </a:lnTo>
                      <a:lnTo>
                        <a:pt x="14" y="3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84" name="Freeform 233">
                  <a:extLst>
                    <a:ext uri="{FF2B5EF4-FFF2-40B4-BE49-F238E27FC236}">
                      <a16:creationId xmlns:a16="http://schemas.microsoft.com/office/drawing/2014/main" id="{B81D55AD-3811-18C8-7965-1A069BD9AEC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971" y="2069"/>
                  <a:ext cx="130" cy="72"/>
                </a:xfrm>
                <a:custGeom>
                  <a:avLst/>
                  <a:gdLst/>
                  <a:ahLst/>
                  <a:cxnLst>
                    <a:cxn ang="0">
                      <a:pos x="16" y="6"/>
                    </a:cxn>
                    <a:cxn ang="0">
                      <a:pos x="30" y="0"/>
                    </a:cxn>
                    <a:cxn ang="0">
                      <a:pos x="44" y="14"/>
                    </a:cxn>
                    <a:cxn ang="0">
                      <a:pos x="60" y="22"/>
                    </a:cxn>
                    <a:cxn ang="0">
                      <a:pos x="72" y="30"/>
                    </a:cxn>
                    <a:cxn ang="0">
                      <a:pos x="88" y="40"/>
                    </a:cxn>
                    <a:cxn ang="0">
                      <a:pos x="104" y="44"/>
                    </a:cxn>
                    <a:cxn ang="0">
                      <a:pos x="128" y="46"/>
                    </a:cxn>
                    <a:cxn ang="0">
                      <a:pos x="128" y="58"/>
                    </a:cxn>
                    <a:cxn ang="0">
                      <a:pos x="130" y="70"/>
                    </a:cxn>
                    <a:cxn ang="0">
                      <a:pos x="102" y="72"/>
                    </a:cxn>
                    <a:cxn ang="0">
                      <a:pos x="88" y="66"/>
                    </a:cxn>
                    <a:cxn ang="0">
                      <a:pos x="72" y="54"/>
                    </a:cxn>
                    <a:cxn ang="0">
                      <a:pos x="48" y="52"/>
                    </a:cxn>
                    <a:cxn ang="0">
                      <a:pos x="34" y="46"/>
                    </a:cxn>
                    <a:cxn ang="0">
                      <a:pos x="20" y="36"/>
                    </a:cxn>
                    <a:cxn ang="0">
                      <a:pos x="0" y="30"/>
                    </a:cxn>
                    <a:cxn ang="0">
                      <a:pos x="4" y="14"/>
                    </a:cxn>
                    <a:cxn ang="0">
                      <a:pos x="16" y="6"/>
                    </a:cxn>
                  </a:cxnLst>
                  <a:rect l="0" t="0" r="r" b="b"/>
                  <a:pathLst>
                    <a:path w="130" h="72">
                      <a:moveTo>
                        <a:pt x="16" y="6"/>
                      </a:moveTo>
                      <a:lnTo>
                        <a:pt x="30" y="0"/>
                      </a:lnTo>
                      <a:lnTo>
                        <a:pt x="44" y="14"/>
                      </a:lnTo>
                      <a:lnTo>
                        <a:pt x="60" y="22"/>
                      </a:lnTo>
                      <a:lnTo>
                        <a:pt x="72" y="30"/>
                      </a:lnTo>
                      <a:lnTo>
                        <a:pt x="88" y="40"/>
                      </a:lnTo>
                      <a:lnTo>
                        <a:pt x="104" y="44"/>
                      </a:lnTo>
                      <a:lnTo>
                        <a:pt x="128" y="46"/>
                      </a:lnTo>
                      <a:lnTo>
                        <a:pt x="128" y="58"/>
                      </a:lnTo>
                      <a:lnTo>
                        <a:pt x="130" y="70"/>
                      </a:lnTo>
                      <a:lnTo>
                        <a:pt x="102" y="72"/>
                      </a:lnTo>
                      <a:lnTo>
                        <a:pt x="88" y="66"/>
                      </a:lnTo>
                      <a:lnTo>
                        <a:pt x="72" y="54"/>
                      </a:lnTo>
                      <a:lnTo>
                        <a:pt x="48" y="52"/>
                      </a:lnTo>
                      <a:lnTo>
                        <a:pt x="34" y="46"/>
                      </a:lnTo>
                      <a:lnTo>
                        <a:pt x="20" y="36"/>
                      </a:lnTo>
                      <a:lnTo>
                        <a:pt x="0" y="30"/>
                      </a:lnTo>
                      <a:lnTo>
                        <a:pt x="4" y="14"/>
                      </a:lnTo>
                      <a:lnTo>
                        <a:pt x="16" y="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85" name="Freeform 234">
                  <a:extLst>
                    <a:ext uri="{FF2B5EF4-FFF2-40B4-BE49-F238E27FC236}">
                      <a16:creationId xmlns:a16="http://schemas.microsoft.com/office/drawing/2014/main" id="{125784A5-99E1-AC54-3B15-2152A917B01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115" y="2109"/>
                  <a:ext cx="50" cy="26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4" y="6"/>
                    </a:cxn>
                    <a:cxn ang="0">
                      <a:pos x="2" y="6"/>
                    </a:cxn>
                    <a:cxn ang="0">
                      <a:pos x="0" y="14"/>
                    </a:cxn>
                    <a:cxn ang="0">
                      <a:pos x="2" y="20"/>
                    </a:cxn>
                    <a:cxn ang="0">
                      <a:pos x="8" y="24"/>
                    </a:cxn>
                    <a:cxn ang="0">
                      <a:pos x="16" y="26"/>
                    </a:cxn>
                    <a:cxn ang="0">
                      <a:pos x="32" y="24"/>
                    </a:cxn>
                    <a:cxn ang="0">
                      <a:pos x="46" y="22"/>
                    </a:cxn>
                    <a:cxn ang="0">
                      <a:pos x="50" y="16"/>
                    </a:cxn>
                    <a:cxn ang="0">
                      <a:pos x="46" y="6"/>
                    </a:cxn>
                    <a:cxn ang="0">
                      <a:pos x="32" y="4"/>
                    </a:cxn>
                    <a:cxn ang="0">
                      <a:pos x="20" y="0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50" h="26">
                      <a:moveTo>
                        <a:pt x="10" y="0"/>
                      </a:moveTo>
                      <a:lnTo>
                        <a:pt x="4" y="6"/>
                      </a:lnTo>
                      <a:lnTo>
                        <a:pt x="2" y="6"/>
                      </a:lnTo>
                      <a:lnTo>
                        <a:pt x="0" y="14"/>
                      </a:lnTo>
                      <a:lnTo>
                        <a:pt x="2" y="20"/>
                      </a:lnTo>
                      <a:lnTo>
                        <a:pt x="8" y="24"/>
                      </a:lnTo>
                      <a:lnTo>
                        <a:pt x="16" y="26"/>
                      </a:lnTo>
                      <a:lnTo>
                        <a:pt x="32" y="24"/>
                      </a:lnTo>
                      <a:lnTo>
                        <a:pt x="46" y="22"/>
                      </a:lnTo>
                      <a:lnTo>
                        <a:pt x="50" y="16"/>
                      </a:lnTo>
                      <a:lnTo>
                        <a:pt x="46" y="6"/>
                      </a:lnTo>
                      <a:lnTo>
                        <a:pt x="32" y="4"/>
                      </a:lnTo>
                      <a:lnTo>
                        <a:pt x="20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86" name="Freeform 235">
                  <a:extLst>
                    <a:ext uri="{FF2B5EF4-FFF2-40B4-BE49-F238E27FC236}">
                      <a16:creationId xmlns:a16="http://schemas.microsoft.com/office/drawing/2014/main" id="{9073E461-B870-39B6-3A5D-228A2970129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101" y="2139"/>
                  <a:ext cx="70" cy="90"/>
                </a:xfrm>
                <a:custGeom>
                  <a:avLst/>
                  <a:gdLst/>
                  <a:ahLst/>
                  <a:cxnLst>
                    <a:cxn ang="0">
                      <a:pos x="14" y="74"/>
                    </a:cxn>
                    <a:cxn ang="0">
                      <a:pos x="10" y="50"/>
                    </a:cxn>
                    <a:cxn ang="0">
                      <a:pos x="8" y="38"/>
                    </a:cxn>
                    <a:cxn ang="0">
                      <a:pos x="2" y="34"/>
                    </a:cxn>
                    <a:cxn ang="0">
                      <a:pos x="0" y="26"/>
                    </a:cxn>
                    <a:cxn ang="0">
                      <a:pos x="12" y="20"/>
                    </a:cxn>
                    <a:cxn ang="0">
                      <a:pos x="4" y="12"/>
                    </a:cxn>
                    <a:cxn ang="0">
                      <a:pos x="4" y="6"/>
                    </a:cxn>
                    <a:cxn ang="0">
                      <a:pos x="10" y="0"/>
                    </a:cxn>
                    <a:cxn ang="0">
                      <a:pos x="14" y="6"/>
                    </a:cxn>
                    <a:cxn ang="0">
                      <a:pos x="24" y="10"/>
                    </a:cxn>
                    <a:cxn ang="0">
                      <a:pos x="30" y="22"/>
                    </a:cxn>
                    <a:cxn ang="0">
                      <a:pos x="64" y="22"/>
                    </a:cxn>
                    <a:cxn ang="0">
                      <a:pos x="64" y="34"/>
                    </a:cxn>
                    <a:cxn ang="0">
                      <a:pos x="56" y="38"/>
                    </a:cxn>
                    <a:cxn ang="0">
                      <a:pos x="52" y="40"/>
                    </a:cxn>
                    <a:cxn ang="0">
                      <a:pos x="48" y="46"/>
                    </a:cxn>
                    <a:cxn ang="0">
                      <a:pos x="48" y="50"/>
                    </a:cxn>
                    <a:cxn ang="0">
                      <a:pos x="48" y="54"/>
                    </a:cxn>
                    <a:cxn ang="0">
                      <a:pos x="56" y="58"/>
                    </a:cxn>
                    <a:cxn ang="0">
                      <a:pos x="60" y="46"/>
                    </a:cxn>
                    <a:cxn ang="0">
                      <a:pos x="70" y="48"/>
                    </a:cxn>
                    <a:cxn ang="0">
                      <a:pos x="68" y="60"/>
                    </a:cxn>
                    <a:cxn ang="0">
                      <a:pos x="68" y="70"/>
                    </a:cxn>
                    <a:cxn ang="0">
                      <a:pos x="70" y="76"/>
                    </a:cxn>
                    <a:cxn ang="0">
                      <a:pos x="70" y="86"/>
                    </a:cxn>
                    <a:cxn ang="0">
                      <a:pos x="64" y="90"/>
                    </a:cxn>
                    <a:cxn ang="0">
                      <a:pos x="60" y="82"/>
                    </a:cxn>
                    <a:cxn ang="0">
                      <a:pos x="58" y="68"/>
                    </a:cxn>
                    <a:cxn ang="0">
                      <a:pos x="54" y="64"/>
                    </a:cxn>
                    <a:cxn ang="0">
                      <a:pos x="48" y="62"/>
                    </a:cxn>
                    <a:cxn ang="0">
                      <a:pos x="40" y="56"/>
                    </a:cxn>
                    <a:cxn ang="0">
                      <a:pos x="36" y="62"/>
                    </a:cxn>
                    <a:cxn ang="0">
                      <a:pos x="36" y="74"/>
                    </a:cxn>
                    <a:cxn ang="0">
                      <a:pos x="26" y="74"/>
                    </a:cxn>
                    <a:cxn ang="0">
                      <a:pos x="14" y="74"/>
                    </a:cxn>
                  </a:cxnLst>
                  <a:rect l="0" t="0" r="r" b="b"/>
                  <a:pathLst>
                    <a:path w="70" h="90">
                      <a:moveTo>
                        <a:pt x="14" y="74"/>
                      </a:moveTo>
                      <a:lnTo>
                        <a:pt x="10" y="50"/>
                      </a:lnTo>
                      <a:lnTo>
                        <a:pt x="8" y="38"/>
                      </a:lnTo>
                      <a:lnTo>
                        <a:pt x="2" y="34"/>
                      </a:lnTo>
                      <a:lnTo>
                        <a:pt x="0" y="26"/>
                      </a:lnTo>
                      <a:lnTo>
                        <a:pt x="12" y="20"/>
                      </a:lnTo>
                      <a:lnTo>
                        <a:pt x="4" y="12"/>
                      </a:lnTo>
                      <a:lnTo>
                        <a:pt x="4" y="6"/>
                      </a:lnTo>
                      <a:lnTo>
                        <a:pt x="10" y="0"/>
                      </a:lnTo>
                      <a:lnTo>
                        <a:pt x="14" y="6"/>
                      </a:lnTo>
                      <a:lnTo>
                        <a:pt x="24" y="10"/>
                      </a:lnTo>
                      <a:lnTo>
                        <a:pt x="30" y="22"/>
                      </a:lnTo>
                      <a:lnTo>
                        <a:pt x="64" y="22"/>
                      </a:lnTo>
                      <a:lnTo>
                        <a:pt x="64" y="34"/>
                      </a:lnTo>
                      <a:lnTo>
                        <a:pt x="56" y="38"/>
                      </a:lnTo>
                      <a:lnTo>
                        <a:pt x="52" y="40"/>
                      </a:lnTo>
                      <a:lnTo>
                        <a:pt x="48" y="46"/>
                      </a:lnTo>
                      <a:lnTo>
                        <a:pt x="48" y="50"/>
                      </a:lnTo>
                      <a:lnTo>
                        <a:pt x="48" y="54"/>
                      </a:lnTo>
                      <a:lnTo>
                        <a:pt x="56" y="58"/>
                      </a:lnTo>
                      <a:lnTo>
                        <a:pt x="60" y="46"/>
                      </a:lnTo>
                      <a:lnTo>
                        <a:pt x="70" y="48"/>
                      </a:lnTo>
                      <a:lnTo>
                        <a:pt x="68" y="60"/>
                      </a:lnTo>
                      <a:lnTo>
                        <a:pt x="68" y="70"/>
                      </a:lnTo>
                      <a:lnTo>
                        <a:pt x="70" y="76"/>
                      </a:lnTo>
                      <a:lnTo>
                        <a:pt x="70" y="86"/>
                      </a:lnTo>
                      <a:lnTo>
                        <a:pt x="64" y="90"/>
                      </a:lnTo>
                      <a:lnTo>
                        <a:pt x="60" y="82"/>
                      </a:lnTo>
                      <a:lnTo>
                        <a:pt x="58" y="68"/>
                      </a:lnTo>
                      <a:lnTo>
                        <a:pt x="54" y="64"/>
                      </a:lnTo>
                      <a:lnTo>
                        <a:pt x="48" y="62"/>
                      </a:lnTo>
                      <a:lnTo>
                        <a:pt x="40" y="56"/>
                      </a:lnTo>
                      <a:lnTo>
                        <a:pt x="36" y="62"/>
                      </a:lnTo>
                      <a:lnTo>
                        <a:pt x="36" y="74"/>
                      </a:lnTo>
                      <a:lnTo>
                        <a:pt x="26" y="74"/>
                      </a:lnTo>
                      <a:lnTo>
                        <a:pt x="14" y="7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87" name="Freeform 236">
                  <a:extLst>
                    <a:ext uri="{FF2B5EF4-FFF2-40B4-BE49-F238E27FC236}">
                      <a16:creationId xmlns:a16="http://schemas.microsoft.com/office/drawing/2014/main" id="{451B889C-4590-C7E0-E880-BC57D49EC79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969" y="2413"/>
                  <a:ext cx="32" cy="58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16" y="12"/>
                    </a:cxn>
                    <a:cxn ang="0">
                      <a:pos x="26" y="26"/>
                    </a:cxn>
                    <a:cxn ang="0">
                      <a:pos x="32" y="40"/>
                    </a:cxn>
                    <a:cxn ang="0">
                      <a:pos x="26" y="56"/>
                    </a:cxn>
                    <a:cxn ang="0">
                      <a:pos x="16" y="58"/>
                    </a:cxn>
                    <a:cxn ang="0">
                      <a:pos x="6" y="56"/>
                    </a:cxn>
                    <a:cxn ang="0">
                      <a:pos x="0" y="44"/>
                    </a:cxn>
                    <a:cxn ang="0">
                      <a:pos x="0" y="26"/>
                    </a:cxn>
                    <a:cxn ang="0">
                      <a:pos x="4" y="12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32" h="58">
                      <a:moveTo>
                        <a:pt x="6" y="0"/>
                      </a:moveTo>
                      <a:lnTo>
                        <a:pt x="16" y="12"/>
                      </a:lnTo>
                      <a:lnTo>
                        <a:pt x="26" y="26"/>
                      </a:lnTo>
                      <a:lnTo>
                        <a:pt x="32" y="40"/>
                      </a:lnTo>
                      <a:lnTo>
                        <a:pt x="26" y="56"/>
                      </a:lnTo>
                      <a:lnTo>
                        <a:pt x="16" y="58"/>
                      </a:lnTo>
                      <a:lnTo>
                        <a:pt x="6" y="56"/>
                      </a:lnTo>
                      <a:lnTo>
                        <a:pt x="0" y="44"/>
                      </a:lnTo>
                      <a:lnTo>
                        <a:pt x="0" y="26"/>
                      </a:lnTo>
                      <a:lnTo>
                        <a:pt x="4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88" name="Freeform 237">
                  <a:extLst>
                    <a:ext uri="{FF2B5EF4-FFF2-40B4-BE49-F238E27FC236}">
                      <a16:creationId xmlns:a16="http://schemas.microsoft.com/office/drawing/2014/main" id="{A14D36C3-11F8-20A1-162F-19A1BADF22A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787" y="1977"/>
                  <a:ext cx="460" cy="464"/>
                </a:xfrm>
                <a:custGeom>
                  <a:avLst/>
                  <a:gdLst/>
                  <a:ahLst/>
                  <a:cxnLst>
                    <a:cxn ang="0">
                      <a:pos x="14" y="196"/>
                    </a:cxn>
                    <a:cxn ang="0">
                      <a:pos x="40" y="196"/>
                    </a:cxn>
                    <a:cxn ang="0">
                      <a:pos x="24" y="158"/>
                    </a:cxn>
                    <a:cxn ang="0">
                      <a:pos x="26" y="136"/>
                    </a:cxn>
                    <a:cxn ang="0">
                      <a:pos x="54" y="138"/>
                    </a:cxn>
                    <a:cxn ang="0">
                      <a:pos x="106" y="62"/>
                    </a:cxn>
                    <a:cxn ang="0">
                      <a:pos x="118" y="22"/>
                    </a:cxn>
                    <a:cxn ang="0">
                      <a:pos x="152" y="2"/>
                    </a:cxn>
                    <a:cxn ang="0">
                      <a:pos x="166" y="30"/>
                    </a:cxn>
                    <a:cxn ang="0">
                      <a:pos x="176" y="56"/>
                    </a:cxn>
                    <a:cxn ang="0">
                      <a:pos x="162" y="76"/>
                    </a:cxn>
                    <a:cxn ang="0">
                      <a:pos x="188" y="106"/>
                    </a:cxn>
                    <a:cxn ang="0">
                      <a:pos x="232" y="144"/>
                    </a:cxn>
                    <a:cxn ang="0">
                      <a:pos x="286" y="164"/>
                    </a:cxn>
                    <a:cxn ang="0">
                      <a:pos x="328" y="138"/>
                    </a:cxn>
                    <a:cxn ang="0">
                      <a:pos x="336" y="156"/>
                    </a:cxn>
                    <a:cxn ang="0">
                      <a:pos x="378" y="148"/>
                    </a:cxn>
                    <a:cxn ang="0">
                      <a:pos x="394" y="122"/>
                    </a:cxn>
                    <a:cxn ang="0">
                      <a:pos x="434" y="114"/>
                    </a:cxn>
                    <a:cxn ang="0">
                      <a:pos x="460" y="128"/>
                    </a:cxn>
                    <a:cxn ang="0">
                      <a:pos x="440" y="148"/>
                    </a:cxn>
                    <a:cxn ang="0">
                      <a:pos x="414" y="182"/>
                    </a:cxn>
                    <a:cxn ang="0">
                      <a:pos x="390" y="232"/>
                    </a:cxn>
                    <a:cxn ang="0">
                      <a:pos x="382" y="222"/>
                    </a:cxn>
                    <a:cxn ang="0">
                      <a:pos x="370" y="220"/>
                    </a:cxn>
                    <a:cxn ang="0">
                      <a:pos x="366" y="202"/>
                    </a:cxn>
                    <a:cxn ang="0">
                      <a:pos x="378" y="184"/>
                    </a:cxn>
                    <a:cxn ang="0">
                      <a:pos x="328" y="168"/>
                    </a:cxn>
                    <a:cxn ang="0">
                      <a:pos x="318" y="174"/>
                    </a:cxn>
                    <a:cxn ang="0">
                      <a:pos x="316" y="196"/>
                    </a:cxn>
                    <a:cxn ang="0">
                      <a:pos x="328" y="236"/>
                    </a:cxn>
                    <a:cxn ang="0">
                      <a:pos x="290" y="262"/>
                    </a:cxn>
                    <a:cxn ang="0">
                      <a:pos x="258" y="290"/>
                    </a:cxn>
                    <a:cxn ang="0">
                      <a:pos x="218" y="320"/>
                    </a:cxn>
                    <a:cxn ang="0">
                      <a:pos x="202" y="340"/>
                    </a:cxn>
                    <a:cxn ang="0">
                      <a:pos x="188" y="368"/>
                    </a:cxn>
                    <a:cxn ang="0">
                      <a:pos x="180" y="404"/>
                    </a:cxn>
                    <a:cxn ang="0">
                      <a:pos x="170" y="446"/>
                    </a:cxn>
                    <a:cxn ang="0">
                      <a:pos x="148" y="464"/>
                    </a:cxn>
                    <a:cxn ang="0">
                      <a:pos x="126" y="428"/>
                    </a:cxn>
                    <a:cxn ang="0">
                      <a:pos x="80" y="330"/>
                    </a:cxn>
                    <a:cxn ang="0">
                      <a:pos x="74" y="254"/>
                    </a:cxn>
                    <a:cxn ang="0">
                      <a:pos x="60" y="234"/>
                    </a:cxn>
                    <a:cxn ang="0">
                      <a:pos x="38" y="260"/>
                    </a:cxn>
                    <a:cxn ang="0">
                      <a:pos x="10" y="232"/>
                    </a:cxn>
                    <a:cxn ang="0">
                      <a:pos x="24" y="222"/>
                    </a:cxn>
                    <a:cxn ang="0">
                      <a:pos x="0" y="208"/>
                    </a:cxn>
                  </a:cxnLst>
                  <a:rect l="0" t="0" r="r" b="b"/>
                  <a:pathLst>
                    <a:path w="460" h="464">
                      <a:moveTo>
                        <a:pt x="0" y="208"/>
                      </a:moveTo>
                      <a:lnTo>
                        <a:pt x="6" y="196"/>
                      </a:lnTo>
                      <a:lnTo>
                        <a:pt x="14" y="196"/>
                      </a:lnTo>
                      <a:lnTo>
                        <a:pt x="22" y="202"/>
                      </a:lnTo>
                      <a:lnTo>
                        <a:pt x="26" y="196"/>
                      </a:lnTo>
                      <a:lnTo>
                        <a:pt x="40" y="196"/>
                      </a:lnTo>
                      <a:lnTo>
                        <a:pt x="40" y="186"/>
                      </a:lnTo>
                      <a:lnTo>
                        <a:pt x="28" y="172"/>
                      </a:lnTo>
                      <a:lnTo>
                        <a:pt x="24" y="158"/>
                      </a:lnTo>
                      <a:lnTo>
                        <a:pt x="16" y="158"/>
                      </a:lnTo>
                      <a:lnTo>
                        <a:pt x="16" y="148"/>
                      </a:lnTo>
                      <a:lnTo>
                        <a:pt x="26" y="136"/>
                      </a:lnTo>
                      <a:lnTo>
                        <a:pt x="34" y="136"/>
                      </a:lnTo>
                      <a:lnTo>
                        <a:pt x="42" y="140"/>
                      </a:lnTo>
                      <a:lnTo>
                        <a:pt x="54" y="138"/>
                      </a:lnTo>
                      <a:lnTo>
                        <a:pt x="98" y="82"/>
                      </a:lnTo>
                      <a:lnTo>
                        <a:pt x="100" y="68"/>
                      </a:lnTo>
                      <a:lnTo>
                        <a:pt x="106" y="62"/>
                      </a:lnTo>
                      <a:lnTo>
                        <a:pt x="90" y="48"/>
                      </a:lnTo>
                      <a:lnTo>
                        <a:pt x="88" y="18"/>
                      </a:lnTo>
                      <a:lnTo>
                        <a:pt x="118" y="22"/>
                      </a:lnTo>
                      <a:lnTo>
                        <a:pt x="134" y="18"/>
                      </a:lnTo>
                      <a:lnTo>
                        <a:pt x="140" y="0"/>
                      </a:lnTo>
                      <a:lnTo>
                        <a:pt x="152" y="2"/>
                      </a:lnTo>
                      <a:lnTo>
                        <a:pt x="154" y="16"/>
                      </a:lnTo>
                      <a:lnTo>
                        <a:pt x="164" y="22"/>
                      </a:lnTo>
                      <a:lnTo>
                        <a:pt x="166" y="30"/>
                      </a:lnTo>
                      <a:lnTo>
                        <a:pt x="166" y="40"/>
                      </a:lnTo>
                      <a:lnTo>
                        <a:pt x="178" y="48"/>
                      </a:lnTo>
                      <a:lnTo>
                        <a:pt x="176" y="56"/>
                      </a:lnTo>
                      <a:lnTo>
                        <a:pt x="166" y="58"/>
                      </a:lnTo>
                      <a:lnTo>
                        <a:pt x="162" y="68"/>
                      </a:lnTo>
                      <a:lnTo>
                        <a:pt x="162" y="76"/>
                      </a:lnTo>
                      <a:lnTo>
                        <a:pt x="188" y="88"/>
                      </a:lnTo>
                      <a:lnTo>
                        <a:pt x="200" y="98"/>
                      </a:lnTo>
                      <a:lnTo>
                        <a:pt x="188" y="106"/>
                      </a:lnTo>
                      <a:lnTo>
                        <a:pt x="184" y="122"/>
                      </a:lnTo>
                      <a:lnTo>
                        <a:pt x="204" y="128"/>
                      </a:lnTo>
                      <a:lnTo>
                        <a:pt x="232" y="144"/>
                      </a:lnTo>
                      <a:lnTo>
                        <a:pt x="256" y="146"/>
                      </a:lnTo>
                      <a:lnTo>
                        <a:pt x="272" y="158"/>
                      </a:lnTo>
                      <a:lnTo>
                        <a:pt x="286" y="164"/>
                      </a:lnTo>
                      <a:lnTo>
                        <a:pt x="314" y="162"/>
                      </a:lnTo>
                      <a:lnTo>
                        <a:pt x="312" y="138"/>
                      </a:lnTo>
                      <a:lnTo>
                        <a:pt x="328" y="138"/>
                      </a:lnTo>
                      <a:lnTo>
                        <a:pt x="328" y="146"/>
                      </a:lnTo>
                      <a:lnTo>
                        <a:pt x="330" y="152"/>
                      </a:lnTo>
                      <a:lnTo>
                        <a:pt x="336" y="156"/>
                      </a:lnTo>
                      <a:lnTo>
                        <a:pt x="344" y="158"/>
                      </a:lnTo>
                      <a:lnTo>
                        <a:pt x="374" y="154"/>
                      </a:lnTo>
                      <a:lnTo>
                        <a:pt x="378" y="148"/>
                      </a:lnTo>
                      <a:lnTo>
                        <a:pt x="374" y="138"/>
                      </a:lnTo>
                      <a:lnTo>
                        <a:pt x="384" y="136"/>
                      </a:lnTo>
                      <a:lnTo>
                        <a:pt x="394" y="122"/>
                      </a:lnTo>
                      <a:lnTo>
                        <a:pt x="406" y="122"/>
                      </a:lnTo>
                      <a:lnTo>
                        <a:pt x="412" y="114"/>
                      </a:lnTo>
                      <a:lnTo>
                        <a:pt x="434" y="114"/>
                      </a:lnTo>
                      <a:lnTo>
                        <a:pt x="444" y="112"/>
                      </a:lnTo>
                      <a:lnTo>
                        <a:pt x="444" y="126"/>
                      </a:lnTo>
                      <a:lnTo>
                        <a:pt x="460" y="128"/>
                      </a:lnTo>
                      <a:lnTo>
                        <a:pt x="454" y="138"/>
                      </a:lnTo>
                      <a:lnTo>
                        <a:pt x="454" y="148"/>
                      </a:lnTo>
                      <a:lnTo>
                        <a:pt x="440" y="148"/>
                      </a:lnTo>
                      <a:lnTo>
                        <a:pt x="424" y="162"/>
                      </a:lnTo>
                      <a:lnTo>
                        <a:pt x="422" y="174"/>
                      </a:lnTo>
                      <a:lnTo>
                        <a:pt x="414" y="182"/>
                      </a:lnTo>
                      <a:lnTo>
                        <a:pt x="410" y="202"/>
                      </a:lnTo>
                      <a:lnTo>
                        <a:pt x="396" y="204"/>
                      </a:lnTo>
                      <a:lnTo>
                        <a:pt x="390" y="232"/>
                      </a:lnTo>
                      <a:lnTo>
                        <a:pt x="384" y="238"/>
                      </a:lnTo>
                      <a:lnTo>
                        <a:pt x="382" y="232"/>
                      </a:lnTo>
                      <a:lnTo>
                        <a:pt x="382" y="222"/>
                      </a:lnTo>
                      <a:lnTo>
                        <a:pt x="384" y="210"/>
                      </a:lnTo>
                      <a:lnTo>
                        <a:pt x="374" y="208"/>
                      </a:lnTo>
                      <a:lnTo>
                        <a:pt x="370" y="220"/>
                      </a:lnTo>
                      <a:lnTo>
                        <a:pt x="362" y="216"/>
                      </a:lnTo>
                      <a:lnTo>
                        <a:pt x="362" y="208"/>
                      </a:lnTo>
                      <a:lnTo>
                        <a:pt x="366" y="202"/>
                      </a:lnTo>
                      <a:lnTo>
                        <a:pt x="370" y="200"/>
                      </a:lnTo>
                      <a:lnTo>
                        <a:pt x="378" y="196"/>
                      </a:lnTo>
                      <a:lnTo>
                        <a:pt x="378" y="184"/>
                      </a:lnTo>
                      <a:lnTo>
                        <a:pt x="344" y="184"/>
                      </a:lnTo>
                      <a:lnTo>
                        <a:pt x="338" y="172"/>
                      </a:lnTo>
                      <a:lnTo>
                        <a:pt x="328" y="168"/>
                      </a:lnTo>
                      <a:lnTo>
                        <a:pt x="324" y="162"/>
                      </a:lnTo>
                      <a:lnTo>
                        <a:pt x="318" y="168"/>
                      </a:lnTo>
                      <a:lnTo>
                        <a:pt x="318" y="174"/>
                      </a:lnTo>
                      <a:lnTo>
                        <a:pt x="326" y="182"/>
                      </a:lnTo>
                      <a:lnTo>
                        <a:pt x="314" y="188"/>
                      </a:lnTo>
                      <a:lnTo>
                        <a:pt x="316" y="196"/>
                      </a:lnTo>
                      <a:lnTo>
                        <a:pt x="322" y="200"/>
                      </a:lnTo>
                      <a:lnTo>
                        <a:pt x="324" y="214"/>
                      </a:lnTo>
                      <a:lnTo>
                        <a:pt x="328" y="236"/>
                      </a:lnTo>
                      <a:lnTo>
                        <a:pt x="318" y="242"/>
                      </a:lnTo>
                      <a:lnTo>
                        <a:pt x="296" y="246"/>
                      </a:lnTo>
                      <a:lnTo>
                        <a:pt x="290" y="262"/>
                      </a:lnTo>
                      <a:lnTo>
                        <a:pt x="276" y="274"/>
                      </a:lnTo>
                      <a:lnTo>
                        <a:pt x="262" y="278"/>
                      </a:lnTo>
                      <a:lnTo>
                        <a:pt x="258" y="290"/>
                      </a:lnTo>
                      <a:lnTo>
                        <a:pt x="234" y="312"/>
                      </a:lnTo>
                      <a:lnTo>
                        <a:pt x="222" y="314"/>
                      </a:lnTo>
                      <a:lnTo>
                        <a:pt x="218" y="320"/>
                      </a:lnTo>
                      <a:lnTo>
                        <a:pt x="216" y="328"/>
                      </a:lnTo>
                      <a:lnTo>
                        <a:pt x="204" y="332"/>
                      </a:lnTo>
                      <a:lnTo>
                        <a:pt x="202" y="340"/>
                      </a:lnTo>
                      <a:lnTo>
                        <a:pt x="190" y="342"/>
                      </a:lnTo>
                      <a:lnTo>
                        <a:pt x="182" y="350"/>
                      </a:lnTo>
                      <a:lnTo>
                        <a:pt x="188" y="368"/>
                      </a:lnTo>
                      <a:lnTo>
                        <a:pt x="186" y="376"/>
                      </a:lnTo>
                      <a:lnTo>
                        <a:pt x="188" y="388"/>
                      </a:lnTo>
                      <a:lnTo>
                        <a:pt x="180" y="404"/>
                      </a:lnTo>
                      <a:lnTo>
                        <a:pt x="180" y="424"/>
                      </a:lnTo>
                      <a:lnTo>
                        <a:pt x="166" y="436"/>
                      </a:lnTo>
                      <a:lnTo>
                        <a:pt x="170" y="446"/>
                      </a:lnTo>
                      <a:lnTo>
                        <a:pt x="160" y="446"/>
                      </a:lnTo>
                      <a:lnTo>
                        <a:pt x="156" y="452"/>
                      </a:lnTo>
                      <a:lnTo>
                        <a:pt x="148" y="464"/>
                      </a:lnTo>
                      <a:lnTo>
                        <a:pt x="136" y="460"/>
                      </a:lnTo>
                      <a:lnTo>
                        <a:pt x="124" y="440"/>
                      </a:lnTo>
                      <a:lnTo>
                        <a:pt x="126" y="428"/>
                      </a:lnTo>
                      <a:lnTo>
                        <a:pt x="104" y="390"/>
                      </a:lnTo>
                      <a:lnTo>
                        <a:pt x="102" y="374"/>
                      </a:lnTo>
                      <a:lnTo>
                        <a:pt x="80" y="330"/>
                      </a:lnTo>
                      <a:lnTo>
                        <a:pt x="74" y="278"/>
                      </a:lnTo>
                      <a:lnTo>
                        <a:pt x="68" y="262"/>
                      </a:lnTo>
                      <a:lnTo>
                        <a:pt x="74" y="254"/>
                      </a:lnTo>
                      <a:lnTo>
                        <a:pt x="72" y="246"/>
                      </a:lnTo>
                      <a:lnTo>
                        <a:pt x="68" y="234"/>
                      </a:lnTo>
                      <a:lnTo>
                        <a:pt x="60" y="234"/>
                      </a:lnTo>
                      <a:lnTo>
                        <a:pt x="58" y="246"/>
                      </a:lnTo>
                      <a:lnTo>
                        <a:pt x="46" y="258"/>
                      </a:lnTo>
                      <a:lnTo>
                        <a:pt x="38" y="260"/>
                      </a:lnTo>
                      <a:lnTo>
                        <a:pt x="24" y="252"/>
                      </a:lnTo>
                      <a:lnTo>
                        <a:pt x="20" y="244"/>
                      </a:lnTo>
                      <a:lnTo>
                        <a:pt x="10" y="232"/>
                      </a:lnTo>
                      <a:lnTo>
                        <a:pt x="26" y="232"/>
                      </a:lnTo>
                      <a:lnTo>
                        <a:pt x="32" y="224"/>
                      </a:lnTo>
                      <a:lnTo>
                        <a:pt x="24" y="222"/>
                      </a:lnTo>
                      <a:lnTo>
                        <a:pt x="10" y="222"/>
                      </a:lnTo>
                      <a:lnTo>
                        <a:pt x="4" y="216"/>
                      </a:lnTo>
                      <a:lnTo>
                        <a:pt x="0" y="20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89" name="Freeform 238">
                  <a:extLst>
                    <a:ext uri="{FF2B5EF4-FFF2-40B4-BE49-F238E27FC236}">
                      <a16:creationId xmlns:a16="http://schemas.microsoft.com/office/drawing/2014/main" id="{CF9707E7-6599-CF8E-D6DF-AA521AAA40C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165" y="2105"/>
                  <a:ext cx="134" cy="296"/>
                </a:xfrm>
                <a:custGeom>
                  <a:avLst/>
                  <a:gdLst/>
                  <a:ahLst/>
                  <a:cxnLst>
                    <a:cxn ang="0">
                      <a:pos x="6" y="120"/>
                    </a:cxn>
                    <a:cxn ang="0">
                      <a:pos x="12" y="104"/>
                    </a:cxn>
                    <a:cxn ang="0">
                      <a:pos x="32" y="74"/>
                    </a:cxn>
                    <a:cxn ang="0">
                      <a:pos x="44" y="46"/>
                    </a:cxn>
                    <a:cxn ang="0">
                      <a:pos x="62" y="20"/>
                    </a:cxn>
                    <a:cxn ang="0">
                      <a:pos x="76" y="10"/>
                    </a:cxn>
                    <a:cxn ang="0">
                      <a:pos x="90" y="2"/>
                    </a:cxn>
                    <a:cxn ang="0">
                      <a:pos x="104" y="18"/>
                    </a:cxn>
                    <a:cxn ang="0">
                      <a:pos x="94" y="52"/>
                    </a:cxn>
                    <a:cxn ang="0">
                      <a:pos x="86" y="68"/>
                    </a:cxn>
                    <a:cxn ang="0">
                      <a:pos x="106" y="88"/>
                    </a:cxn>
                    <a:cxn ang="0">
                      <a:pos x="116" y="108"/>
                    </a:cxn>
                    <a:cxn ang="0">
                      <a:pos x="124" y="116"/>
                    </a:cxn>
                    <a:cxn ang="0">
                      <a:pos x="134" y="126"/>
                    </a:cxn>
                    <a:cxn ang="0">
                      <a:pos x="106" y="144"/>
                    </a:cxn>
                    <a:cxn ang="0">
                      <a:pos x="88" y="158"/>
                    </a:cxn>
                    <a:cxn ang="0">
                      <a:pos x="84" y="168"/>
                    </a:cxn>
                    <a:cxn ang="0">
                      <a:pos x="88" y="184"/>
                    </a:cxn>
                    <a:cxn ang="0">
                      <a:pos x="104" y="208"/>
                    </a:cxn>
                    <a:cxn ang="0">
                      <a:pos x="96" y="228"/>
                    </a:cxn>
                    <a:cxn ang="0">
                      <a:pos x="110" y="248"/>
                    </a:cxn>
                    <a:cxn ang="0">
                      <a:pos x="116" y="274"/>
                    </a:cxn>
                    <a:cxn ang="0">
                      <a:pos x="100" y="296"/>
                    </a:cxn>
                    <a:cxn ang="0">
                      <a:pos x="100" y="280"/>
                    </a:cxn>
                    <a:cxn ang="0">
                      <a:pos x="100" y="256"/>
                    </a:cxn>
                    <a:cxn ang="0">
                      <a:pos x="90" y="230"/>
                    </a:cxn>
                    <a:cxn ang="0">
                      <a:pos x="84" y="200"/>
                    </a:cxn>
                    <a:cxn ang="0">
                      <a:pos x="68" y="200"/>
                    </a:cxn>
                    <a:cxn ang="0">
                      <a:pos x="54" y="212"/>
                    </a:cxn>
                    <a:cxn ang="0">
                      <a:pos x="36" y="204"/>
                    </a:cxn>
                    <a:cxn ang="0">
                      <a:pos x="38" y="176"/>
                    </a:cxn>
                    <a:cxn ang="0">
                      <a:pos x="26" y="158"/>
                    </a:cxn>
                    <a:cxn ang="0">
                      <a:pos x="0" y="124"/>
                    </a:cxn>
                  </a:cxnLst>
                  <a:rect l="0" t="0" r="r" b="b"/>
                  <a:pathLst>
                    <a:path w="134" h="296">
                      <a:moveTo>
                        <a:pt x="0" y="124"/>
                      </a:moveTo>
                      <a:lnTo>
                        <a:pt x="6" y="120"/>
                      </a:lnTo>
                      <a:lnTo>
                        <a:pt x="6" y="110"/>
                      </a:lnTo>
                      <a:lnTo>
                        <a:pt x="12" y="104"/>
                      </a:lnTo>
                      <a:lnTo>
                        <a:pt x="18" y="76"/>
                      </a:lnTo>
                      <a:lnTo>
                        <a:pt x="32" y="74"/>
                      </a:lnTo>
                      <a:lnTo>
                        <a:pt x="36" y="54"/>
                      </a:lnTo>
                      <a:lnTo>
                        <a:pt x="44" y="46"/>
                      </a:lnTo>
                      <a:lnTo>
                        <a:pt x="46" y="34"/>
                      </a:lnTo>
                      <a:lnTo>
                        <a:pt x="62" y="20"/>
                      </a:lnTo>
                      <a:lnTo>
                        <a:pt x="76" y="20"/>
                      </a:lnTo>
                      <a:lnTo>
                        <a:pt x="76" y="10"/>
                      </a:lnTo>
                      <a:lnTo>
                        <a:pt x="82" y="0"/>
                      </a:lnTo>
                      <a:lnTo>
                        <a:pt x="90" y="2"/>
                      </a:lnTo>
                      <a:lnTo>
                        <a:pt x="96" y="12"/>
                      </a:lnTo>
                      <a:lnTo>
                        <a:pt x="104" y="18"/>
                      </a:lnTo>
                      <a:lnTo>
                        <a:pt x="102" y="42"/>
                      </a:lnTo>
                      <a:lnTo>
                        <a:pt x="94" y="52"/>
                      </a:lnTo>
                      <a:lnTo>
                        <a:pt x="86" y="64"/>
                      </a:lnTo>
                      <a:lnTo>
                        <a:pt x="86" y="68"/>
                      </a:lnTo>
                      <a:lnTo>
                        <a:pt x="106" y="74"/>
                      </a:lnTo>
                      <a:lnTo>
                        <a:pt x="106" y="88"/>
                      </a:lnTo>
                      <a:lnTo>
                        <a:pt x="116" y="92"/>
                      </a:lnTo>
                      <a:lnTo>
                        <a:pt x="116" y="108"/>
                      </a:lnTo>
                      <a:lnTo>
                        <a:pt x="124" y="110"/>
                      </a:lnTo>
                      <a:lnTo>
                        <a:pt x="124" y="116"/>
                      </a:lnTo>
                      <a:lnTo>
                        <a:pt x="132" y="116"/>
                      </a:lnTo>
                      <a:lnTo>
                        <a:pt x="134" y="126"/>
                      </a:lnTo>
                      <a:lnTo>
                        <a:pt x="116" y="136"/>
                      </a:lnTo>
                      <a:lnTo>
                        <a:pt x="106" y="144"/>
                      </a:lnTo>
                      <a:lnTo>
                        <a:pt x="88" y="146"/>
                      </a:lnTo>
                      <a:lnTo>
                        <a:pt x="88" y="158"/>
                      </a:lnTo>
                      <a:lnTo>
                        <a:pt x="86" y="162"/>
                      </a:lnTo>
                      <a:lnTo>
                        <a:pt x="84" y="168"/>
                      </a:lnTo>
                      <a:lnTo>
                        <a:pt x="86" y="178"/>
                      </a:lnTo>
                      <a:lnTo>
                        <a:pt x="88" y="184"/>
                      </a:lnTo>
                      <a:lnTo>
                        <a:pt x="98" y="192"/>
                      </a:lnTo>
                      <a:lnTo>
                        <a:pt x="104" y="208"/>
                      </a:lnTo>
                      <a:lnTo>
                        <a:pt x="100" y="218"/>
                      </a:lnTo>
                      <a:lnTo>
                        <a:pt x="96" y="228"/>
                      </a:lnTo>
                      <a:lnTo>
                        <a:pt x="102" y="236"/>
                      </a:lnTo>
                      <a:lnTo>
                        <a:pt x="110" y="248"/>
                      </a:lnTo>
                      <a:lnTo>
                        <a:pt x="110" y="264"/>
                      </a:lnTo>
                      <a:lnTo>
                        <a:pt x="116" y="274"/>
                      </a:lnTo>
                      <a:lnTo>
                        <a:pt x="112" y="286"/>
                      </a:lnTo>
                      <a:lnTo>
                        <a:pt x="100" y="296"/>
                      </a:lnTo>
                      <a:lnTo>
                        <a:pt x="98" y="288"/>
                      </a:lnTo>
                      <a:lnTo>
                        <a:pt x="100" y="280"/>
                      </a:lnTo>
                      <a:lnTo>
                        <a:pt x="100" y="270"/>
                      </a:lnTo>
                      <a:lnTo>
                        <a:pt x="100" y="256"/>
                      </a:lnTo>
                      <a:lnTo>
                        <a:pt x="98" y="250"/>
                      </a:lnTo>
                      <a:lnTo>
                        <a:pt x="90" y="230"/>
                      </a:lnTo>
                      <a:lnTo>
                        <a:pt x="90" y="214"/>
                      </a:lnTo>
                      <a:lnTo>
                        <a:pt x="84" y="200"/>
                      </a:lnTo>
                      <a:lnTo>
                        <a:pt x="74" y="188"/>
                      </a:lnTo>
                      <a:lnTo>
                        <a:pt x="68" y="200"/>
                      </a:lnTo>
                      <a:lnTo>
                        <a:pt x="56" y="204"/>
                      </a:lnTo>
                      <a:lnTo>
                        <a:pt x="54" y="212"/>
                      </a:lnTo>
                      <a:lnTo>
                        <a:pt x="42" y="212"/>
                      </a:lnTo>
                      <a:lnTo>
                        <a:pt x="36" y="204"/>
                      </a:lnTo>
                      <a:lnTo>
                        <a:pt x="36" y="190"/>
                      </a:lnTo>
                      <a:lnTo>
                        <a:pt x="38" y="176"/>
                      </a:lnTo>
                      <a:lnTo>
                        <a:pt x="34" y="166"/>
                      </a:lnTo>
                      <a:lnTo>
                        <a:pt x="26" y="158"/>
                      </a:lnTo>
                      <a:lnTo>
                        <a:pt x="14" y="138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90" name="Freeform 239">
                  <a:extLst>
                    <a:ext uri="{FF2B5EF4-FFF2-40B4-BE49-F238E27FC236}">
                      <a16:creationId xmlns:a16="http://schemas.microsoft.com/office/drawing/2014/main" id="{D645D88F-9253-C682-2286-669432BC43A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249" y="2239"/>
                  <a:ext cx="130" cy="240"/>
                </a:xfrm>
                <a:custGeom>
                  <a:avLst/>
                  <a:gdLst/>
                  <a:ahLst/>
                  <a:cxnLst>
                    <a:cxn ang="0">
                      <a:pos x="20" y="198"/>
                    </a:cxn>
                    <a:cxn ang="0">
                      <a:pos x="14" y="174"/>
                    </a:cxn>
                    <a:cxn ang="0">
                      <a:pos x="28" y="152"/>
                    </a:cxn>
                    <a:cxn ang="0">
                      <a:pos x="26" y="130"/>
                    </a:cxn>
                    <a:cxn ang="0">
                      <a:pos x="18" y="102"/>
                    </a:cxn>
                    <a:cxn ang="0">
                      <a:pos x="20" y="74"/>
                    </a:cxn>
                    <a:cxn ang="0">
                      <a:pos x="4" y="50"/>
                    </a:cxn>
                    <a:cxn ang="0">
                      <a:pos x="4" y="24"/>
                    </a:cxn>
                    <a:cxn ang="0">
                      <a:pos x="22" y="10"/>
                    </a:cxn>
                    <a:cxn ang="0">
                      <a:pos x="48" y="6"/>
                    </a:cxn>
                    <a:cxn ang="0">
                      <a:pos x="56" y="16"/>
                    </a:cxn>
                    <a:cxn ang="0">
                      <a:pos x="56" y="34"/>
                    </a:cxn>
                    <a:cxn ang="0">
                      <a:pos x="68" y="42"/>
                    </a:cxn>
                    <a:cxn ang="0">
                      <a:pos x="88" y="40"/>
                    </a:cxn>
                    <a:cxn ang="0">
                      <a:pos x="116" y="50"/>
                    </a:cxn>
                    <a:cxn ang="0">
                      <a:pos x="130" y="76"/>
                    </a:cxn>
                    <a:cxn ang="0">
                      <a:pos x="126" y="98"/>
                    </a:cxn>
                    <a:cxn ang="0">
                      <a:pos x="78" y="112"/>
                    </a:cxn>
                    <a:cxn ang="0">
                      <a:pos x="82" y="130"/>
                    </a:cxn>
                    <a:cxn ang="0">
                      <a:pos x="84" y="144"/>
                    </a:cxn>
                    <a:cxn ang="0">
                      <a:pos x="56" y="126"/>
                    </a:cxn>
                    <a:cxn ang="0">
                      <a:pos x="44" y="116"/>
                    </a:cxn>
                    <a:cxn ang="0">
                      <a:pos x="40" y="132"/>
                    </a:cxn>
                    <a:cxn ang="0">
                      <a:pos x="32" y="154"/>
                    </a:cxn>
                    <a:cxn ang="0">
                      <a:pos x="24" y="178"/>
                    </a:cxn>
                    <a:cxn ang="0">
                      <a:pos x="40" y="186"/>
                    </a:cxn>
                    <a:cxn ang="0">
                      <a:pos x="46" y="210"/>
                    </a:cxn>
                    <a:cxn ang="0">
                      <a:pos x="64" y="222"/>
                    </a:cxn>
                    <a:cxn ang="0">
                      <a:pos x="68" y="234"/>
                    </a:cxn>
                    <a:cxn ang="0">
                      <a:pos x="56" y="238"/>
                    </a:cxn>
                    <a:cxn ang="0">
                      <a:pos x="52" y="226"/>
                    </a:cxn>
                    <a:cxn ang="0">
                      <a:pos x="34" y="214"/>
                    </a:cxn>
                  </a:cxnLst>
                  <a:rect l="0" t="0" r="r" b="b"/>
                  <a:pathLst>
                    <a:path w="130" h="240">
                      <a:moveTo>
                        <a:pt x="34" y="214"/>
                      </a:moveTo>
                      <a:lnTo>
                        <a:pt x="20" y="198"/>
                      </a:lnTo>
                      <a:lnTo>
                        <a:pt x="12" y="194"/>
                      </a:lnTo>
                      <a:lnTo>
                        <a:pt x="14" y="174"/>
                      </a:lnTo>
                      <a:lnTo>
                        <a:pt x="16" y="162"/>
                      </a:lnTo>
                      <a:lnTo>
                        <a:pt x="28" y="152"/>
                      </a:lnTo>
                      <a:lnTo>
                        <a:pt x="32" y="140"/>
                      </a:lnTo>
                      <a:lnTo>
                        <a:pt x="26" y="130"/>
                      </a:lnTo>
                      <a:lnTo>
                        <a:pt x="26" y="114"/>
                      </a:lnTo>
                      <a:lnTo>
                        <a:pt x="18" y="102"/>
                      </a:lnTo>
                      <a:lnTo>
                        <a:pt x="12" y="94"/>
                      </a:lnTo>
                      <a:lnTo>
                        <a:pt x="20" y="74"/>
                      </a:lnTo>
                      <a:lnTo>
                        <a:pt x="14" y="58"/>
                      </a:lnTo>
                      <a:lnTo>
                        <a:pt x="4" y="50"/>
                      </a:lnTo>
                      <a:lnTo>
                        <a:pt x="0" y="30"/>
                      </a:lnTo>
                      <a:lnTo>
                        <a:pt x="4" y="24"/>
                      </a:lnTo>
                      <a:lnTo>
                        <a:pt x="4" y="12"/>
                      </a:lnTo>
                      <a:lnTo>
                        <a:pt x="22" y="10"/>
                      </a:lnTo>
                      <a:lnTo>
                        <a:pt x="36" y="0"/>
                      </a:lnTo>
                      <a:lnTo>
                        <a:pt x="48" y="6"/>
                      </a:lnTo>
                      <a:lnTo>
                        <a:pt x="48" y="14"/>
                      </a:lnTo>
                      <a:lnTo>
                        <a:pt x="56" y="16"/>
                      </a:lnTo>
                      <a:lnTo>
                        <a:pt x="60" y="30"/>
                      </a:lnTo>
                      <a:lnTo>
                        <a:pt x="56" y="34"/>
                      </a:lnTo>
                      <a:lnTo>
                        <a:pt x="56" y="48"/>
                      </a:lnTo>
                      <a:lnTo>
                        <a:pt x="68" y="42"/>
                      </a:lnTo>
                      <a:lnTo>
                        <a:pt x="76" y="36"/>
                      </a:lnTo>
                      <a:lnTo>
                        <a:pt x="88" y="40"/>
                      </a:lnTo>
                      <a:lnTo>
                        <a:pt x="100" y="32"/>
                      </a:lnTo>
                      <a:lnTo>
                        <a:pt x="116" y="50"/>
                      </a:lnTo>
                      <a:lnTo>
                        <a:pt x="120" y="66"/>
                      </a:lnTo>
                      <a:lnTo>
                        <a:pt x="130" y="76"/>
                      </a:lnTo>
                      <a:lnTo>
                        <a:pt x="130" y="86"/>
                      </a:lnTo>
                      <a:lnTo>
                        <a:pt x="126" y="98"/>
                      </a:lnTo>
                      <a:lnTo>
                        <a:pt x="86" y="100"/>
                      </a:lnTo>
                      <a:lnTo>
                        <a:pt x="78" y="112"/>
                      </a:lnTo>
                      <a:lnTo>
                        <a:pt x="78" y="120"/>
                      </a:lnTo>
                      <a:lnTo>
                        <a:pt x="82" y="130"/>
                      </a:lnTo>
                      <a:lnTo>
                        <a:pt x="86" y="140"/>
                      </a:lnTo>
                      <a:lnTo>
                        <a:pt x="84" y="144"/>
                      </a:lnTo>
                      <a:lnTo>
                        <a:pt x="72" y="128"/>
                      </a:lnTo>
                      <a:lnTo>
                        <a:pt x="56" y="126"/>
                      </a:lnTo>
                      <a:lnTo>
                        <a:pt x="56" y="116"/>
                      </a:lnTo>
                      <a:lnTo>
                        <a:pt x="44" y="116"/>
                      </a:lnTo>
                      <a:lnTo>
                        <a:pt x="40" y="120"/>
                      </a:lnTo>
                      <a:lnTo>
                        <a:pt x="40" y="132"/>
                      </a:lnTo>
                      <a:lnTo>
                        <a:pt x="38" y="140"/>
                      </a:lnTo>
                      <a:lnTo>
                        <a:pt x="32" y="154"/>
                      </a:lnTo>
                      <a:lnTo>
                        <a:pt x="28" y="162"/>
                      </a:lnTo>
                      <a:lnTo>
                        <a:pt x="24" y="178"/>
                      </a:lnTo>
                      <a:lnTo>
                        <a:pt x="30" y="182"/>
                      </a:lnTo>
                      <a:lnTo>
                        <a:pt x="40" y="186"/>
                      </a:lnTo>
                      <a:lnTo>
                        <a:pt x="42" y="192"/>
                      </a:lnTo>
                      <a:lnTo>
                        <a:pt x="46" y="210"/>
                      </a:lnTo>
                      <a:lnTo>
                        <a:pt x="52" y="218"/>
                      </a:lnTo>
                      <a:lnTo>
                        <a:pt x="64" y="222"/>
                      </a:lnTo>
                      <a:lnTo>
                        <a:pt x="72" y="230"/>
                      </a:lnTo>
                      <a:lnTo>
                        <a:pt x="68" y="234"/>
                      </a:lnTo>
                      <a:lnTo>
                        <a:pt x="66" y="240"/>
                      </a:lnTo>
                      <a:lnTo>
                        <a:pt x="56" y="238"/>
                      </a:lnTo>
                      <a:lnTo>
                        <a:pt x="58" y="230"/>
                      </a:lnTo>
                      <a:lnTo>
                        <a:pt x="52" y="226"/>
                      </a:lnTo>
                      <a:lnTo>
                        <a:pt x="42" y="224"/>
                      </a:lnTo>
                      <a:lnTo>
                        <a:pt x="34" y="21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91" name="Freeform 240">
                  <a:extLst>
                    <a:ext uri="{FF2B5EF4-FFF2-40B4-BE49-F238E27FC236}">
                      <a16:creationId xmlns:a16="http://schemas.microsoft.com/office/drawing/2014/main" id="{12F74777-7EDE-9376-69FF-2240BDE180F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291" y="2463"/>
                  <a:ext cx="64" cy="8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" y="2"/>
                    </a:cxn>
                    <a:cxn ang="0">
                      <a:pos x="16" y="6"/>
                    </a:cxn>
                    <a:cxn ang="0">
                      <a:pos x="14" y="14"/>
                    </a:cxn>
                    <a:cxn ang="0">
                      <a:pos x="24" y="16"/>
                    </a:cxn>
                    <a:cxn ang="0">
                      <a:pos x="26" y="10"/>
                    </a:cxn>
                    <a:cxn ang="0">
                      <a:pos x="30" y="6"/>
                    </a:cxn>
                    <a:cxn ang="0">
                      <a:pos x="40" y="14"/>
                    </a:cxn>
                    <a:cxn ang="0">
                      <a:pos x="52" y="30"/>
                    </a:cxn>
                    <a:cxn ang="0">
                      <a:pos x="52" y="40"/>
                    </a:cxn>
                    <a:cxn ang="0">
                      <a:pos x="54" y="62"/>
                    </a:cxn>
                    <a:cxn ang="0">
                      <a:pos x="60" y="70"/>
                    </a:cxn>
                    <a:cxn ang="0">
                      <a:pos x="64" y="78"/>
                    </a:cxn>
                    <a:cxn ang="0">
                      <a:pos x="64" y="82"/>
                    </a:cxn>
                    <a:cxn ang="0">
                      <a:pos x="54" y="82"/>
                    </a:cxn>
                    <a:cxn ang="0">
                      <a:pos x="36" y="72"/>
                    </a:cxn>
                    <a:cxn ang="0">
                      <a:pos x="16" y="60"/>
                    </a:cxn>
                    <a:cxn ang="0">
                      <a:pos x="18" y="52"/>
                    </a:cxn>
                    <a:cxn ang="0">
                      <a:pos x="10" y="42"/>
                    </a:cxn>
                    <a:cxn ang="0">
                      <a:pos x="4" y="26"/>
                    </a:cxn>
                    <a:cxn ang="0">
                      <a:pos x="4" y="1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4" h="82">
                      <a:moveTo>
                        <a:pt x="0" y="0"/>
                      </a:moveTo>
                      <a:lnTo>
                        <a:pt x="10" y="2"/>
                      </a:lnTo>
                      <a:lnTo>
                        <a:pt x="16" y="6"/>
                      </a:lnTo>
                      <a:lnTo>
                        <a:pt x="14" y="14"/>
                      </a:lnTo>
                      <a:lnTo>
                        <a:pt x="24" y="16"/>
                      </a:lnTo>
                      <a:lnTo>
                        <a:pt x="26" y="10"/>
                      </a:lnTo>
                      <a:lnTo>
                        <a:pt x="30" y="6"/>
                      </a:lnTo>
                      <a:lnTo>
                        <a:pt x="40" y="14"/>
                      </a:lnTo>
                      <a:lnTo>
                        <a:pt x="52" y="30"/>
                      </a:lnTo>
                      <a:lnTo>
                        <a:pt x="52" y="40"/>
                      </a:lnTo>
                      <a:lnTo>
                        <a:pt x="54" y="62"/>
                      </a:lnTo>
                      <a:lnTo>
                        <a:pt x="60" y="70"/>
                      </a:lnTo>
                      <a:lnTo>
                        <a:pt x="64" y="78"/>
                      </a:lnTo>
                      <a:lnTo>
                        <a:pt x="64" y="82"/>
                      </a:lnTo>
                      <a:lnTo>
                        <a:pt x="54" y="82"/>
                      </a:lnTo>
                      <a:lnTo>
                        <a:pt x="36" y="72"/>
                      </a:lnTo>
                      <a:lnTo>
                        <a:pt x="16" y="60"/>
                      </a:lnTo>
                      <a:lnTo>
                        <a:pt x="18" y="52"/>
                      </a:lnTo>
                      <a:lnTo>
                        <a:pt x="10" y="42"/>
                      </a:lnTo>
                      <a:lnTo>
                        <a:pt x="4" y="26"/>
                      </a:lnTo>
                      <a:lnTo>
                        <a:pt x="4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92" name="Freeform 241">
                  <a:extLst>
                    <a:ext uri="{FF2B5EF4-FFF2-40B4-BE49-F238E27FC236}">
                      <a16:creationId xmlns:a16="http://schemas.microsoft.com/office/drawing/2014/main" id="{4D25435B-A594-02B9-B6E1-6BFA6CC101A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443" y="2459"/>
                  <a:ext cx="154" cy="94"/>
                </a:xfrm>
                <a:custGeom>
                  <a:avLst/>
                  <a:gdLst/>
                  <a:ahLst/>
                  <a:cxnLst>
                    <a:cxn ang="0">
                      <a:pos x="0" y="84"/>
                    </a:cxn>
                    <a:cxn ang="0">
                      <a:pos x="10" y="94"/>
                    </a:cxn>
                    <a:cxn ang="0">
                      <a:pos x="22" y="94"/>
                    </a:cxn>
                    <a:cxn ang="0">
                      <a:pos x="30" y="92"/>
                    </a:cxn>
                    <a:cxn ang="0">
                      <a:pos x="44" y="86"/>
                    </a:cxn>
                    <a:cxn ang="0">
                      <a:pos x="52" y="84"/>
                    </a:cxn>
                    <a:cxn ang="0">
                      <a:pos x="60" y="92"/>
                    </a:cxn>
                    <a:cxn ang="0">
                      <a:pos x="72" y="86"/>
                    </a:cxn>
                    <a:cxn ang="0">
                      <a:pos x="84" y="74"/>
                    </a:cxn>
                    <a:cxn ang="0">
                      <a:pos x="94" y="56"/>
                    </a:cxn>
                    <a:cxn ang="0">
                      <a:pos x="96" y="44"/>
                    </a:cxn>
                    <a:cxn ang="0">
                      <a:pos x="102" y="40"/>
                    </a:cxn>
                    <a:cxn ang="0">
                      <a:pos x="118" y="38"/>
                    </a:cxn>
                    <a:cxn ang="0">
                      <a:pos x="126" y="44"/>
                    </a:cxn>
                    <a:cxn ang="0">
                      <a:pos x="138" y="44"/>
                    </a:cxn>
                    <a:cxn ang="0">
                      <a:pos x="142" y="40"/>
                    </a:cxn>
                    <a:cxn ang="0">
                      <a:pos x="134" y="34"/>
                    </a:cxn>
                    <a:cxn ang="0">
                      <a:pos x="140" y="30"/>
                    </a:cxn>
                    <a:cxn ang="0">
                      <a:pos x="148" y="30"/>
                    </a:cxn>
                    <a:cxn ang="0">
                      <a:pos x="154" y="28"/>
                    </a:cxn>
                    <a:cxn ang="0">
                      <a:pos x="140" y="20"/>
                    </a:cxn>
                    <a:cxn ang="0">
                      <a:pos x="132" y="16"/>
                    </a:cxn>
                    <a:cxn ang="0">
                      <a:pos x="124" y="8"/>
                    </a:cxn>
                    <a:cxn ang="0">
                      <a:pos x="120" y="2"/>
                    </a:cxn>
                    <a:cxn ang="0">
                      <a:pos x="110" y="0"/>
                    </a:cxn>
                    <a:cxn ang="0">
                      <a:pos x="102" y="10"/>
                    </a:cxn>
                    <a:cxn ang="0">
                      <a:pos x="96" y="18"/>
                    </a:cxn>
                    <a:cxn ang="0">
                      <a:pos x="92" y="22"/>
                    </a:cxn>
                    <a:cxn ang="0">
                      <a:pos x="88" y="28"/>
                    </a:cxn>
                    <a:cxn ang="0">
                      <a:pos x="98" y="36"/>
                    </a:cxn>
                    <a:cxn ang="0">
                      <a:pos x="94" y="40"/>
                    </a:cxn>
                    <a:cxn ang="0">
                      <a:pos x="88" y="36"/>
                    </a:cxn>
                    <a:cxn ang="0">
                      <a:pos x="84" y="38"/>
                    </a:cxn>
                    <a:cxn ang="0">
                      <a:pos x="82" y="46"/>
                    </a:cxn>
                    <a:cxn ang="0">
                      <a:pos x="76" y="46"/>
                    </a:cxn>
                    <a:cxn ang="0">
                      <a:pos x="68" y="40"/>
                    </a:cxn>
                    <a:cxn ang="0">
                      <a:pos x="60" y="54"/>
                    </a:cxn>
                    <a:cxn ang="0">
                      <a:pos x="52" y="64"/>
                    </a:cxn>
                    <a:cxn ang="0">
                      <a:pos x="40" y="62"/>
                    </a:cxn>
                    <a:cxn ang="0">
                      <a:pos x="28" y="66"/>
                    </a:cxn>
                    <a:cxn ang="0">
                      <a:pos x="22" y="78"/>
                    </a:cxn>
                    <a:cxn ang="0">
                      <a:pos x="26" y="84"/>
                    </a:cxn>
                    <a:cxn ang="0">
                      <a:pos x="28" y="88"/>
                    </a:cxn>
                    <a:cxn ang="0">
                      <a:pos x="20" y="92"/>
                    </a:cxn>
                    <a:cxn ang="0">
                      <a:pos x="14" y="84"/>
                    </a:cxn>
                    <a:cxn ang="0">
                      <a:pos x="10" y="80"/>
                    </a:cxn>
                    <a:cxn ang="0">
                      <a:pos x="0" y="84"/>
                    </a:cxn>
                  </a:cxnLst>
                  <a:rect l="0" t="0" r="r" b="b"/>
                  <a:pathLst>
                    <a:path w="154" h="94">
                      <a:moveTo>
                        <a:pt x="0" y="84"/>
                      </a:moveTo>
                      <a:lnTo>
                        <a:pt x="10" y="94"/>
                      </a:lnTo>
                      <a:lnTo>
                        <a:pt x="22" y="94"/>
                      </a:lnTo>
                      <a:lnTo>
                        <a:pt x="30" y="92"/>
                      </a:lnTo>
                      <a:lnTo>
                        <a:pt x="44" y="86"/>
                      </a:lnTo>
                      <a:lnTo>
                        <a:pt x="52" y="84"/>
                      </a:lnTo>
                      <a:lnTo>
                        <a:pt x="60" y="92"/>
                      </a:lnTo>
                      <a:lnTo>
                        <a:pt x="72" y="86"/>
                      </a:lnTo>
                      <a:lnTo>
                        <a:pt x="84" y="74"/>
                      </a:lnTo>
                      <a:lnTo>
                        <a:pt x="94" y="56"/>
                      </a:lnTo>
                      <a:lnTo>
                        <a:pt x="96" y="44"/>
                      </a:lnTo>
                      <a:lnTo>
                        <a:pt x="102" y="40"/>
                      </a:lnTo>
                      <a:lnTo>
                        <a:pt x="118" y="38"/>
                      </a:lnTo>
                      <a:lnTo>
                        <a:pt x="126" y="44"/>
                      </a:lnTo>
                      <a:lnTo>
                        <a:pt x="138" y="44"/>
                      </a:lnTo>
                      <a:lnTo>
                        <a:pt x="142" y="40"/>
                      </a:lnTo>
                      <a:lnTo>
                        <a:pt x="134" y="34"/>
                      </a:lnTo>
                      <a:lnTo>
                        <a:pt x="140" y="30"/>
                      </a:lnTo>
                      <a:lnTo>
                        <a:pt x="148" y="30"/>
                      </a:lnTo>
                      <a:lnTo>
                        <a:pt x="154" y="28"/>
                      </a:lnTo>
                      <a:lnTo>
                        <a:pt x="140" y="20"/>
                      </a:lnTo>
                      <a:lnTo>
                        <a:pt x="132" y="16"/>
                      </a:lnTo>
                      <a:lnTo>
                        <a:pt x="124" y="8"/>
                      </a:lnTo>
                      <a:lnTo>
                        <a:pt x="120" y="2"/>
                      </a:lnTo>
                      <a:lnTo>
                        <a:pt x="110" y="0"/>
                      </a:lnTo>
                      <a:lnTo>
                        <a:pt x="102" y="10"/>
                      </a:lnTo>
                      <a:lnTo>
                        <a:pt x="96" y="18"/>
                      </a:lnTo>
                      <a:lnTo>
                        <a:pt x="92" y="22"/>
                      </a:lnTo>
                      <a:lnTo>
                        <a:pt x="88" y="28"/>
                      </a:lnTo>
                      <a:lnTo>
                        <a:pt x="98" y="36"/>
                      </a:lnTo>
                      <a:lnTo>
                        <a:pt x="94" y="40"/>
                      </a:lnTo>
                      <a:lnTo>
                        <a:pt x="88" y="36"/>
                      </a:lnTo>
                      <a:lnTo>
                        <a:pt x="84" y="38"/>
                      </a:lnTo>
                      <a:lnTo>
                        <a:pt x="82" y="46"/>
                      </a:lnTo>
                      <a:lnTo>
                        <a:pt x="76" y="46"/>
                      </a:lnTo>
                      <a:lnTo>
                        <a:pt x="68" y="40"/>
                      </a:lnTo>
                      <a:lnTo>
                        <a:pt x="60" y="54"/>
                      </a:lnTo>
                      <a:lnTo>
                        <a:pt x="52" y="64"/>
                      </a:lnTo>
                      <a:lnTo>
                        <a:pt x="40" y="62"/>
                      </a:lnTo>
                      <a:lnTo>
                        <a:pt x="28" y="66"/>
                      </a:lnTo>
                      <a:lnTo>
                        <a:pt x="22" y="78"/>
                      </a:lnTo>
                      <a:lnTo>
                        <a:pt x="26" y="84"/>
                      </a:lnTo>
                      <a:lnTo>
                        <a:pt x="28" y="88"/>
                      </a:lnTo>
                      <a:lnTo>
                        <a:pt x="20" y="92"/>
                      </a:lnTo>
                      <a:lnTo>
                        <a:pt x="14" y="84"/>
                      </a:lnTo>
                      <a:lnTo>
                        <a:pt x="10" y="80"/>
                      </a:lnTo>
                      <a:lnTo>
                        <a:pt x="0" y="8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93" name="Freeform 242">
                  <a:extLst>
                    <a:ext uri="{FF2B5EF4-FFF2-40B4-BE49-F238E27FC236}">
                      <a16:creationId xmlns:a16="http://schemas.microsoft.com/office/drawing/2014/main" id="{7FA8E4B0-E81E-D909-52B3-02E3C136DFC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429" y="2497"/>
                  <a:ext cx="160" cy="134"/>
                </a:xfrm>
                <a:custGeom>
                  <a:avLst/>
                  <a:gdLst/>
                  <a:ahLst/>
                  <a:cxnLst>
                    <a:cxn ang="0">
                      <a:pos x="14" y="46"/>
                    </a:cxn>
                    <a:cxn ang="0">
                      <a:pos x="24" y="56"/>
                    </a:cxn>
                    <a:cxn ang="0">
                      <a:pos x="36" y="56"/>
                    </a:cxn>
                    <a:cxn ang="0">
                      <a:pos x="44" y="54"/>
                    </a:cxn>
                    <a:cxn ang="0">
                      <a:pos x="66" y="46"/>
                    </a:cxn>
                    <a:cxn ang="0">
                      <a:pos x="74" y="54"/>
                    </a:cxn>
                    <a:cxn ang="0">
                      <a:pos x="86" y="48"/>
                    </a:cxn>
                    <a:cxn ang="0">
                      <a:pos x="98" y="36"/>
                    </a:cxn>
                    <a:cxn ang="0">
                      <a:pos x="108" y="18"/>
                    </a:cxn>
                    <a:cxn ang="0">
                      <a:pos x="110" y="6"/>
                    </a:cxn>
                    <a:cxn ang="0">
                      <a:pos x="116" y="2"/>
                    </a:cxn>
                    <a:cxn ang="0">
                      <a:pos x="132" y="0"/>
                    </a:cxn>
                    <a:cxn ang="0">
                      <a:pos x="140" y="6"/>
                    </a:cxn>
                    <a:cxn ang="0">
                      <a:pos x="138" y="14"/>
                    </a:cxn>
                    <a:cxn ang="0">
                      <a:pos x="132" y="16"/>
                    </a:cxn>
                    <a:cxn ang="0">
                      <a:pos x="140" y="26"/>
                    </a:cxn>
                    <a:cxn ang="0">
                      <a:pos x="146" y="42"/>
                    </a:cxn>
                    <a:cxn ang="0">
                      <a:pos x="150" y="48"/>
                    </a:cxn>
                    <a:cxn ang="0">
                      <a:pos x="160" y="56"/>
                    </a:cxn>
                    <a:cxn ang="0">
                      <a:pos x="156" y="60"/>
                    </a:cxn>
                    <a:cxn ang="0">
                      <a:pos x="144" y="58"/>
                    </a:cxn>
                    <a:cxn ang="0">
                      <a:pos x="138" y="64"/>
                    </a:cxn>
                    <a:cxn ang="0">
                      <a:pos x="136" y="84"/>
                    </a:cxn>
                    <a:cxn ang="0">
                      <a:pos x="120" y="96"/>
                    </a:cxn>
                    <a:cxn ang="0">
                      <a:pos x="122" y="112"/>
                    </a:cxn>
                    <a:cxn ang="0">
                      <a:pos x="120" y="118"/>
                    </a:cxn>
                    <a:cxn ang="0">
                      <a:pos x="118" y="134"/>
                    </a:cxn>
                    <a:cxn ang="0">
                      <a:pos x="94" y="132"/>
                    </a:cxn>
                    <a:cxn ang="0">
                      <a:pos x="92" y="124"/>
                    </a:cxn>
                    <a:cxn ang="0">
                      <a:pos x="64" y="120"/>
                    </a:cxn>
                    <a:cxn ang="0">
                      <a:pos x="60" y="126"/>
                    </a:cxn>
                    <a:cxn ang="0">
                      <a:pos x="46" y="124"/>
                    </a:cxn>
                    <a:cxn ang="0">
                      <a:pos x="44" y="116"/>
                    </a:cxn>
                    <a:cxn ang="0">
                      <a:pos x="24" y="116"/>
                    </a:cxn>
                    <a:cxn ang="0">
                      <a:pos x="20" y="96"/>
                    </a:cxn>
                    <a:cxn ang="0">
                      <a:pos x="12" y="86"/>
                    </a:cxn>
                    <a:cxn ang="0">
                      <a:pos x="2" y="66"/>
                    </a:cxn>
                    <a:cxn ang="0">
                      <a:pos x="0" y="54"/>
                    </a:cxn>
                    <a:cxn ang="0">
                      <a:pos x="6" y="46"/>
                    </a:cxn>
                    <a:cxn ang="0">
                      <a:pos x="14" y="46"/>
                    </a:cxn>
                  </a:cxnLst>
                  <a:rect l="0" t="0" r="r" b="b"/>
                  <a:pathLst>
                    <a:path w="160" h="134">
                      <a:moveTo>
                        <a:pt x="14" y="46"/>
                      </a:moveTo>
                      <a:lnTo>
                        <a:pt x="24" y="56"/>
                      </a:lnTo>
                      <a:lnTo>
                        <a:pt x="36" y="56"/>
                      </a:lnTo>
                      <a:lnTo>
                        <a:pt x="44" y="54"/>
                      </a:lnTo>
                      <a:lnTo>
                        <a:pt x="66" y="46"/>
                      </a:lnTo>
                      <a:lnTo>
                        <a:pt x="74" y="54"/>
                      </a:lnTo>
                      <a:lnTo>
                        <a:pt x="86" y="48"/>
                      </a:lnTo>
                      <a:lnTo>
                        <a:pt x="98" y="36"/>
                      </a:lnTo>
                      <a:lnTo>
                        <a:pt x="108" y="18"/>
                      </a:lnTo>
                      <a:lnTo>
                        <a:pt x="110" y="6"/>
                      </a:lnTo>
                      <a:lnTo>
                        <a:pt x="116" y="2"/>
                      </a:lnTo>
                      <a:lnTo>
                        <a:pt x="132" y="0"/>
                      </a:lnTo>
                      <a:lnTo>
                        <a:pt x="140" y="6"/>
                      </a:lnTo>
                      <a:lnTo>
                        <a:pt x="138" y="14"/>
                      </a:lnTo>
                      <a:lnTo>
                        <a:pt x="132" y="16"/>
                      </a:lnTo>
                      <a:lnTo>
                        <a:pt x="140" y="26"/>
                      </a:lnTo>
                      <a:lnTo>
                        <a:pt x="146" y="42"/>
                      </a:lnTo>
                      <a:lnTo>
                        <a:pt x="150" y="48"/>
                      </a:lnTo>
                      <a:lnTo>
                        <a:pt x="160" y="56"/>
                      </a:lnTo>
                      <a:lnTo>
                        <a:pt x="156" y="60"/>
                      </a:lnTo>
                      <a:lnTo>
                        <a:pt x="144" y="58"/>
                      </a:lnTo>
                      <a:lnTo>
                        <a:pt x="138" y="64"/>
                      </a:lnTo>
                      <a:lnTo>
                        <a:pt x="136" y="84"/>
                      </a:lnTo>
                      <a:lnTo>
                        <a:pt x="120" y="96"/>
                      </a:lnTo>
                      <a:lnTo>
                        <a:pt x="122" y="112"/>
                      </a:lnTo>
                      <a:lnTo>
                        <a:pt x="120" y="118"/>
                      </a:lnTo>
                      <a:lnTo>
                        <a:pt x="118" y="134"/>
                      </a:lnTo>
                      <a:lnTo>
                        <a:pt x="94" y="132"/>
                      </a:lnTo>
                      <a:lnTo>
                        <a:pt x="92" y="124"/>
                      </a:lnTo>
                      <a:lnTo>
                        <a:pt x="64" y="120"/>
                      </a:lnTo>
                      <a:lnTo>
                        <a:pt x="60" y="126"/>
                      </a:lnTo>
                      <a:lnTo>
                        <a:pt x="46" y="124"/>
                      </a:lnTo>
                      <a:lnTo>
                        <a:pt x="44" y="116"/>
                      </a:lnTo>
                      <a:lnTo>
                        <a:pt x="24" y="116"/>
                      </a:lnTo>
                      <a:lnTo>
                        <a:pt x="20" y="96"/>
                      </a:lnTo>
                      <a:lnTo>
                        <a:pt x="12" y="86"/>
                      </a:lnTo>
                      <a:lnTo>
                        <a:pt x="2" y="66"/>
                      </a:lnTo>
                      <a:lnTo>
                        <a:pt x="0" y="54"/>
                      </a:lnTo>
                      <a:lnTo>
                        <a:pt x="6" y="46"/>
                      </a:lnTo>
                      <a:lnTo>
                        <a:pt x="14" y="4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94" name="Freeform 243">
                  <a:extLst>
                    <a:ext uri="{FF2B5EF4-FFF2-40B4-BE49-F238E27FC236}">
                      <a16:creationId xmlns:a16="http://schemas.microsoft.com/office/drawing/2014/main" id="{7B63DC71-3E90-2624-C85B-CE1100BACD4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211" y="2483"/>
                  <a:ext cx="172" cy="1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0" y="2"/>
                    </a:cxn>
                    <a:cxn ang="0">
                      <a:pos x="38" y="4"/>
                    </a:cxn>
                    <a:cxn ang="0">
                      <a:pos x="48" y="18"/>
                    </a:cxn>
                    <a:cxn ang="0">
                      <a:pos x="60" y="28"/>
                    </a:cxn>
                    <a:cxn ang="0">
                      <a:pos x="72" y="36"/>
                    </a:cxn>
                    <a:cxn ang="0">
                      <a:pos x="84" y="50"/>
                    </a:cxn>
                    <a:cxn ang="0">
                      <a:pos x="96" y="54"/>
                    </a:cxn>
                    <a:cxn ang="0">
                      <a:pos x="108" y="64"/>
                    </a:cxn>
                    <a:cxn ang="0">
                      <a:pos x="122" y="78"/>
                    </a:cxn>
                    <a:cxn ang="0">
                      <a:pos x="134" y="84"/>
                    </a:cxn>
                    <a:cxn ang="0">
                      <a:pos x="134" y="96"/>
                    </a:cxn>
                    <a:cxn ang="0">
                      <a:pos x="136" y="102"/>
                    </a:cxn>
                    <a:cxn ang="0">
                      <a:pos x="144" y="104"/>
                    </a:cxn>
                    <a:cxn ang="0">
                      <a:pos x="152" y="116"/>
                    </a:cxn>
                    <a:cxn ang="0">
                      <a:pos x="152" y="124"/>
                    </a:cxn>
                    <a:cxn ang="0">
                      <a:pos x="150" y="130"/>
                    </a:cxn>
                    <a:cxn ang="0">
                      <a:pos x="160" y="124"/>
                    </a:cxn>
                    <a:cxn ang="0">
                      <a:pos x="172" y="130"/>
                    </a:cxn>
                    <a:cxn ang="0">
                      <a:pos x="172" y="156"/>
                    </a:cxn>
                    <a:cxn ang="0">
                      <a:pos x="170" y="176"/>
                    </a:cxn>
                    <a:cxn ang="0">
                      <a:pos x="160" y="174"/>
                    </a:cxn>
                    <a:cxn ang="0">
                      <a:pos x="152" y="176"/>
                    </a:cxn>
                    <a:cxn ang="0">
                      <a:pos x="142" y="174"/>
                    </a:cxn>
                    <a:cxn ang="0">
                      <a:pos x="96" y="128"/>
                    </a:cxn>
                    <a:cxn ang="0">
                      <a:pos x="90" y="120"/>
                    </a:cxn>
                    <a:cxn ang="0">
                      <a:pos x="86" y="106"/>
                    </a:cxn>
                    <a:cxn ang="0">
                      <a:pos x="64" y="80"/>
                    </a:cxn>
                    <a:cxn ang="0">
                      <a:pos x="60" y="70"/>
                    </a:cxn>
                    <a:cxn ang="0">
                      <a:pos x="60" y="62"/>
                    </a:cxn>
                    <a:cxn ang="0">
                      <a:pos x="46" y="50"/>
                    </a:cxn>
                    <a:cxn ang="0">
                      <a:pos x="38" y="50"/>
                    </a:cxn>
                    <a:cxn ang="0">
                      <a:pos x="38" y="42"/>
                    </a:cxn>
                    <a:cxn ang="0">
                      <a:pos x="20" y="22"/>
                    </a:cxn>
                    <a:cxn ang="0">
                      <a:pos x="4" y="1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72" h="176">
                      <a:moveTo>
                        <a:pt x="0" y="0"/>
                      </a:moveTo>
                      <a:lnTo>
                        <a:pt x="20" y="2"/>
                      </a:lnTo>
                      <a:lnTo>
                        <a:pt x="38" y="4"/>
                      </a:lnTo>
                      <a:lnTo>
                        <a:pt x="48" y="18"/>
                      </a:lnTo>
                      <a:lnTo>
                        <a:pt x="60" y="28"/>
                      </a:lnTo>
                      <a:lnTo>
                        <a:pt x="72" y="36"/>
                      </a:lnTo>
                      <a:lnTo>
                        <a:pt x="84" y="50"/>
                      </a:lnTo>
                      <a:lnTo>
                        <a:pt x="96" y="54"/>
                      </a:lnTo>
                      <a:lnTo>
                        <a:pt x="108" y="64"/>
                      </a:lnTo>
                      <a:lnTo>
                        <a:pt x="122" y="78"/>
                      </a:lnTo>
                      <a:lnTo>
                        <a:pt x="134" y="84"/>
                      </a:lnTo>
                      <a:lnTo>
                        <a:pt x="134" y="96"/>
                      </a:lnTo>
                      <a:lnTo>
                        <a:pt x="136" y="102"/>
                      </a:lnTo>
                      <a:lnTo>
                        <a:pt x="144" y="104"/>
                      </a:lnTo>
                      <a:lnTo>
                        <a:pt x="152" y="116"/>
                      </a:lnTo>
                      <a:lnTo>
                        <a:pt x="152" y="124"/>
                      </a:lnTo>
                      <a:lnTo>
                        <a:pt x="150" y="130"/>
                      </a:lnTo>
                      <a:lnTo>
                        <a:pt x="160" y="124"/>
                      </a:lnTo>
                      <a:lnTo>
                        <a:pt x="172" y="130"/>
                      </a:lnTo>
                      <a:lnTo>
                        <a:pt x="172" y="156"/>
                      </a:lnTo>
                      <a:lnTo>
                        <a:pt x="170" y="176"/>
                      </a:lnTo>
                      <a:lnTo>
                        <a:pt x="160" y="174"/>
                      </a:lnTo>
                      <a:lnTo>
                        <a:pt x="152" y="176"/>
                      </a:lnTo>
                      <a:lnTo>
                        <a:pt x="142" y="174"/>
                      </a:lnTo>
                      <a:lnTo>
                        <a:pt x="96" y="128"/>
                      </a:lnTo>
                      <a:lnTo>
                        <a:pt x="90" y="120"/>
                      </a:lnTo>
                      <a:lnTo>
                        <a:pt x="86" y="106"/>
                      </a:lnTo>
                      <a:lnTo>
                        <a:pt x="64" y="80"/>
                      </a:lnTo>
                      <a:lnTo>
                        <a:pt x="60" y="70"/>
                      </a:lnTo>
                      <a:lnTo>
                        <a:pt x="60" y="62"/>
                      </a:lnTo>
                      <a:lnTo>
                        <a:pt x="46" y="50"/>
                      </a:lnTo>
                      <a:lnTo>
                        <a:pt x="38" y="50"/>
                      </a:lnTo>
                      <a:lnTo>
                        <a:pt x="38" y="42"/>
                      </a:lnTo>
                      <a:lnTo>
                        <a:pt x="20" y="22"/>
                      </a:lnTo>
                      <a:lnTo>
                        <a:pt x="4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95" name="Freeform 244">
                  <a:extLst>
                    <a:ext uri="{FF2B5EF4-FFF2-40B4-BE49-F238E27FC236}">
                      <a16:creationId xmlns:a16="http://schemas.microsoft.com/office/drawing/2014/main" id="{4DD4A7ED-2B9E-9C47-7246-D459F822BC3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407" y="2609"/>
                  <a:ext cx="16" cy="14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6" y="0"/>
                    </a:cxn>
                    <a:cxn ang="0">
                      <a:pos x="16" y="4"/>
                    </a:cxn>
                    <a:cxn ang="0">
                      <a:pos x="14" y="12"/>
                    </a:cxn>
                    <a:cxn ang="0">
                      <a:pos x="6" y="14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16" h="14">
                      <a:moveTo>
                        <a:pt x="0" y="6"/>
                      </a:moveTo>
                      <a:lnTo>
                        <a:pt x="6" y="0"/>
                      </a:lnTo>
                      <a:lnTo>
                        <a:pt x="16" y="4"/>
                      </a:lnTo>
                      <a:lnTo>
                        <a:pt x="14" y="12"/>
                      </a:lnTo>
                      <a:lnTo>
                        <a:pt x="6" y="14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96" name="Freeform 245">
                  <a:extLst>
                    <a:ext uri="{FF2B5EF4-FFF2-40B4-BE49-F238E27FC236}">
                      <a16:creationId xmlns:a16="http://schemas.microsoft.com/office/drawing/2014/main" id="{B0E61782-90A2-37D5-CB33-4ABEC5F78E3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373" y="2593"/>
                  <a:ext cx="26" cy="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4" y="10"/>
                    </a:cxn>
                    <a:cxn ang="0">
                      <a:pos x="18" y="16"/>
                    </a:cxn>
                    <a:cxn ang="0">
                      <a:pos x="24" y="18"/>
                    </a:cxn>
                    <a:cxn ang="0">
                      <a:pos x="26" y="26"/>
                    </a:cxn>
                    <a:cxn ang="0">
                      <a:pos x="20" y="28"/>
                    </a:cxn>
                    <a:cxn ang="0">
                      <a:pos x="14" y="24"/>
                    </a:cxn>
                    <a:cxn ang="0">
                      <a:pos x="12" y="16"/>
                    </a:cxn>
                    <a:cxn ang="0">
                      <a:pos x="6" y="10"/>
                    </a:cxn>
                    <a:cxn ang="0">
                      <a:pos x="0" y="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6" h="28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4" y="10"/>
                      </a:lnTo>
                      <a:lnTo>
                        <a:pt x="18" y="16"/>
                      </a:lnTo>
                      <a:lnTo>
                        <a:pt x="24" y="18"/>
                      </a:lnTo>
                      <a:lnTo>
                        <a:pt x="26" y="26"/>
                      </a:lnTo>
                      <a:lnTo>
                        <a:pt x="20" y="28"/>
                      </a:lnTo>
                      <a:lnTo>
                        <a:pt x="14" y="24"/>
                      </a:lnTo>
                      <a:lnTo>
                        <a:pt x="12" y="16"/>
                      </a:lnTo>
                      <a:lnTo>
                        <a:pt x="6" y="10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97" name="Freeform 246">
                  <a:extLst>
                    <a:ext uri="{FF2B5EF4-FFF2-40B4-BE49-F238E27FC236}">
                      <a16:creationId xmlns:a16="http://schemas.microsoft.com/office/drawing/2014/main" id="{D0C56D1C-4A29-23D0-E106-D948632639B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377" y="2665"/>
                  <a:ext cx="158" cy="44"/>
                </a:xfrm>
                <a:custGeom>
                  <a:avLst/>
                  <a:gdLst/>
                  <a:ahLst/>
                  <a:cxnLst>
                    <a:cxn ang="0">
                      <a:pos x="8" y="2"/>
                    </a:cxn>
                    <a:cxn ang="0">
                      <a:pos x="28" y="0"/>
                    </a:cxn>
                    <a:cxn ang="0">
                      <a:pos x="46" y="10"/>
                    </a:cxn>
                    <a:cxn ang="0">
                      <a:pos x="56" y="14"/>
                    </a:cxn>
                    <a:cxn ang="0">
                      <a:pos x="74" y="14"/>
                    </a:cxn>
                    <a:cxn ang="0">
                      <a:pos x="84" y="10"/>
                    </a:cxn>
                    <a:cxn ang="0">
                      <a:pos x="100" y="10"/>
                    </a:cxn>
                    <a:cxn ang="0">
                      <a:pos x="112" y="18"/>
                    </a:cxn>
                    <a:cxn ang="0">
                      <a:pos x="114" y="24"/>
                    </a:cxn>
                    <a:cxn ang="0">
                      <a:pos x="134" y="26"/>
                    </a:cxn>
                    <a:cxn ang="0">
                      <a:pos x="142" y="26"/>
                    </a:cxn>
                    <a:cxn ang="0">
                      <a:pos x="144" y="32"/>
                    </a:cxn>
                    <a:cxn ang="0">
                      <a:pos x="154" y="36"/>
                    </a:cxn>
                    <a:cxn ang="0">
                      <a:pos x="158" y="42"/>
                    </a:cxn>
                    <a:cxn ang="0">
                      <a:pos x="144" y="44"/>
                    </a:cxn>
                    <a:cxn ang="0">
                      <a:pos x="126" y="40"/>
                    </a:cxn>
                    <a:cxn ang="0">
                      <a:pos x="116" y="38"/>
                    </a:cxn>
                    <a:cxn ang="0">
                      <a:pos x="108" y="38"/>
                    </a:cxn>
                    <a:cxn ang="0">
                      <a:pos x="78" y="36"/>
                    </a:cxn>
                    <a:cxn ang="0">
                      <a:pos x="68" y="28"/>
                    </a:cxn>
                    <a:cxn ang="0">
                      <a:pos x="36" y="28"/>
                    </a:cxn>
                    <a:cxn ang="0">
                      <a:pos x="26" y="24"/>
                    </a:cxn>
                    <a:cxn ang="0">
                      <a:pos x="14" y="20"/>
                    </a:cxn>
                    <a:cxn ang="0">
                      <a:pos x="10" y="16"/>
                    </a:cxn>
                    <a:cxn ang="0">
                      <a:pos x="0" y="10"/>
                    </a:cxn>
                    <a:cxn ang="0">
                      <a:pos x="8" y="2"/>
                    </a:cxn>
                  </a:cxnLst>
                  <a:rect l="0" t="0" r="r" b="b"/>
                  <a:pathLst>
                    <a:path w="158" h="44">
                      <a:moveTo>
                        <a:pt x="8" y="2"/>
                      </a:moveTo>
                      <a:lnTo>
                        <a:pt x="28" y="0"/>
                      </a:lnTo>
                      <a:lnTo>
                        <a:pt x="46" y="10"/>
                      </a:lnTo>
                      <a:lnTo>
                        <a:pt x="56" y="14"/>
                      </a:lnTo>
                      <a:lnTo>
                        <a:pt x="74" y="14"/>
                      </a:lnTo>
                      <a:lnTo>
                        <a:pt x="84" y="10"/>
                      </a:lnTo>
                      <a:lnTo>
                        <a:pt x="100" y="10"/>
                      </a:lnTo>
                      <a:lnTo>
                        <a:pt x="112" y="18"/>
                      </a:lnTo>
                      <a:lnTo>
                        <a:pt x="114" y="24"/>
                      </a:lnTo>
                      <a:lnTo>
                        <a:pt x="134" y="26"/>
                      </a:lnTo>
                      <a:lnTo>
                        <a:pt x="142" y="26"/>
                      </a:lnTo>
                      <a:lnTo>
                        <a:pt x="144" y="32"/>
                      </a:lnTo>
                      <a:lnTo>
                        <a:pt x="154" y="36"/>
                      </a:lnTo>
                      <a:lnTo>
                        <a:pt x="158" y="42"/>
                      </a:lnTo>
                      <a:lnTo>
                        <a:pt x="144" y="44"/>
                      </a:lnTo>
                      <a:lnTo>
                        <a:pt x="126" y="40"/>
                      </a:lnTo>
                      <a:lnTo>
                        <a:pt x="116" y="38"/>
                      </a:lnTo>
                      <a:lnTo>
                        <a:pt x="108" y="38"/>
                      </a:lnTo>
                      <a:lnTo>
                        <a:pt x="78" y="36"/>
                      </a:lnTo>
                      <a:lnTo>
                        <a:pt x="68" y="28"/>
                      </a:lnTo>
                      <a:lnTo>
                        <a:pt x="36" y="28"/>
                      </a:lnTo>
                      <a:lnTo>
                        <a:pt x="26" y="24"/>
                      </a:lnTo>
                      <a:lnTo>
                        <a:pt x="14" y="20"/>
                      </a:lnTo>
                      <a:lnTo>
                        <a:pt x="10" y="16"/>
                      </a:lnTo>
                      <a:lnTo>
                        <a:pt x="0" y="10"/>
                      </a:lnTo>
                      <a:lnTo>
                        <a:pt x="8" y="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98" name="Freeform 247">
                  <a:extLst>
                    <a:ext uri="{FF2B5EF4-FFF2-40B4-BE49-F238E27FC236}">
                      <a16:creationId xmlns:a16="http://schemas.microsoft.com/office/drawing/2014/main" id="{D138B6BD-3222-DEC6-128F-634A9F71F6E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665" y="2699"/>
                  <a:ext cx="56" cy="36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18" y="28"/>
                    </a:cxn>
                    <a:cxn ang="0">
                      <a:pos x="30" y="18"/>
                    </a:cxn>
                    <a:cxn ang="0">
                      <a:pos x="54" y="8"/>
                    </a:cxn>
                    <a:cxn ang="0">
                      <a:pos x="56" y="2"/>
                    </a:cxn>
                    <a:cxn ang="0">
                      <a:pos x="38" y="0"/>
                    </a:cxn>
                    <a:cxn ang="0">
                      <a:pos x="24" y="8"/>
                    </a:cxn>
                    <a:cxn ang="0">
                      <a:pos x="14" y="16"/>
                    </a:cxn>
                    <a:cxn ang="0">
                      <a:pos x="8" y="18"/>
                    </a:cxn>
                    <a:cxn ang="0">
                      <a:pos x="2" y="22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w="56" h="36">
                      <a:moveTo>
                        <a:pt x="0" y="36"/>
                      </a:moveTo>
                      <a:lnTo>
                        <a:pt x="18" y="28"/>
                      </a:lnTo>
                      <a:lnTo>
                        <a:pt x="30" y="18"/>
                      </a:lnTo>
                      <a:lnTo>
                        <a:pt x="54" y="8"/>
                      </a:lnTo>
                      <a:lnTo>
                        <a:pt x="56" y="2"/>
                      </a:lnTo>
                      <a:lnTo>
                        <a:pt x="38" y="0"/>
                      </a:lnTo>
                      <a:lnTo>
                        <a:pt x="24" y="8"/>
                      </a:lnTo>
                      <a:lnTo>
                        <a:pt x="14" y="16"/>
                      </a:lnTo>
                      <a:lnTo>
                        <a:pt x="8" y="18"/>
                      </a:lnTo>
                      <a:lnTo>
                        <a:pt x="2" y="22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99" name="Freeform 248">
                  <a:extLst>
                    <a:ext uri="{FF2B5EF4-FFF2-40B4-BE49-F238E27FC236}">
                      <a16:creationId xmlns:a16="http://schemas.microsoft.com/office/drawing/2014/main" id="{75DC6ADD-7792-8CED-A0EA-DB6C3C385BF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591" y="2717"/>
                  <a:ext cx="30" cy="16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14" y="0"/>
                    </a:cxn>
                    <a:cxn ang="0">
                      <a:pos x="24" y="6"/>
                    </a:cxn>
                    <a:cxn ang="0">
                      <a:pos x="30" y="12"/>
                    </a:cxn>
                    <a:cxn ang="0">
                      <a:pos x="26" y="16"/>
                    </a:cxn>
                    <a:cxn ang="0">
                      <a:pos x="14" y="14"/>
                    </a:cxn>
                    <a:cxn ang="0">
                      <a:pos x="4" y="8"/>
                    </a:cxn>
                    <a:cxn ang="0">
                      <a:pos x="0" y="4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30" h="16">
                      <a:moveTo>
                        <a:pt x="2" y="0"/>
                      </a:moveTo>
                      <a:lnTo>
                        <a:pt x="14" y="0"/>
                      </a:lnTo>
                      <a:lnTo>
                        <a:pt x="24" y="6"/>
                      </a:lnTo>
                      <a:lnTo>
                        <a:pt x="30" y="12"/>
                      </a:lnTo>
                      <a:lnTo>
                        <a:pt x="26" y="16"/>
                      </a:lnTo>
                      <a:lnTo>
                        <a:pt x="14" y="14"/>
                      </a:lnTo>
                      <a:lnTo>
                        <a:pt x="4" y="8"/>
                      </a:lnTo>
                      <a:lnTo>
                        <a:pt x="0" y="4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00" name="Freeform 249">
                  <a:extLst>
                    <a:ext uri="{FF2B5EF4-FFF2-40B4-BE49-F238E27FC236}">
                      <a16:creationId xmlns:a16="http://schemas.microsoft.com/office/drawing/2014/main" id="{E7B8C7FE-6FFA-5718-8568-BC8613D5D3C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605" y="2699"/>
                  <a:ext cx="38" cy="10"/>
                </a:xfrm>
                <a:custGeom>
                  <a:avLst/>
                  <a:gdLst/>
                  <a:ahLst/>
                  <a:cxnLst>
                    <a:cxn ang="0">
                      <a:pos x="0" y="10"/>
                    </a:cxn>
                    <a:cxn ang="0">
                      <a:pos x="18" y="10"/>
                    </a:cxn>
                    <a:cxn ang="0">
                      <a:pos x="38" y="10"/>
                    </a:cxn>
                    <a:cxn ang="0">
                      <a:pos x="38" y="4"/>
                    </a:cxn>
                    <a:cxn ang="0">
                      <a:pos x="24" y="4"/>
                    </a:cxn>
                    <a:cxn ang="0">
                      <a:pos x="18" y="2"/>
                    </a:cxn>
                    <a:cxn ang="0">
                      <a:pos x="8" y="0"/>
                    </a:cxn>
                    <a:cxn ang="0">
                      <a:pos x="4" y="2"/>
                    </a:cxn>
                    <a:cxn ang="0">
                      <a:pos x="0" y="10"/>
                    </a:cxn>
                  </a:cxnLst>
                  <a:rect l="0" t="0" r="r" b="b"/>
                  <a:pathLst>
                    <a:path w="38" h="10">
                      <a:moveTo>
                        <a:pt x="0" y="10"/>
                      </a:moveTo>
                      <a:lnTo>
                        <a:pt x="18" y="10"/>
                      </a:lnTo>
                      <a:lnTo>
                        <a:pt x="38" y="10"/>
                      </a:lnTo>
                      <a:lnTo>
                        <a:pt x="38" y="4"/>
                      </a:lnTo>
                      <a:lnTo>
                        <a:pt x="24" y="4"/>
                      </a:lnTo>
                      <a:lnTo>
                        <a:pt x="18" y="2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01" name="Freeform 250">
                  <a:extLst>
                    <a:ext uri="{FF2B5EF4-FFF2-40B4-BE49-F238E27FC236}">
                      <a16:creationId xmlns:a16="http://schemas.microsoft.com/office/drawing/2014/main" id="{ED1165DF-DB89-2F89-78FA-34D93547EAA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575" y="2699"/>
                  <a:ext cx="20" cy="10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0" y="10"/>
                    </a:cxn>
                    <a:cxn ang="0">
                      <a:pos x="20" y="10"/>
                    </a:cxn>
                    <a:cxn ang="0">
                      <a:pos x="18" y="2"/>
                    </a:cxn>
                    <a:cxn ang="0">
                      <a:pos x="8" y="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20" h="10">
                      <a:moveTo>
                        <a:pt x="0" y="2"/>
                      </a:moveTo>
                      <a:lnTo>
                        <a:pt x="0" y="10"/>
                      </a:lnTo>
                      <a:lnTo>
                        <a:pt x="20" y="10"/>
                      </a:lnTo>
                      <a:lnTo>
                        <a:pt x="18" y="2"/>
                      </a:lnTo>
                      <a:lnTo>
                        <a:pt x="8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02" name="Freeform 251">
                  <a:extLst>
                    <a:ext uri="{FF2B5EF4-FFF2-40B4-BE49-F238E27FC236}">
                      <a16:creationId xmlns:a16="http://schemas.microsoft.com/office/drawing/2014/main" id="{FE1634D9-6738-DB44-CA74-FA85718A91B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543" y="2699"/>
                  <a:ext cx="26" cy="18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14" y="2"/>
                    </a:cxn>
                    <a:cxn ang="0">
                      <a:pos x="26" y="4"/>
                    </a:cxn>
                    <a:cxn ang="0">
                      <a:pos x="26" y="10"/>
                    </a:cxn>
                    <a:cxn ang="0">
                      <a:pos x="24" y="18"/>
                    </a:cxn>
                    <a:cxn ang="0">
                      <a:pos x="12" y="14"/>
                    </a:cxn>
                    <a:cxn ang="0">
                      <a:pos x="0" y="10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26" h="18">
                      <a:moveTo>
                        <a:pt x="2" y="0"/>
                      </a:moveTo>
                      <a:lnTo>
                        <a:pt x="14" y="2"/>
                      </a:lnTo>
                      <a:lnTo>
                        <a:pt x="26" y="4"/>
                      </a:lnTo>
                      <a:lnTo>
                        <a:pt x="26" y="10"/>
                      </a:lnTo>
                      <a:lnTo>
                        <a:pt x="24" y="18"/>
                      </a:lnTo>
                      <a:lnTo>
                        <a:pt x="12" y="14"/>
                      </a:lnTo>
                      <a:lnTo>
                        <a:pt x="0" y="1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03" name="Freeform 252">
                  <a:extLst>
                    <a:ext uri="{FF2B5EF4-FFF2-40B4-BE49-F238E27FC236}">
                      <a16:creationId xmlns:a16="http://schemas.microsoft.com/office/drawing/2014/main" id="{2795DA2A-C3D1-41E4-C1FC-0A9FA0C9B3A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589" y="2541"/>
                  <a:ext cx="98" cy="118"/>
                </a:xfrm>
                <a:custGeom>
                  <a:avLst/>
                  <a:gdLst/>
                  <a:ahLst/>
                  <a:cxnLst>
                    <a:cxn ang="0">
                      <a:pos x="12" y="36"/>
                    </a:cxn>
                    <a:cxn ang="0">
                      <a:pos x="12" y="26"/>
                    </a:cxn>
                    <a:cxn ang="0">
                      <a:pos x="20" y="14"/>
                    </a:cxn>
                    <a:cxn ang="0">
                      <a:pos x="32" y="8"/>
                    </a:cxn>
                    <a:cxn ang="0">
                      <a:pos x="48" y="10"/>
                    </a:cxn>
                    <a:cxn ang="0">
                      <a:pos x="58" y="14"/>
                    </a:cxn>
                    <a:cxn ang="0">
                      <a:pos x="74" y="14"/>
                    </a:cxn>
                    <a:cxn ang="0">
                      <a:pos x="84" y="12"/>
                    </a:cxn>
                    <a:cxn ang="0">
                      <a:pos x="90" y="8"/>
                    </a:cxn>
                    <a:cxn ang="0">
                      <a:pos x="98" y="0"/>
                    </a:cxn>
                    <a:cxn ang="0">
                      <a:pos x="98" y="8"/>
                    </a:cxn>
                    <a:cxn ang="0">
                      <a:pos x="88" y="20"/>
                    </a:cxn>
                    <a:cxn ang="0">
                      <a:pos x="80" y="26"/>
                    </a:cxn>
                    <a:cxn ang="0">
                      <a:pos x="56" y="22"/>
                    </a:cxn>
                    <a:cxn ang="0">
                      <a:pos x="42" y="20"/>
                    </a:cxn>
                    <a:cxn ang="0">
                      <a:pos x="30" y="20"/>
                    </a:cxn>
                    <a:cxn ang="0">
                      <a:pos x="24" y="20"/>
                    </a:cxn>
                    <a:cxn ang="0">
                      <a:pos x="18" y="26"/>
                    </a:cxn>
                    <a:cxn ang="0">
                      <a:pos x="18" y="36"/>
                    </a:cxn>
                    <a:cxn ang="0">
                      <a:pos x="22" y="42"/>
                    </a:cxn>
                    <a:cxn ang="0">
                      <a:pos x="26" y="46"/>
                    </a:cxn>
                    <a:cxn ang="0">
                      <a:pos x="28" y="50"/>
                    </a:cxn>
                    <a:cxn ang="0">
                      <a:pos x="32" y="52"/>
                    </a:cxn>
                    <a:cxn ang="0">
                      <a:pos x="38" y="44"/>
                    </a:cxn>
                    <a:cxn ang="0">
                      <a:pos x="42" y="42"/>
                    </a:cxn>
                    <a:cxn ang="0">
                      <a:pos x="52" y="44"/>
                    </a:cxn>
                    <a:cxn ang="0">
                      <a:pos x="60" y="40"/>
                    </a:cxn>
                    <a:cxn ang="0">
                      <a:pos x="70" y="40"/>
                    </a:cxn>
                    <a:cxn ang="0">
                      <a:pos x="68" y="46"/>
                    </a:cxn>
                    <a:cxn ang="0">
                      <a:pos x="56" y="48"/>
                    </a:cxn>
                    <a:cxn ang="0">
                      <a:pos x="50" y="54"/>
                    </a:cxn>
                    <a:cxn ang="0">
                      <a:pos x="44" y="60"/>
                    </a:cxn>
                    <a:cxn ang="0">
                      <a:pos x="44" y="62"/>
                    </a:cxn>
                    <a:cxn ang="0">
                      <a:pos x="48" y="68"/>
                    </a:cxn>
                    <a:cxn ang="0">
                      <a:pos x="54" y="80"/>
                    </a:cxn>
                    <a:cxn ang="0">
                      <a:pos x="54" y="84"/>
                    </a:cxn>
                    <a:cxn ang="0">
                      <a:pos x="56" y="92"/>
                    </a:cxn>
                    <a:cxn ang="0">
                      <a:pos x="62" y="96"/>
                    </a:cxn>
                    <a:cxn ang="0">
                      <a:pos x="54" y="100"/>
                    </a:cxn>
                    <a:cxn ang="0">
                      <a:pos x="46" y="98"/>
                    </a:cxn>
                    <a:cxn ang="0">
                      <a:pos x="44" y="104"/>
                    </a:cxn>
                    <a:cxn ang="0">
                      <a:pos x="38" y="94"/>
                    </a:cxn>
                    <a:cxn ang="0">
                      <a:pos x="34" y="84"/>
                    </a:cxn>
                    <a:cxn ang="0">
                      <a:pos x="32" y="70"/>
                    </a:cxn>
                    <a:cxn ang="0">
                      <a:pos x="24" y="70"/>
                    </a:cxn>
                    <a:cxn ang="0">
                      <a:pos x="22" y="76"/>
                    </a:cxn>
                    <a:cxn ang="0">
                      <a:pos x="24" y="92"/>
                    </a:cxn>
                    <a:cxn ang="0">
                      <a:pos x="24" y="98"/>
                    </a:cxn>
                    <a:cxn ang="0">
                      <a:pos x="24" y="112"/>
                    </a:cxn>
                    <a:cxn ang="0">
                      <a:pos x="22" y="118"/>
                    </a:cxn>
                    <a:cxn ang="0">
                      <a:pos x="10" y="116"/>
                    </a:cxn>
                    <a:cxn ang="0">
                      <a:pos x="10" y="102"/>
                    </a:cxn>
                    <a:cxn ang="0">
                      <a:pos x="12" y="90"/>
                    </a:cxn>
                    <a:cxn ang="0">
                      <a:pos x="10" y="84"/>
                    </a:cxn>
                    <a:cxn ang="0">
                      <a:pos x="0" y="80"/>
                    </a:cxn>
                    <a:cxn ang="0">
                      <a:pos x="0" y="68"/>
                    </a:cxn>
                    <a:cxn ang="0">
                      <a:pos x="4" y="58"/>
                    </a:cxn>
                    <a:cxn ang="0">
                      <a:pos x="8" y="42"/>
                    </a:cxn>
                    <a:cxn ang="0">
                      <a:pos x="12" y="36"/>
                    </a:cxn>
                  </a:cxnLst>
                  <a:rect l="0" t="0" r="r" b="b"/>
                  <a:pathLst>
                    <a:path w="98" h="118">
                      <a:moveTo>
                        <a:pt x="12" y="36"/>
                      </a:moveTo>
                      <a:lnTo>
                        <a:pt x="12" y="26"/>
                      </a:lnTo>
                      <a:lnTo>
                        <a:pt x="20" y="14"/>
                      </a:lnTo>
                      <a:lnTo>
                        <a:pt x="32" y="8"/>
                      </a:lnTo>
                      <a:lnTo>
                        <a:pt x="48" y="10"/>
                      </a:lnTo>
                      <a:lnTo>
                        <a:pt x="58" y="14"/>
                      </a:lnTo>
                      <a:lnTo>
                        <a:pt x="74" y="14"/>
                      </a:lnTo>
                      <a:lnTo>
                        <a:pt x="84" y="12"/>
                      </a:lnTo>
                      <a:lnTo>
                        <a:pt x="90" y="8"/>
                      </a:lnTo>
                      <a:lnTo>
                        <a:pt x="98" y="0"/>
                      </a:lnTo>
                      <a:lnTo>
                        <a:pt x="98" y="8"/>
                      </a:lnTo>
                      <a:lnTo>
                        <a:pt x="88" y="20"/>
                      </a:lnTo>
                      <a:lnTo>
                        <a:pt x="80" y="26"/>
                      </a:lnTo>
                      <a:lnTo>
                        <a:pt x="56" y="22"/>
                      </a:lnTo>
                      <a:lnTo>
                        <a:pt x="42" y="20"/>
                      </a:lnTo>
                      <a:lnTo>
                        <a:pt x="30" y="20"/>
                      </a:lnTo>
                      <a:lnTo>
                        <a:pt x="24" y="20"/>
                      </a:lnTo>
                      <a:lnTo>
                        <a:pt x="18" y="26"/>
                      </a:lnTo>
                      <a:lnTo>
                        <a:pt x="18" y="36"/>
                      </a:lnTo>
                      <a:lnTo>
                        <a:pt x="22" y="42"/>
                      </a:lnTo>
                      <a:lnTo>
                        <a:pt x="26" y="46"/>
                      </a:lnTo>
                      <a:lnTo>
                        <a:pt x="28" y="50"/>
                      </a:lnTo>
                      <a:lnTo>
                        <a:pt x="32" y="52"/>
                      </a:lnTo>
                      <a:lnTo>
                        <a:pt x="38" y="44"/>
                      </a:lnTo>
                      <a:lnTo>
                        <a:pt x="42" y="42"/>
                      </a:lnTo>
                      <a:lnTo>
                        <a:pt x="52" y="44"/>
                      </a:lnTo>
                      <a:lnTo>
                        <a:pt x="60" y="40"/>
                      </a:lnTo>
                      <a:lnTo>
                        <a:pt x="70" y="40"/>
                      </a:lnTo>
                      <a:lnTo>
                        <a:pt x="68" y="46"/>
                      </a:lnTo>
                      <a:lnTo>
                        <a:pt x="56" y="48"/>
                      </a:lnTo>
                      <a:lnTo>
                        <a:pt x="50" y="54"/>
                      </a:lnTo>
                      <a:lnTo>
                        <a:pt x="44" y="60"/>
                      </a:lnTo>
                      <a:lnTo>
                        <a:pt x="44" y="62"/>
                      </a:lnTo>
                      <a:lnTo>
                        <a:pt x="48" y="68"/>
                      </a:lnTo>
                      <a:lnTo>
                        <a:pt x="54" y="80"/>
                      </a:lnTo>
                      <a:lnTo>
                        <a:pt x="54" y="84"/>
                      </a:lnTo>
                      <a:lnTo>
                        <a:pt x="56" y="92"/>
                      </a:lnTo>
                      <a:lnTo>
                        <a:pt x="62" y="96"/>
                      </a:lnTo>
                      <a:lnTo>
                        <a:pt x="54" y="100"/>
                      </a:lnTo>
                      <a:lnTo>
                        <a:pt x="46" y="98"/>
                      </a:lnTo>
                      <a:lnTo>
                        <a:pt x="44" y="104"/>
                      </a:lnTo>
                      <a:lnTo>
                        <a:pt x="38" y="94"/>
                      </a:lnTo>
                      <a:lnTo>
                        <a:pt x="34" y="84"/>
                      </a:lnTo>
                      <a:lnTo>
                        <a:pt x="32" y="70"/>
                      </a:lnTo>
                      <a:lnTo>
                        <a:pt x="24" y="70"/>
                      </a:lnTo>
                      <a:lnTo>
                        <a:pt x="22" y="76"/>
                      </a:lnTo>
                      <a:lnTo>
                        <a:pt x="24" y="92"/>
                      </a:lnTo>
                      <a:lnTo>
                        <a:pt x="24" y="98"/>
                      </a:lnTo>
                      <a:lnTo>
                        <a:pt x="24" y="112"/>
                      </a:lnTo>
                      <a:lnTo>
                        <a:pt x="22" y="118"/>
                      </a:lnTo>
                      <a:lnTo>
                        <a:pt x="10" y="116"/>
                      </a:lnTo>
                      <a:lnTo>
                        <a:pt x="10" y="102"/>
                      </a:lnTo>
                      <a:lnTo>
                        <a:pt x="12" y="90"/>
                      </a:lnTo>
                      <a:lnTo>
                        <a:pt x="10" y="84"/>
                      </a:lnTo>
                      <a:lnTo>
                        <a:pt x="0" y="80"/>
                      </a:lnTo>
                      <a:lnTo>
                        <a:pt x="0" y="68"/>
                      </a:lnTo>
                      <a:lnTo>
                        <a:pt x="4" y="58"/>
                      </a:lnTo>
                      <a:lnTo>
                        <a:pt x="8" y="42"/>
                      </a:lnTo>
                      <a:lnTo>
                        <a:pt x="12" y="3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04" name="Freeform 253">
                  <a:extLst>
                    <a:ext uri="{FF2B5EF4-FFF2-40B4-BE49-F238E27FC236}">
                      <a16:creationId xmlns:a16="http://schemas.microsoft.com/office/drawing/2014/main" id="{0A46FEA0-3DF3-B7BA-121A-9A59C85002D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777" y="2577"/>
                  <a:ext cx="162" cy="136"/>
                </a:xfrm>
                <a:custGeom>
                  <a:avLst/>
                  <a:gdLst/>
                  <a:ahLst/>
                  <a:cxnLst>
                    <a:cxn ang="0">
                      <a:pos x="2" y="8"/>
                    </a:cxn>
                    <a:cxn ang="0">
                      <a:pos x="20" y="2"/>
                    </a:cxn>
                    <a:cxn ang="0">
                      <a:pos x="30" y="0"/>
                    </a:cxn>
                    <a:cxn ang="0">
                      <a:pos x="48" y="2"/>
                    </a:cxn>
                    <a:cxn ang="0">
                      <a:pos x="56" y="10"/>
                    </a:cxn>
                    <a:cxn ang="0">
                      <a:pos x="54" y="22"/>
                    </a:cxn>
                    <a:cxn ang="0">
                      <a:pos x="54" y="30"/>
                    </a:cxn>
                    <a:cxn ang="0">
                      <a:pos x="60" y="34"/>
                    </a:cxn>
                    <a:cxn ang="0">
                      <a:pos x="62" y="42"/>
                    </a:cxn>
                    <a:cxn ang="0">
                      <a:pos x="70" y="44"/>
                    </a:cxn>
                    <a:cxn ang="0">
                      <a:pos x="80" y="42"/>
                    </a:cxn>
                    <a:cxn ang="0">
                      <a:pos x="86" y="32"/>
                    </a:cxn>
                    <a:cxn ang="0">
                      <a:pos x="94" y="26"/>
                    </a:cxn>
                    <a:cxn ang="0">
                      <a:pos x="104" y="22"/>
                    </a:cxn>
                    <a:cxn ang="0">
                      <a:pos x="110" y="16"/>
                    </a:cxn>
                    <a:cxn ang="0">
                      <a:pos x="128" y="22"/>
                    </a:cxn>
                    <a:cxn ang="0">
                      <a:pos x="142" y="26"/>
                    </a:cxn>
                    <a:cxn ang="0">
                      <a:pos x="158" y="32"/>
                    </a:cxn>
                    <a:cxn ang="0">
                      <a:pos x="162" y="34"/>
                    </a:cxn>
                    <a:cxn ang="0">
                      <a:pos x="162" y="136"/>
                    </a:cxn>
                    <a:cxn ang="0">
                      <a:pos x="148" y="124"/>
                    </a:cxn>
                    <a:cxn ang="0">
                      <a:pos x="138" y="120"/>
                    </a:cxn>
                    <a:cxn ang="0">
                      <a:pos x="130" y="120"/>
                    </a:cxn>
                    <a:cxn ang="0">
                      <a:pos x="124" y="124"/>
                    </a:cxn>
                    <a:cxn ang="0">
                      <a:pos x="110" y="126"/>
                    </a:cxn>
                    <a:cxn ang="0">
                      <a:pos x="108" y="118"/>
                    </a:cxn>
                    <a:cxn ang="0">
                      <a:pos x="110" y="114"/>
                    </a:cxn>
                    <a:cxn ang="0">
                      <a:pos x="116" y="112"/>
                    </a:cxn>
                    <a:cxn ang="0">
                      <a:pos x="124" y="110"/>
                    </a:cxn>
                    <a:cxn ang="0">
                      <a:pos x="126" y="98"/>
                    </a:cxn>
                    <a:cxn ang="0">
                      <a:pos x="122" y="90"/>
                    </a:cxn>
                    <a:cxn ang="0">
                      <a:pos x="112" y="80"/>
                    </a:cxn>
                    <a:cxn ang="0">
                      <a:pos x="90" y="68"/>
                    </a:cxn>
                    <a:cxn ang="0">
                      <a:pos x="66" y="62"/>
                    </a:cxn>
                    <a:cxn ang="0">
                      <a:pos x="60" y="56"/>
                    </a:cxn>
                    <a:cxn ang="0">
                      <a:pos x="54" y="54"/>
                    </a:cxn>
                    <a:cxn ang="0">
                      <a:pos x="48" y="40"/>
                    </a:cxn>
                    <a:cxn ang="0">
                      <a:pos x="42" y="42"/>
                    </a:cxn>
                    <a:cxn ang="0">
                      <a:pos x="42" y="48"/>
                    </a:cxn>
                    <a:cxn ang="0">
                      <a:pos x="42" y="58"/>
                    </a:cxn>
                    <a:cxn ang="0">
                      <a:pos x="32" y="56"/>
                    </a:cxn>
                    <a:cxn ang="0">
                      <a:pos x="32" y="46"/>
                    </a:cxn>
                    <a:cxn ang="0">
                      <a:pos x="30" y="40"/>
                    </a:cxn>
                    <a:cxn ang="0">
                      <a:pos x="20" y="38"/>
                    </a:cxn>
                    <a:cxn ang="0">
                      <a:pos x="30" y="32"/>
                    </a:cxn>
                    <a:cxn ang="0">
                      <a:pos x="42" y="34"/>
                    </a:cxn>
                    <a:cxn ang="0">
                      <a:pos x="50" y="32"/>
                    </a:cxn>
                    <a:cxn ang="0">
                      <a:pos x="46" y="24"/>
                    </a:cxn>
                    <a:cxn ang="0">
                      <a:pos x="30" y="24"/>
                    </a:cxn>
                    <a:cxn ang="0">
                      <a:pos x="20" y="26"/>
                    </a:cxn>
                    <a:cxn ang="0">
                      <a:pos x="16" y="16"/>
                    </a:cxn>
                    <a:cxn ang="0">
                      <a:pos x="6" y="16"/>
                    </a:cxn>
                    <a:cxn ang="0">
                      <a:pos x="0" y="14"/>
                    </a:cxn>
                    <a:cxn ang="0">
                      <a:pos x="2" y="8"/>
                    </a:cxn>
                  </a:cxnLst>
                  <a:rect l="0" t="0" r="r" b="b"/>
                  <a:pathLst>
                    <a:path w="162" h="136">
                      <a:moveTo>
                        <a:pt x="2" y="8"/>
                      </a:moveTo>
                      <a:lnTo>
                        <a:pt x="20" y="2"/>
                      </a:lnTo>
                      <a:lnTo>
                        <a:pt x="30" y="0"/>
                      </a:lnTo>
                      <a:lnTo>
                        <a:pt x="48" y="2"/>
                      </a:lnTo>
                      <a:lnTo>
                        <a:pt x="56" y="10"/>
                      </a:lnTo>
                      <a:lnTo>
                        <a:pt x="54" y="22"/>
                      </a:lnTo>
                      <a:lnTo>
                        <a:pt x="54" y="30"/>
                      </a:lnTo>
                      <a:lnTo>
                        <a:pt x="60" y="34"/>
                      </a:lnTo>
                      <a:lnTo>
                        <a:pt x="62" y="42"/>
                      </a:lnTo>
                      <a:lnTo>
                        <a:pt x="70" y="44"/>
                      </a:lnTo>
                      <a:lnTo>
                        <a:pt x="80" y="42"/>
                      </a:lnTo>
                      <a:lnTo>
                        <a:pt x="86" y="32"/>
                      </a:lnTo>
                      <a:lnTo>
                        <a:pt x="94" y="26"/>
                      </a:lnTo>
                      <a:lnTo>
                        <a:pt x="104" y="22"/>
                      </a:lnTo>
                      <a:lnTo>
                        <a:pt x="110" y="16"/>
                      </a:lnTo>
                      <a:lnTo>
                        <a:pt x="128" y="22"/>
                      </a:lnTo>
                      <a:lnTo>
                        <a:pt x="142" y="26"/>
                      </a:lnTo>
                      <a:lnTo>
                        <a:pt x="158" y="32"/>
                      </a:lnTo>
                      <a:lnTo>
                        <a:pt x="162" y="34"/>
                      </a:lnTo>
                      <a:lnTo>
                        <a:pt x="162" y="136"/>
                      </a:lnTo>
                      <a:lnTo>
                        <a:pt x="148" y="124"/>
                      </a:lnTo>
                      <a:lnTo>
                        <a:pt x="138" y="120"/>
                      </a:lnTo>
                      <a:lnTo>
                        <a:pt x="130" y="120"/>
                      </a:lnTo>
                      <a:lnTo>
                        <a:pt x="124" y="124"/>
                      </a:lnTo>
                      <a:lnTo>
                        <a:pt x="110" y="126"/>
                      </a:lnTo>
                      <a:lnTo>
                        <a:pt x="108" y="118"/>
                      </a:lnTo>
                      <a:lnTo>
                        <a:pt x="110" y="114"/>
                      </a:lnTo>
                      <a:lnTo>
                        <a:pt x="116" y="112"/>
                      </a:lnTo>
                      <a:lnTo>
                        <a:pt x="124" y="110"/>
                      </a:lnTo>
                      <a:lnTo>
                        <a:pt x="126" y="98"/>
                      </a:lnTo>
                      <a:lnTo>
                        <a:pt x="122" y="90"/>
                      </a:lnTo>
                      <a:lnTo>
                        <a:pt x="112" y="80"/>
                      </a:lnTo>
                      <a:lnTo>
                        <a:pt x="90" y="68"/>
                      </a:lnTo>
                      <a:lnTo>
                        <a:pt x="66" y="62"/>
                      </a:lnTo>
                      <a:lnTo>
                        <a:pt x="60" y="56"/>
                      </a:lnTo>
                      <a:lnTo>
                        <a:pt x="54" y="54"/>
                      </a:lnTo>
                      <a:lnTo>
                        <a:pt x="48" y="40"/>
                      </a:lnTo>
                      <a:lnTo>
                        <a:pt x="42" y="42"/>
                      </a:lnTo>
                      <a:lnTo>
                        <a:pt x="42" y="48"/>
                      </a:lnTo>
                      <a:lnTo>
                        <a:pt x="42" y="58"/>
                      </a:lnTo>
                      <a:lnTo>
                        <a:pt x="32" y="56"/>
                      </a:lnTo>
                      <a:lnTo>
                        <a:pt x="32" y="46"/>
                      </a:lnTo>
                      <a:lnTo>
                        <a:pt x="30" y="40"/>
                      </a:lnTo>
                      <a:lnTo>
                        <a:pt x="20" y="38"/>
                      </a:lnTo>
                      <a:lnTo>
                        <a:pt x="30" y="32"/>
                      </a:lnTo>
                      <a:lnTo>
                        <a:pt x="42" y="34"/>
                      </a:lnTo>
                      <a:lnTo>
                        <a:pt x="50" y="32"/>
                      </a:lnTo>
                      <a:lnTo>
                        <a:pt x="46" y="24"/>
                      </a:lnTo>
                      <a:lnTo>
                        <a:pt x="30" y="24"/>
                      </a:lnTo>
                      <a:lnTo>
                        <a:pt x="20" y="26"/>
                      </a:lnTo>
                      <a:lnTo>
                        <a:pt x="16" y="16"/>
                      </a:lnTo>
                      <a:lnTo>
                        <a:pt x="6" y="16"/>
                      </a:lnTo>
                      <a:lnTo>
                        <a:pt x="0" y="14"/>
                      </a:lnTo>
                      <a:lnTo>
                        <a:pt x="2" y="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05" name="Freeform 254">
                  <a:extLst>
                    <a:ext uri="{FF2B5EF4-FFF2-40B4-BE49-F238E27FC236}">
                      <a16:creationId xmlns:a16="http://schemas.microsoft.com/office/drawing/2014/main" id="{650B4CF7-AB28-5C1E-171A-2942C258F74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731" y="2613"/>
                  <a:ext cx="48" cy="16"/>
                </a:xfrm>
                <a:custGeom>
                  <a:avLst/>
                  <a:gdLst/>
                  <a:ahLst/>
                  <a:cxnLst>
                    <a:cxn ang="0">
                      <a:pos x="4" y="2"/>
                    </a:cxn>
                    <a:cxn ang="0">
                      <a:pos x="20" y="0"/>
                    </a:cxn>
                    <a:cxn ang="0">
                      <a:pos x="38" y="2"/>
                    </a:cxn>
                    <a:cxn ang="0">
                      <a:pos x="48" y="10"/>
                    </a:cxn>
                    <a:cxn ang="0">
                      <a:pos x="46" y="16"/>
                    </a:cxn>
                    <a:cxn ang="0">
                      <a:pos x="34" y="12"/>
                    </a:cxn>
                    <a:cxn ang="0">
                      <a:pos x="24" y="10"/>
                    </a:cxn>
                    <a:cxn ang="0">
                      <a:pos x="12" y="10"/>
                    </a:cxn>
                    <a:cxn ang="0">
                      <a:pos x="8" y="14"/>
                    </a:cxn>
                    <a:cxn ang="0">
                      <a:pos x="2" y="14"/>
                    </a:cxn>
                    <a:cxn ang="0">
                      <a:pos x="0" y="6"/>
                    </a:cxn>
                    <a:cxn ang="0">
                      <a:pos x="4" y="2"/>
                    </a:cxn>
                  </a:cxnLst>
                  <a:rect l="0" t="0" r="r" b="b"/>
                  <a:pathLst>
                    <a:path w="48" h="16">
                      <a:moveTo>
                        <a:pt x="4" y="2"/>
                      </a:moveTo>
                      <a:lnTo>
                        <a:pt x="20" y="0"/>
                      </a:lnTo>
                      <a:lnTo>
                        <a:pt x="38" y="2"/>
                      </a:lnTo>
                      <a:lnTo>
                        <a:pt x="48" y="10"/>
                      </a:lnTo>
                      <a:lnTo>
                        <a:pt x="46" y="16"/>
                      </a:lnTo>
                      <a:lnTo>
                        <a:pt x="34" y="12"/>
                      </a:lnTo>
                      <a:lnTo>
                        <a:pt x="24" y="10"/>
                      </a:lnTo>
                      <a:lnTo>
                        <a:pt x="12" y="10"/>
                      </a:lnTo>
                      <a:lnTo>
                        <a:pt x="8" y="14"/>
                      </a:lnTo>
                      <a:lnTo>
                        <a:pt x="2" y="14"/>
                      </a:lnTo>
                      <a:lnTo>
                        <a:pt x="0" y="6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06" name="Freeform 255">
                  <a:extLst>
                    <a:ext uri="{FF2B5EF4-FFF2-40B4-BE49-F238E27FC236}">
                      <a16:creationId xmlns:a16="http://schemas.microsoft.com/office/drawing/2014/main" id="{7686E062-2357-53A1-4F90-A087CFAF63D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705" y="2619"/>
                  <a:ext cx="18" cy="10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12" y="0"/>
                    </a:cxn>
                    <a:cxn ang="0">
                      <a:pos x="18" y="4"/>
                    </a:cxn>
                    <a:cxn ang="0">
                      <a:pos x="14" y="10"/>
                    </a:cxn>
                    <a:cxn ang="0">
                      <a:pos x="4" y="10"/>
                    </a:cxn>
                    <a:cxn ang="0">
                      <a:pos x="0" y="6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8" h="10">
                      <a:moveTo>
                        <a:pt x="2" y="0"/>
                      </a:moveTo>
                      <a:lnTo>
                        <a:pt x="12" y="0"/>
                      </a:lnTo>
                      <a:lnTo>
                        <a:pt x="18" y="4"/>
                      </a:lnTo>
                      <a:lnTo>
                        <a:pt x="14" y="10"/>
                      </a:lnTo>
                      <a:lnTo>
                        <a:pt x="4" y="10"/>
                      </a:lnTo>
                      <a:lnTo>
                        <a:pt x="0" y="6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07" name="Freeform 256">
                  <a:extLst>
                    <a:ext uri="{FF2B5EF4-FFF2-40B4-BE49-F238E27FC236}">
                      <a16:creationId xmlns:a16="http://schemas.microsoft.com/office/drawing/2014/main" id="{BF3F3301-33F2-4EE9-5C4D-4960941E9B8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725" y="2537"/>
                  <a:ext cx="22" cy="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"/>
                    </a:cxn>
                    <a:cxn ang="0">
                      <a:pos x="8" y="10"/>
                    </a:cxn>
                    <a:cxn ang="0">
                      <a:pos x="8" y="14"/>
                    </a:cxn>
                    <a:cxn ang="0">
                      <a:pos x="14" y="6"/>
                    </a:cxn>
                    <a:cxn ang="0">
                      <a:pos x="20" y="4"/>
                    </a:cxn>
                    <a:cxn ang="0">
                      <a:pos x="22" y="14"/>
                    </a:cxn>
                    <a:cxn ang="0">
                      <a:pos x="16" y="16"/>
                    </a:cxn>
                    <a:cxn ang="0">
                      <a:pos x="14" y="20"/>
                    </a:cxn>
                    <a:cxn ang="0">
                      <a:pos x="18" y="22"/>
                    </a:cxn>
                    <a:cxn ang="0">
                      <a:pos x="20" y="26"/>
                    </a:cxn>
                    <a:cxn ang="0">
                      <a:pos x="8" y="26"/>
                    </a:cxn>
                    <a:cxn ang="0">
                      <a:pos x="8" y="30"/>
                    </a:cxn>
                    <a:cxn ang="0">
                      <a:pos x="10" y="38"/>
                    </a:cxn>
                    <a:cxn ang="0">
                      <a:pos x="16" y="44"/>
                    </a:cxn>
                    <a:cxn ang="0">
                      <a:pos x="18" y="46"/>
                    </a:cxn>
                    <a:cxn ang="0">
                      <a:pos x="18" y="48"/>
                    </a:cxn>
                    <a:cxn ang="0">
                      <a:pos x="16" y="50"/>
                    </a:cxn>
                    <a:cxn ang="0">
                      <a:pos x="12" y="50"/>
                    </a:cxn>
                    <a:cxn ang="0">
                      <a:pos x="8" y="48"/>
                    </a:cxn>
                    <a:cxn ang="0">
                      <a:pos x="6" y="46"/>
                    </a:cxn>
                    <a:cxn ang="0">
                      <a:pos x="2" y="32"/>
                    </a:cxn>
                    <a:cxn ang="0">
                      <a:pos x="0" y="22"/>
                    </a:cxn>
                    <a:cxn ang="0">
                      <a:pos x="2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2" h="50">
                      <a:moveTo>
                        <a:pt x="0" y="0"/>
                      </a:moveTo>
                      <a:lnTo>
                        <a:pt x="6" y="2"/>
                      </a:lnTo>
                      <a:lnTo>
                        <a:pt x="8" y="10"/>
                      </a:lnTo>
                      <a:lnTo>
                        <a:pt x="8" y="14"/>
                      </a:lnTo>
                      <a:lnTo>
                        <a:pt x="14" y="6"/>
                      </a:lnTo>
                      <a:lnTo>
                        <a:pt x="20" y="4"/>
                      </a:lnTo>
                      <a:lnTo>
                        <a:pt x="22" y="14"/>
                      </a:lnTo>
                      <a:lnTo>
                        <a:pt x="16" y="16"/>
                      </a:lnTo>
                      <a:lnTo>
                        <a:pt x="14" y="20"/>
                      </a:lnTo>
                      <a:lnTo>
                        <a:pt x="18" y="22"/>
                      </a:lnTo>
                      <a:lnTo>
                        <a:pt x="20" y="26"/>
                      </a:lnTo>
                      <a:lnTo>
                        <a:pt x="8" y="26"/>
                      </a:lnTo>
                      <a:lnTo>
                        <a:pt x="8" y="30"/>
                      </a:lnTo>
                      <a:lnTo>
                        <a:pt x="10" y="38"/>
                      </a:lnTo>
                      <a:lnTo>
                        <a:pt x="16" y="44"/>
                      </a:lnTo>
                      <a:lnTo>
                        <a:pt x="18" y="46"/>
                      </a:lnTo>
                      <a:lnTo>
                        <a:pt x="18" y="48"/>
                      </a:lnTo>
                      <a:lnTo>
                        <a:pt x="16" y="50"/>
                      </a:lnTo>
                      <a:lnTo>
                        <a:pt x="12" y="50"/>
                      </a:lnTo>
                      <a:lnTo>
                        <a:pt x="8" y="48"/>
                      </a:lnTo>
                      <a:lnTo>
                        <a:pt x="6" y="46"/>
                      </a:lnTo>
                      <a:lnTo>
                        <a:pt x="2" y="32"/>
                      </a:lnTo>
                      <a:lnTo>
                        <a:pt x="0" y="22"/>
                      </a:lnTo>
                      <a:lnTo>
                        <a:pt x="2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08" name="Freeform 257">
                  <a:extLst>
                    <a:ext uri="{FF2B5EF4-FFF2-40B4-BE49-F238E27FC236}">
                      <a16:creationId xmlns:a16="http://schemas.microsoft.com/office/drawing/2014/main" id="{634C851F-AF96-AA67-6D50-A74EE1891B5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939" y="2611"/>
                  <a:ext cx="154" cy="13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4" y="4"/>
                    </a:cxn>
                    <a:cxn ang="0">
                      <a:pos x="32" y="10"/>
                    </a:cxn>
                    <a:cxn ang="0">
                      <a:pos x="50" y="18"/>
                    </a:cxn>
                    <a:cxn ang="0">
                      <a:pos x="66" y="28"/>
                    </a:cxn>
                    <a:cxn ang="0">
                      <a:pos x="74" y="38"/>
                    </a:cxn>
                    <a:cxn ang="0">
                      <a:pos x="84" y="44"/>
                    </a:cxn>
                    <a:cxn ang="0">
                      <a:pos x="100" y="52"/>
                    </a:cxn>
                    <a:cxn ang="0">
                      <a:pos x="108" y="58"/>
                    </a:cxn>
                    <a:cxn ang="0">
                      <a:pos x="108" y="62"/>
                    </a:cxn>
                    <a:cxn ang="0">
                      <a:pos x="110" y="64"/>
                    </a:cxn>
                    <a:cxn ang="0">
                      <a:pos x="108" y="66"/>
                    </a:cxn>
                    <a:cxn ang="0">
                      <a:pos x="94" y="66"/>
                    </a:cxn>
                    <a:cxn ang="0">
                      <a:pos x="100" y="72"/>
                    </a:cxn>
                    <a:cxn ang="0">
                      <a:pos x="110" y="86"/>
                    </a:cxn>
                    <a:cxn ang="0">
                      <a:pos x="124" y="102"/>
                    </a:cxn>
                    <a:cxn ang="0">
                      <a:pos x="130" y="106"/>
                    </a:cxn>
                    <a:cxn ang="0">
                      <a:pos x="138" y="114"/>
                    </a:cxn>
                    <a:cxn ang="0">
                      <a:pos x="154" y="124"/>
                    </a:cxn>
                    <a:cxn ang="0">
                      <a:pos x="152" y="130"/>
                    </a:cxn>
                    <a:cxn ang="0">
                      <a:pos x="136" y="122"/>
                    </a:cxn>
                    <a:cxn ang="0">
                      <a:pos x="124" y="120"/>
                    </a:cxn>
                    <a:cxn ang="0">
                      <a:pos x="104" y="118"/>
                    </a:cxn>
                    <a:cxn ang="0">
                      <a:pos x="94" y="106"/>
                    </a:cxn>
                    <a:cxn ang="0">
                      <a:pos x="84" y="92"/>
                    </a:cxn>
                    <a:cxn ang="0">
                      <a:pos x="72" y="84"/>
                    </a:cxn>
                    <a:cxn ang="0">
                      <a:pos x="60" y="76"/>
                    </a:cxn>
                    <a:cxn ang="0">
                      <a:pos x="46" y="70"/>
                    </a:cxn>
                    <a:cxn ang="0">
                      <a:pos x="46" y="80"/>
                    </a:cxn>
                    <a:cxn ang="0">
                      <a:pos x="42" y="86"/>
                    </a:cxn>
                    <a:cxn ang="0">
                      <a:pos x="28" y="88"/>
                    </a:cxn>
                    <a:cxn ang="0">
                      <a:pos x="30" y="96"/>
                    </a:cxn>
                    <a:cxn ang="0">
                      <a:pos x="38" y="100"/>
                    </a:cxn>
                    <a:cxn ang="0">
                      <a:pos x="32" y="106"/>
                    </a:cxn>
                    <a:cxn ang="0">
                      <a:pos x="18" y="102"/>
                    </a:cxn>
                    <a:cxn ang="0">
                      <a:pos x="8" y="102"/>
                    </a:cxn>
                    <a:cxn ang="0">
                      <a:pos x="0" y="10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54" h="130">
                      <a:moveTo>
                        <a:pt x="0" y="0"/>
                      </a:moveTo>
                      <a:lnTo>
                        <a:pt x="14" y="4"/>
                      </a:lnTo>
                      <a:lnTo>
                        <a:pt x="32" y="10"/>
                      </a:lnTo>
                      <a:lnTo>
                        <a:pt x="50" y="18"/>
                      </a:lnTo>
                      <a:lnTo>
                        <a:pt x="66" y="28"/>
                      </a:lnTo>
                      <a:lnTo>
                        <a:pt x="74" y="38"/>
                      </a:lnTo>
                      <a:lnTo>
                        <a:pt x="84" y="44"/>
                      </a:lnTo>
                      <a:lnTo>
                        <a:pt x="100" y="52"/>
                      </a:lnTo>
                      <a:lnTo>
                        <a:pt x="108" y="58"/>
                      </a:lnTo>
                      <a:lnTo>
                        <a:pt x="108" y="62"/>
                      </a:lnTo>
                      <a:lnTo>
                        <a:pt x="110" y="64"/>
                      </a:lnTo>
                      <a:lnTo>
                        <a:pt x="108" y="66"/>
                      </a:lnTo>
                      <a:lnTo>
                        <a:pt x="94" y="66"/>
                      </a:lnTo>
                      <a:lnTo>
                        <a:pt x="100" y="72"/>
                      </a:lnTo>
                      <a:lnTo>
                        <a:pt x="110" y="86"/>
                      </a:lnTo>
                      <a:lnTo>
                        <a:pt x="124" y="102"/>
                      </a:lnTo>
                      <a:lnTo>
                        <a:pt x="130" y="106"/>
                      </a:lnTo>
                      <a:lnTo>
                        <a:pt x="138" y="114"/>
                      </a:lnTo>
                      <a:lnTo>
                        <a:pt x="154" y="124"/>
                      </a:lnTo>
                      <a:lnTo>
                        <a:pt x="152" y="130"/>
                      </a:lnTo>
                      <a:lnTo>
                        <a:pt x="136" y="122"/>
                      </a:lnTo>
                      <a:lnTo>
                        <a:pt x="124" y="120"/>
                      </a:lnTo>
                      <a:lnTo>
                        <a:pt x="104" y="118"/>
                      </a:lnTo>
                      <a:lnTo>
                        <a:pt x="94" y="106"/>
                      </a:lnTo>
                      <a:lnTo>
                        <a:pt x="84" y="92"/>
                      </a:lnTo>
                      <a:lnTo>
                        <a:pt x="72" y="84"/>
                      </a:lnTo>
                      <a:lnTo>
                        <a:pt x="60" y="76"/>
                      </a:lnTo>
                      <a:lnTo>
                        <a:pt x="46" y="70"/>
                      </a:lnTo>
                      <a:lnTo>
                        <a:pt x="46" y="80"/>
                      </a:lnTo>
                      <a:lnTo>
                        <a:pt x="42" y="86"/>
                      </a:lnTo>
                      <a:lnTo>
                        <a:pt x="28" y="88"/>
                      </a:lnTo>
                      <a:lnTo>
                        <a:pt x="30" y="96"/>
                      </a:lnTo>
                      <a:lnTo>
                        <a:pt x="38" y="100"/>
                      </a:lnTo>
                      <a:lnTo>
                        <a:pt x="32" y="106"/>
                      </a:lnTo>
                      <a:lnTo>
                        <a:pt x="18" y="102"/>
                      </a:lnTo>
                      <a:lnTo>
                        <a:pt x="8" y="102"/>
                      </a:lnTo>
                      <a:lnTo>
                        <a:pt x="0" y="10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09" name="Freeform 258">
                  <a:extLst>
                    <a:ext uri="{FF2B5EF4-FFF2-40B4-BE49-F238E27FC236}">
                      <a16:creationId xmlns:a16="http://schemas.microsoft.com/office/drawing/2014/main" id="{1930EC5D-70DB-B869-F120-F2FE2893922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063" y="2635"/>
                  <a:ext cx="58" cy="36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14" y="22"/>
                    </a:cxn>
                    <a:cxn ang="0">
                      <a:pos x="34" y="22"/>
                    </a:cxn>
                    <a:cxn ang="0">
                      <a:pos x="40" y="16"/>
                    </a:cxn>
                    <a:cxn ang="0">
                      <a:pos x="50" y="6"/>
                    </a:cxn>
                    <a:cxn ang="0">
                      <a:pos x="56" y="0"/>
                    </a:cxn>
                    <a:cxn ang="0">
                      <a:pos x="58" y="10"/>
                    </a:cxn>
                    <a:cxn ang="0">
                      <a:pos x="54" y="18"/>
                    </a:cxn>
                    <a:cxn ang="0">
                      <a:pos x="46" y="22"/>
                    </a:cxn>
                    <a:cxn ang="0">
                      <a:pos x="38" y="28"/>
                    </a:cxn>
                    <a:cxn ang="0">
                      <a:pos x="32" y="34"/>
                    </a:cxn>
                    <a:cxn ang="0">
                      <a:pos x="20" y="36"/>
                    </a:cxn>
                    <a:cxn ang="0">
                      <a:pos x="6" y="32"/>
                    </a:cxn>
                    <a:cxn ang="0">
                      <a:pos x="0" y="28"/>
                    </a:cxn>
                    <a:cxn ang="0">
                      <a:pos x="0" y="22"/>
                    </a:cxn>
                  </a:cxnLst>
                  <a:rect l="0" t="0" r="r" b="b"/>
                  <a:pathLst>
                    <a:path w="58" h="36">
                      <a:moveTo>
                        <a:pt x="0" y="22"/>
                      </a:moveTo>
                      <a:lnTo>
                        <a:pt x="14" y="22"/>
                      </a:lnTo>
                      <a:lnTo>
                        <a:pt x="34" y="22"/>
                      </a:lnTo>
                      <a:lnTo>
                        <a:pt x="40" y="16"/>
                      </a:lnTo>
                      <a:lnTo>
                        <a:pt x="50" y="6"/>
                      </a:lnTo>
                      <a:lnTo>
                        <a:pt x="56" y="0"/>
                      </a:lnTo>
                      <a:lnTo>
                        <a:pt x="58" y="10"/>
                      </a:lnTo>
                      <a:lnTo>
                        <a:pt x="54" y="18"/>
                      </a:lnTo>
                      <a:lnTo>
                        <a:pt x="46" y="22"/>
                      </a:lnTo>
                      <a:lnTo>
                        <a:pt x="38" y="28"/>
                      </a:lnTo>
                      <a:lnTo>
                        <a:pt x="32" y="34"/>
                      </a:lnTo>
                      <a:lnTo>
                        <a:pt x="20" y="36"/>
                      </a:lnTo>
                      <a:lnTo>
                        <a:pt x="6" y="32"/>
                      </a:lnTo>
                      <a:lnTo>
                        <a:pt x="0" y="28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10" name="Freeform 259">
                  <a:extLst>
                    <a:ext uri="{FF2B5EF4-FFF2-40B4-BE49-F238E27FC236}">
                      <a16:creationId xmlns:a16="http://schemas.microsoft.com/office/drawing/2014/main" id="{FDB56660-F7FB-1A7B-7028-90857ED07B5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155" y="2653"/>
                  <a:ext cx="22" cy="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" y="6"/>
                    </a:cxn>
                    <a:cxn ang="0">
                      <a:pos x="20" y="16"/>
                    </a:cxn>
                    <a:cxn ang="0">
                      <a:pos x="22" y="28"/>
                    </a:cxn>
                    <a:cxn ang="0">
                      <a:pos x="12" y="22"/>
                    </a:cxn>
                    <a:cxn ang="0">
                      <a:pos x="8" y="14"/>
                    </a:cxn>
                    <a:cxn ang="0">
                      <a:pos x="2" y="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2" h="28">
                      <a:moveTo>
                        <a:pt x="0" y="0"/>
                      </a:moveTo>
                      <a:lnTo>
                        <a:pt x="10" y="6"/>
                      </a:lnTo>
                      <a:lnTo>
                        <a:pt x="20" y="16"/>
                      </a:lnTo>
                      <a:lnTo>
                        <a:pt x="22" y="28"/>
                      </a:lnTo>
                      <a:lnTo>
                        <a:pt x="12" y="22"/>
                      </a:lnTo>
                      <a:lnTo>
                        <a:pt x="8" y="14"/>
                      </a:lnTo>
                      <a:lnTo>
                        <a:pt x="2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11" name="Freeform 260">
                  <a:extLst>
                    <a:ext uri="{FF2B5EF4-FFF2-40B4-BE49-F238E27FC236}">
                      <a16:creationId xmlns:a16="http://schemas.microsoft.com/office/drawing/2014/main" id="{890B9676-D913-5228-9616-C51B29032D8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233" y="2717"/>
                  <a:ext cx="20" cy="12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10" y="0"/>
                    </a:cxn>
                    <a:cxn ang="0">
                      <a:pos x="20" y="8"/>
                    </a:cxn>
                    <a:cxn ang="0">
                      <a:pos x="20" y="10"/>
                    </a:cxn>
                    <a:cxn ang="0">
                      <a:pos x="20" y="12"/>
                    </a:cxn>
                    <a:cxn ang="0">
                      <a:pos x="18" y="12"/>
                    </a:cxn>
                    <a:cxn ang="0">
                      <a:pos x="4" y="10"/>
                    </a:cxn>
                    <a:cxn ang="0">
                      <a:pos x="0" y="4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20" h="12">
                      <a:moveTo>
                        <a:pt x="4" y="0"/>
                      </a:moveTo>
                      <a:lnTo>
                        <a:pt x="10" y="0"/>
                      </a:lnTo>
                      <a:lnTo>
                        <a:pt x="20" y="8"/>
                      </a:lnTo>
                      <a:lnTo>
                        <a:pt x="20" y="10"/>
                      </a:lnTo>
                      <a:lnTo>
                        <a:pt x="20" y="12"/>
                      </a:lnTo>
                      <a:lnTo>
                        <a:pt x="18" y="12"/>
                      </a:lnTo>
                      <a:lnTo>
                        <a:pt x="4" y="10"/>
                      </a:lnTo>
                      <a:lnTo>
                        <a:pt x="0" y="4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12" name="Freeform 261">
                  <a:extLst>
                    <a:ext uri="{FF2B5EF4-FFF2-40B4-BE49-F238E27FC236}">
                      <a16:creationId xmlns:a16="http://schemas.microsoft.com/office/drawing/2014/main" id="{CDD35E89-3543-DA69-3F0D-FE47D1F0790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249" y="2701"/>
                  <a:ext cx="16" cy="2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8"/>
                    </a:cxn>
                    <a:cxn ang="0">
                      <a:pos x="6" y="18"/>
                    </a:cxn>
                    <a:cxn ang="0">
                      <a:pos x="16" y="20"/>
                    </a:cxn>
                    <a:cxn ang="0">
                      <a:pos x="14" y="8"/>
                    </a:cxn>
                    <a:cxn ang="0">
                      <a:pos x="8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6" h="20">
                      <a:moveTo>
                        <a:pt x="0" y="0"/>
                      </a:moveTo>
                      <a:lnTo>
                        <a:pt x="2" y="8"/>
                      </a:lnTo>
                      <a:lnTo>
                        <a:pt x="6" y="18"/>
                      </a:lnTo>
                      <a:lnTo>
                        <a:pt x="16" y="20"/>
                      </a:lnTo>
                      <a:lnTo>
                        <a:pt x="14" y="8"/>
                      </a:lnTo>
                      <a:lnTo>
                        <a:pt x="8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13" name="Freeform 262">
                  <a:extLst>
                    <a:ext uri="{FF2B5EF4-FFF2-40B4-BE49-F238E27FC236}">
                      <a16:creationId xmlns:a16="http://schemas.microsoft.com/office/drawing/2014/main" id="{1A62229E-7B4C-6F54-0D80-76A98B415A2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263" y="2733"/>
                  <a:ext cx="14" cy="10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6" y="0"/>
                    </a:cxn>
                    <a:cxn ang="0">
                      <a:pos x="14" y="4"/>
                    </a:cxn>
                    <a:cxn ang="0">
                      <a:pos x="14" y="10"/>
                    </a:cxn>
                    <a:cxn ang="0">
                      <a:pos x="6" y="8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4" h="10">
                      <a:moveTo>
                        <a:pt x="0" y="2"/>
                      </a:moveTo>
                      <a:lnTo>
                        <a:pt x="6" y="0"/>
                      </a:lnTo>
                      <a:lnTo>
                        <a:pt x="14" y="4"/>
                      </a:lnTo>
                      <a:lnTo>
                        <a:pt x="14" y="10"/>
                      </a:lnTo>
                      <a:lnTo>
                        <a:pt x="6" y="8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14" name="Freeform 263">
                  <a:extLst>
                    <a:ext uri="{FF2B5EF4-FFF2-40B4-BE49-F238E27FC236}">
                      <a16:creationId xmlns:a16="http://schemas.microsoft.com/office/drawing/2014/main" id="{642F2E62-C8A2-D78E-2272-2E51E89DA4F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307" y="2895"/>
                  <a:ext cx="44" cy="3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4" y="6"/>
                    </a:cxn>
                    <a:cxn ang="0">
                      <a:pos x="24" y="18"/>
                    </a:cxn>
                    <a:cxn ang="0">
                      <a:pos x="34" y="24"/>
                    </a:cxn>
                    <a:cxn ang="0">
                      <a:pos x="44" y="32"/>
                    </a:cxn>
                    <a:cxn ang="0">
                      <a:pos x="42" y="36"/>
                    </a:cxn>
                    <a:cxn ang="0">
                      <a:pos x="30" y="28"/>
                    </a:cxn>
                    <a:cxn ang="0">
                      <a:pos x="20" y="20"/>
                    </a:cxn>
                    <a:cxn ang="0">
                      <a:pos x="10" y="12"/>
                    </a:cxn>
                    <a:cxn ang="0">
                      <a:pos x="2" y="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4" h="36">
                      <a:moveTo>
                        <a:pt x="0" y="0"/>
                      </a:moveTo>
                      <a:lnTo>
                        <a:pt x="14" y="6"/>
                      </a:lnTo>
                      <a:lnTo>
                        <a:pt x="24" y="18"/>
                      </a:lnTo>
                      <a:lnTo>
                        <a:pt x="34" y="24"/>
                      </a:lnTo>
                      <a:lnTo>
                        <a:pt x="44" y="32"/>
                      </a:lnTo>
                      <a:lnTo>
                        <a:pt x="42" y="36"/>
                      </a:lnTo>
                      <a:lnTo>
                        <a:pt x="30" y="28"/>
                      </a:lnTo>
                      <a:lnTo>
                        <a:pt x="20" y="20"/>
                      </a:lnTo>
                      <a:lnTo>
                        <a:pt x="10" y="12"/>
                      </a:lnTo>
                      <a:lnTo>
                        <a:pt x="2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15" name="Freeform 264">
                  <a:extLst>
                    <a:ext uri="{FF2B5EF4-FFF2-40B4-BE49-F238E27FC236}">
                      <a16:creationId xmlns:a16="http://schemas.microsoft.com/office/drawing/2014/main" id="{58E9C51A-3F7D-EB32-4883-F03F9E95DF7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445" y="3135"/>
                  <a:ext cx="88" cy="136"/>
                </a:xfrm>
                <a:custGeom>
                  <a:avLst/>
                  <a:gdLst/>
                  <a:ahLst/>
                  <a:cxnLst>
                    <a:cxn ang="0">
                      <a:pos x="20" y="98"/>
                    </a:cxn>
                    <a:cxn ang="0">
                      <a:pos x="14" y="90"/>
                    </a:cxn>
                    <a:cxn ang="0">
                      <a:pos x="22" y="84"/>
                    </a:cxn>
                    <a:cxn ang="0">
                      <a:pos x="28" y="80"/>
                    </a:cxn>
                    <a:cxn ang="0">
                      <a:pos x="28" y="62"/>
                    </a:cxn>
                    <a:cxn ang="0">
                      <a:pos x="30" y="46"/>
                    </a:cxn>
                    <a:cxn ang="0">
                      <a:pos x="20" y="34"/>
                    </a:cxn>
                    <a:cxn ang="0">
                      <a:pos x="8" y="26"/>
                    </a:cxn>
                    <a:cxn ang="0">
                      <a:pos x="2" y="10"/>
                    </a:cxn>
                    <a:cxn ang="0">
                      <a:pos x="0" y="0"/>
                    </a:cxn>
                    <a:cxn ang="0">
                      <a:pos x="10" y="10"/>
                    </a:cxn>
                    <a:cxn ang="0">
                      <a:pos x="22" y="18"/>
                    </a:cxn>
                    <a:cxn ang="0">
                      <a:pos x="30" y="26"/>
                    </a:cxn>
                    <a:cxn ang="0">
                      <a:pos x="28" y="34"/>
                    </a:cxn>
                    <a:cxn ang="0">
                      <a:pos x="34" y="44"/>
                    </a:cxn>
                    <a:cxn ang="0">
                      <a:pos x="38" y="52"/>
                    </a:cxn>
                    <a:cxn ang="0">
                      <a:pos x="44" y="46"/>
                    </a:cxn>
                    <a:cxn ang="0">
                      <a:pos x="46" y="52"/>
                    </a:cxn>
                    <a:cxn ang="0">
                      <a:pos x="52" y="60"/>
                    </a:cxn>
                    <a:cxn ang="0">
                      <a:pos x="64" y="68"/>
                    </a:cxn>
                    <a:cxn ang="0">
                      <a:pos x="76" y="66"/>
                    </a:cxn>
                    <a:cxn ang="0">
                      <a:pos x="82" y="60"/>
                    </a:cxn>
                    <a:cxn ang="0">
                      <a:pos x="88" y="62"/>
                    </a:cxn>
                    <a:cxn ang="0">
                      <a:pos x="88" y="74"/>
                    </a:cxn>
                    <a:cxn ang="0">
                      <a:pos x="80" y="80"/>
                    </a:cxn>
                    <a:cxn ang="0">
                      <a:pos x="80" y="88"/>
                    </a:cxn>
                    <a:cxn ang="0">
                      <a:pos x="64" y="90"/>
                    </a:cxn>
                    <a:cxn ang="0">
                      <a:pos x="64" y="98"/>
                    </a:cxn>
                    <a:cxn ang="0">
                      <a:pos x="64" y="106"/>
                    </a:cxn>
                    <a:cxn ang="0">
                      <a:pos x="58" y="114"/>
                    </a:cxn>
                    <a:cxn ang="0">
                      <a:pos x="50" y="126"/>
                    </a:cxn>
                    <a:cxn ang="0">
                      <a:pos x="40" y="136"/>
                    </a:cxn>
                    <a:cxn ang="0">
                      <a:pos x="32" y="134"/>
                    </a:cxn>
                    <a:cxn ang="0">
                      <a:pos x="30" y="122"/>
                    </a:cxn>
                    <a:cxn ang="0">
                      <a:pos x="36" y="116"/>
                    </a:cxn>
                    <a:cxn ang="0">
                      <a:pos x="36" y="108"/>
                    </a:cxn>
                    <a:cxn ang="0">
                      <a:pos x="30" y="100"/>
                    </a:cxn>
                    <a:cxn ang="0">
                      <a:pos x="20" y="98"/>
                    </a:cxn>
                  </a:cxnLst>
                  <a:rect l="0" t="0" r="r" b="b"/>
                  <a:pathLst>
                    <a:path w="88" h="136">
                      <a:moveTo>
                        <a:pt x="20" y="98"/>
                      </a:moveTo>
                      <a:lnTo>
                        <a:pt x="14" y="90"/>
                      </a:lnTo>
                      <a:lnTo>
                        <a:pt x="22" y="84"/>
                      </a:lnTo>
                      <a:lnTo>
                        <a:pt x="28" y="80"/>
                      </a:lnTo>
                      <a:lnTo>
                        <a:pt x="28" y="62"/>
                      </a:lnTo>
                      <a:lnTo>
                        <a:pt x="30" y="46"/>
                      </a:lnTo>
                      <a:lnTo>
                        <a:pt x="20" y="34"/>
                      </a:lnTo>
                      <a:lnTo>
                        <a:pt x="8" y="26"/>
                      </a:lnTo>
                      <a:lnTo>
                        <a:pt x="2" y="10"/>
                      </a:lnTo>
                      <a:lnTo>
                        <a:pt x="0" y="0"/>
                      </a:lnTo>
                      <a:lnTo>
                        <a:pt x="10" y="10"/>
                      </a:lnTo>
                      <a:lnTo>
                        <a:pt x="22" y="18"/>
                      </a:lnTo>
                      <a:lnTo>
                        <a:pt x="30" y="26"/>
                      </a:lnTo>
                      <a:lnTo>
                        <a:pt x="28" y="34"/>
                      </a:lnTo>
                      <a:lnTo>
                        <a:pt x="34" y="44"/>
                      </a:lnTo>
                      <a:lnTo>
                        <a:pt x="38" y="52"/>
                      </a:lnTo>
                      <a:lnTo>
                        <a:pt x="44" y="46"/>
                      </a:lnTo>
                      <a:lnTo>
                        <a:pt x="46" y="52"/>
                      </a:lnTo>
                      <a:lnTo>
                        <a:pt x="52" y="60"/>
                      </a:lnTo>
                      <a:lnTo>
                        <a:pt x="64" y="68"/>
                      </a:lnTo>
                      <a:lnTo>
                        <a:pt x="76" y="66"/>
                      </a:lnTo>
                      <a:lnTo>
                        <a:pt x="82" y="60"/>
                      </a:lnTo>
                      <a:lnTo>
                        <a:pt x="88" y="62"/>
                      </a:lnTo>
                      <a:lnTo>
                        <a:pt x="88" y="74"/>
                      </a:lnTo>
                      <a:lnTo>
                        <a:pt x="80" y="80"/>
                      </a:lnTo>
                      <a:lnTo>
                        <a:pt x="80" y="88"/>
                      </a:lnTo>
                      <a:lnTo>
                        <a:pt x="64" y="90"/>
                      </a:lnTo>
                      <a:lnTo>
                        <a:pt x="64" y="98"/>
                      </a:lnTo>
                      <a:lnTo>
                        <a:pt x="64" y="106"/>
                      </a:lnTo>
                      <a:lnTo>
                        <a:pt x="58" y="114"/>
                      </a:lnTo>
                      <a:lnTo>
                        <a:pt x="50" y="126"/>
                      </a:lnTo>
                      <a:lnTo>
                        <a:pt x="40" y="136"/>
                      </a:lnTo>
                      <a:lnTo>
                        <a:pt x="32" y="134"/>
                      </a:lnTo>
                      <a:lnTo>
                        <a:pt x="30" y="122"/>
                      </a:lnTo>
                      <a:lnTo>
                        <a:pt x="36" y="116"/>
                      </a:lnTo>
                      <a:lnTo>
                        <a:pt x="36" y="108"/>
                      </a:lnTo>
                      <a:lnTo>
                        <a:pt x="30" y="100"/>
                      </a:lnTo>
                      <a:lnTo>
                        <a:pt x="20" y="9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16" name="Freeform 265">
                  <a:extLst>
                    <a:ext uri="{FF2B5EF4-FFF2-40B4-BE49-F238E27FC236}">
                      <a16:creationId xmlns:a16="http://schemas.microsoft.com/office/drawing/2014/main" id="{E202B6A6-2403-4BCE-7B96-F6C188EDB11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345" y="3251"/>
                  <a:ext cx="122" cy="116"/>
                </a:xfrm>
                <a:custGeom>
                  <a:avLst/>
                  <a:gdLst/>
                  <a:ahLst/>
                  <a:cxnLst>
                    <a:cxn ang="0">
                      <a:pos x="92" y="0"/>
                    </a:cxn>
                    <a:cxn ang="0">
                      <a:pos x="100" y="2"/>
                    </a:cxn>
                    <a:cxn ang="0">
                      <a:pos x="106" y="10"/>
                    </a:cxn>
                    <a:cxn ang="0">
                      <a:pos x="116" y="10"/>
                    </a:cxn>
                    <a:cxn ang="0">
                      <a:pos x="122" y="10"/>
                    </a:cxn>
                    <a:cxn ang="0">
                      <a:pos x="122" y="20"/>
                    </a:cxn>
                    <a:cxn ang="0">
                      <a:pos x="116" y="30"/>
                    </a:cxn>
                    <a:cxn ang="0">
                      <a:pos x="110" y="38"/>
                    </a:cxn>
                    <a:cxn ang="0">
                      <a:pos x="100" y="46"/>
                    </a:cxn>
                    <a:cxn ang="0">
                      <a:pos x="100" y="60"/>
                    </a:cxn>
                    <a:cxn ang="0">
                      <a:pos x="90" y="62"/>
                    </a:cxn>
                    <a:cxn ang="0">
                      <a:pos x="80" y="66"/>
                    </a:cxn>
                    <a:cxn ang="0">
                      <a:pos x="74" y="74"/>
                    </a:cxn>
                    <a:cxn ang="0">
                      <a:pos x="70" y="90"/>
                    </a:cxn>
                    <a:cxn ang="0">
                      <a:pos x="58" y="104"/>
                    </a:cxn>
                    <a:cxn ang="0">
                      <a:pos x="48" y="114"/>
                    </a:cxn>
                    <a:cxn ang="0">
                      <a:pos x="30" y="116"/>
                    </a:cxn>
                    <a:cxn ang="0">
                      <a:pos x="22" y="110"/>
                    </a:cxn>
                    <a:cxn ang="0">
                      <a:pos x="16" y="108"/>
                    </a:cxn>
                    <a:cxn ang="0">
                      <a:pos x="0" y="106"/>
                    </a:cxn>
                    <a:cxn ang="0">
                      <a:pos x="4" y="92"/>
                    </a:cxn>
                    <a:cxn ang="0">
                      <a:pos x="14" y="80"/>
                    </a:cxn>
                    <a:cxn ang="0">
                      <a:pos x="30" y="64"/>
                    </a:cxn>
                    <a:cxn ang="0">
                      <a:pos x="38" y="64"/>
                    </a:cxn>
                    <a:cxn ang="0">
                      <a:pos x="48" y="52"/>
                    </a:cxn>
                    <a:cxn ang="0">
                      <a:pos x="60" y="52"/>
                    </a:cxn>
                    <a:cxn ang="0">
                      <a:pos x="72" y="36"/>
                    </a:cxn>
                    <a:cxn ang="0">
                      <a:pos x="78" y="26"/>
                    </a:cxn>
                    <a:cxn ang="0">
                      <a:pos x="88" y="20"/>
                    </a:cxn>
                    <a:cxn ang="0">
                      <a:pos x="88" y="10"/>
                    </a:cxn>
                    <a:cxn ang="0">
                      <a:pos x="92" y="0"/>
                    </a:cxn>
                  </a:cxnLst>
                  <a:rect l="0" t="0" r="r" b="b"/>
                  <a:pathLst>
                    <a:path w="122" h="116">
                      <a:moveTo>
                        <a:pt x="92" y="0"/>
                      </a:moveTo>
                      <a:lnTo>
                        <a:pt x="100" y="2"/>
                      </a:lnTo>
                      <a:lnTo>
                        <a:pt x="106" y="10"/>
                      </a:lnTo>
                      <a:lnTo>
                        <a:pt x="116" y="10"/>
                      </a:lnTo>
                      <a:lnTo>
                        <a:pt x="122" y="10"/>
                      </a:lnTo>
                      <a:lnTo>
                        <a:pt x="122" y="20"/>
                      </a:lnTo>
                      <a:lnTo>
                        <a:pt x="116" y="30"/>
                      </a:lnTo>
                      <a:lnTo>
                        <a:pt x="110" y="38"/>
                      </a:lnTo>
                      <a:lnTo>
                        <a:pt x="100" y="46"/>
                      </a:lnTo>
                      <a:lnTo>
                        <a:pt x="100" y="60"/>
                      </a:lnTo>
                      <a:lnTo>
                        <a:pt x="90" y="62"/>
                      </a:lnTo>
                      <a:lnTo>
                        <a:pt x="80" y="66"/>
                      </a:lnTo>
                      <a:lnTo>
                        <a:pt x="74" y="74"/>
                      </a:lnTo>
                      <a:lnTo>
                        <a:pt x="70" y="90"/>
                      </a:lnTo>
                      <a:lnTo>
                        <a:pt x="58" y="104"/>
                      </a:lnTo>
                      <a:lnTo>
                        <a:pt x="48" y="114"/>
                      </a:lnTo>
                      <a:lnTo>
                        <a:pt x="30" y="116"/>
                      </a:lnTo>
                      <a:lnTo>
                        <a:pt x="22" y="110"/>
                      </a:lnTo>
                      <a:lnTo>
                        <a:pt x="16" y="108"/>
                      </a:lnTo>
                      <a:lnTo>
                        <a:pt x="0" y="106"/>
                      </a:lnTo>
                      <a:lnTo>
                        <a:pt x="4" y="92"/>
                      </a:lnTo>
                      <a:lnTo>
                        <a:pt x="14" y="80"/>
                      </a:lnTo>
                      <a:lnTo>
                        <a:pt x="30" y="64"/>
                      </a:lnTo>
                      <a:lnTo>
                        <a:pt x="38" y="64"/>
                      </a:lnTo>
                      <a:lnTo>
                        <a:pt x="48" y="52"/>
                      </a:lnTo>
                      <a:lnTo>
                        <a:pt x="60" y="52"/>
                      </a:lnTo>
                      <a:lnTo>
                        <a:pt x="72" y="36"/>
                      </a:lnTo>
                      <a:lnTo>
                        <a:pt x="78" y="26"/>
                      </a:lnTo>
                      <a:lnTo>
                        <a:pt x="88" y="20"/>
                      </a:lnTo>
                      <a:lnTo>
                        <a:pt x="88" y="10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17" name="Freeform 266">
                  <a:extLst>
                    <a:ext uri="{FF2B5EF4-FFF2-40B4-BE49-F238E27FC236}">
                      <a16:creationId xmlns:a16="http://schemas.microsoft.com/office/drawing/2014/main" id="{9C72F6BD-A3FD-5BBF-EB75-27C91C0ADB3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997" y="3251"/>
                  <a:ext cx="58" cy="58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12" y="6"/>
                    </a:cxn>
                    <a:cxn ang="0">
                      <a:pos x="26" y="12"/>
                    </a:cxn>
                    <a:cxn ang="0">
                      <a:pos x="40" y="10"/>
                    </a:cxn>
                    <a:cxn ang="0">
                      <a:pos x="52" y="8"/>
                    </a:cxn>
                    <a:cxn ang="0">
                      <a:pos x="58" y="10"/>
                    </a:cxn>
                    <a:cxn ang="0">
                      <a:pos x="58" y="26"/>
                    </a:cxn>
                    <a:cxn ang="0">
                      <a:pos x="54" y="34"/>
                    </a:cxn>
                    <a:cxn ang="0">
                      <a:pos x="52" y="42"/>
                    </a:cxn>
                    <a:cxn ang="0">
                      <a:pos x="48" y="46"/>
                    </a:cxn>
                    <a:cxn ang="0">
                      <a:pos x="42" y="46"/>
                    </a:cxn>
                    <a:cxn ang="0">
                      <a:pos x="40" y="50"/>
                    </a:cxn>
                    <a:cxn ang="0">
                      <a:pos x="32" y="58"/>
                    </a:cxn>
                    <a:cxn ang="0">
                      <a:pos x="24" y="56"/>
                    </a:cxn>
                    <a:cxn ang="0">
                      <a:pos x="16" y="48"/>
                    </a:cxn>
                    <a:cxn ang="0">
                      <a:pos x="10" y="40"/>
                    </a:cxn>
                    <a:cxn ang="0">
                      <a:pos x="12" y="26"/>
                    </a:cxn>
                    <a:cxn ang="0">
                      <a:pos x="8" y="18"/>
                    </a:cxn>
                    <a:cxn ang="0">
                      <a:pos x="0" y="12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58" h="58">
                      <a:moveTo>
                        <a:pt x="2" y="0"/>
                      </a:moveTo>
                      <a:lnTo>
                        <a:pt x="12" y="6"/>
                      </a:lnTo>
                      <a:lnTo>
                        <a:pt x="26" y="12"/>
                      </a:lnTo>
                      <a:lnTo>
                        <a:pt x="40" y="10"/>
                      </a:lnTo>
                      <a:lnTo>
                        <a:pt x="52" y="8"/>
                      </a:lnTo>
                      <a:lnTo>
                        <a:pt x="58" y="10"/>
                      </a:lnTo>
                      <a:lnTo>
                        <a:pt x="58" y="26"/>
                      </a:lnTo>
                      <a:lnTo>
                        <a:pt x="54" y="34"/>
                      </a:lnTo>
                      <a:lnTo>
                        <a:pt x="52" y="42"/>
                      </a:lnTo>
                      <a:lnTo>
                        <a:pt x="48" y="46"/>
                      </a:lnTo>
                      <a:lnTo>
                        <a:pt x="42" y="46"/>
                      </a:lnTo>
                      <a:lnTo>
                        <a:pt x="40" y="50"/>
                      </a:lnTo>
                      <a:lnTo>
                        <a:pt x="32" y="58"/>
                      </a:lnTo>
                      <a:lnTo>
                        <a:pt x="24" y="56"/>
                      </a:lnTo>
                      <a:lnTo>
                        <a:pt x="16" y="48"/>
                      </a:lnTo>
                      <a:lnTo>
                        <a:pt x="10" y="40"/>
                      </a:lnTo>
                      <a:lnTo>
                        <a:pt x="12" y="26"/>
                      </a:lnTo>
                      <a:lnTo>
                        <a:pt x="8" y="18"/>
                      </a:lnTo>
                      <a:lnTo>
                        <a:pt x="0" y="1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18" name="Freeform 267">
                  <a:extLst>
                    <a:ext uri="{FF2B5EF4-FFF2-40B4-BE49-F238E27FC236}">
                      <a16:creationId xmlns:a16="http://schemas.microsoft.com/office/drawing/2014/main" id="{C68A8B1F-E650-94CB-5497-E16ABBFC00F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497" y="2743"/>
                  <a:ext cx="640" cy="476"/>
                </a:xfrm>
                <a:custGeom>
                  <a:avLst/>
                  <a:gdLst/>
                  <a:ahLst/>
                  <a:cxnLst>
                    <a:cxn ang="0">
                      <a:pos x="308" y="18"/>
                    </a:cxn>
                    <a:cxn ang="0">
                      <a:pos x="308" y="4"/>
                    </a:cxn>
                    <a:cxn ang="0">
                      <a:pos x="340" y="18"/>
                    </a:cxn>
                    <a:cxn ang="0">
                      <a:pos x="362" y="22"/>
                    </a:cxn>
                    <a:cxn ang="0">
                      <a:pos x="372" y="30"/>
                    </a:cxn>
                    <a:cxn ang="0">
                      <a:pos x="352" y="54"/>
                    </a:cxn>
                    <a:cxn ang="0">
                      <a:pos x="372" y="78"/>
                    </a:cxn>
                    <a:cxn ang="0">
                      <a:pos x="416" y="102"/>
                    </a:cxn>
                    <a:cxn ang="0">
                      <a:pos x="450" y="84"/>
                    </a:cxn>
                    <a:cxn ang="0">
                      <a:pos x="456" y="22"/>
                    </a:cxn>
                    <a:cxn ang="0">
                      <a:pos x="470" y="6"/>
                    </a:cxn>
                    <a:cxn ang="0">
                      <a:pos x="484" y="54"/>
                    </a:cxn>
                    <a:cxn ang="0">
                      <a:pos x="510" y="72"/>
                    </a:cxn>
                    <a:cxn ang="0">
                      <a:pos x="522" y="102"/>
                    </a:cxn>
                    <a:cxn ang="0">
                      <a:pos x="532" y="134"/>
                    </a:cxn>
                    <a:cxn ang="0">
                      <a:pos x="568" y="162"/>
                    </a:cxn>
                    <a:cxn ang="0">
                      <a:pos x="582" y="188"/>
                    </a:cxn>
                    <a:cxn ang="0">
                      <a:pos x="612" y="214"/>
                    </a:cxn>
                    <a:cxn ang="0">
                      <a:pos x="634" y="254"/>
                    </a:cxn>
                    <a:cxn ang="0">
                      <a:pos x="640" y="300"/>
                    </a:cxn>
                    <a:cxn ang="0">
                      <a:pos x="624" y="358"/>
                    </a:cxn>
                    <a:cxn ang="0">
                      <a:pos x="596" y="402"/>
                    </a:cxn>
                    <a:cxn ang="0">
                      <a:pos x="582" y="450"/>
                    </a:cxn>
                    <a:cxn ang="0">
                      <a:pos x="550" y="452"/>
                    </a:cxn>
                    <a:cxn ang="0">
                      <a:pos x="532" y="474"/>
                    </a:cxn>
                    <a:cxn ang="0">
                      <a:pos x="516" y="468"/>
                    </a:cxn>
                    <a:cxn ang="0">
                      <a:pos x="500" y="460"/>
                    </a:cxn>
                    <a:cxn ang="0">
                      <a:pos x="462" y="464"/>
                    </a:cxn>
                    <a:cxn ang="0">
                      <a:pos x="430" y="452"/>
                    </a:cxn>
                    <a:cxn ang="0">
                      <a:pos x="418" y="424"/>
                    </a:cxn>
                    <a:cxn ang="0">
                      <a:pos x="400" y="408"/>
                    </a:cxn>
                    <a:cxn ang="0">
                      <a:pos x="390" y="402"/>
                    </a:cxn>
                    <a:cxn ang="0">
                      <a:pos x="392" y="382"/>
                    </a:cxn>
                    <a:cxn ang="0">
                      <a:pos x="382" y="376"/>
                    </a:cxn>
                    <a:cxn ang="0">
                      <a:pos x="360" y="402"/>
                    </a:cxn>
                    <a:cxn ang="0">
                      <a:pos x="340" y="372"/>
                    </a:cxn>
                    <a:cxn ang="0">
                      <a:pos x="298" y="350"/>
                    </a:cxn>
                    <a:cxn ang="0">
                      <a:pos x="228" y="356"/>
                    </a:cxn>
                    <a:cxn ang="0">
                      <a:pos x="172" y="372"/>
                    </a:cxn>
                    <a:cxn ang="0">
                      <a:pos x="108" y="386"/>
                    </a:cxn>
                    <a:cxn ang="0">
                      <a:pos x="80" y="406"/>
                    </a:cxn>
                    <a:cxn ang="0">
                      <a:pos x="30" y="394"/>
                    </a:cxn>
                    <a:cxn ang="0">
                      <a:pos x="40" y="356"/>
                    </a:cxn>
                    <a:cxn ang="0">
                      <a:pos x="30" y="310"/>
                    </a:cxn>
                    <a:cxn ang="0">
                      <a:pos x="4" y="254"/>
                    </a:cxn>
                    <a:cxn ang="0">
                      <a:pos x="10" y="254"/>
                    </a:cxn>
                    <a:cxn ang="0">
                      <a:pos x="12" y="238"/>
                    </a:cxn>
                    <a:cxn ang="0">
                      <a:pos x="12" y="188"/>
                    </a:cxn>
                    <a:cxn ang="0">
                      <a:pos x="24" y="178"/>
                    </a:cxn>
                    <a:cxn ang="0">
                      <a:pos x="62" y="158"/>
                    </a:cxn>
                    <a:cxn ang="0">
                      <a:pos x="122" y="144"/>
                    </a:cxn>
                    <a:cxn ang="0">
                      <a:pos x="146" y="98"/>
                    </a:cxn>
                    <a:cxn ang="0">
                      <a:pos x="164" y="102"/>
                    </a:cxn>
                    <a:cxn ang="0">
                      <a:pos x="176" y="88"/>
                    </a:cxn>
                    <a:cxn ang="0">
                      <a:pos x="192" y="66"/>
                    </a:cxn>
                    <a:cxn ang="0">
                      <a:pos x="220" y="48"/>
                    </a:cxn>
                    <a:cxn ang="0">
                      <a:pos x="242" y="66"/>
                    </a:cxn>
                    <a:cxn ang="0">
                      <a:pos x="256" y="52"/>
                    </a:cxn>
                    <a:cxn ang="0">
                      <a:pos x="282" y="24"/>
                    </a:cxn>
                  </a:cxnLst>
                  <a:rect l="0" t="0" r="r" b="b"/>
                  <a:pathLst>
                    <a:path w="640" h="476">
                      <a:moveTo>
                        <a:pt x="286" y="20"/>
                      </a:moveTo>
                      <a:lnTo>
                        <a:pt x="296" y="22"/>
                      </a:lnTo>
                      <a:lnTo>
                        <a:pt x="308" y="18"/>
                      </a:lnTo>
                      <a:lnTo>
                        <a:pt x="310" y="12"/>
                      </a:lnTo>
                      <a:lnTo>
                        <a:pt x="302" y="6"/>
                      </a:lnTo>
                      <a:lnTo>
                        <a:pt x="308" y="4"/>
                      </a:lnTo>
                      <a:lnTo>
                        <a:pt x="322" y="10"/>
                      </a:lnTo>
                      <a:lnTo>
                        <a:pt x="330" y="14"/>
                      </a:lnTo>
                      <a:lnTo>
                        <a:pt x="340" y="18"/>
                      </a:lnTo>
                      <a:lnTo>
                        <a:pt x="348" y="20"/>
                      </a:lnTo>
                      <a:lnTo>
                        <a:pt x="354" y="22"/>
                      </a:lnTo>
                      <a:lnTo>
                        <a:pt x="362" y="22"/>
                      </a:lnTo>
                      <a:lnTo>
                        <a:pt x="372" y="18"/>
                      </a:lnTo>
                      <a:lnTo>
                        <a:pt x="380" y="22"/>
                      </a:lnTo>
                      <a:lnTo>
                        <a:pt x="372" y="30"/>
                      </a:lnTo>
                      <a:lnTo>
                        <a:pt x="366" y="40"/>
                      </a:lnTo>
                      <a:lnTo>
                        <a:pt x="360" y="48"/>
                      </a:lnTo>
                      <a:lnTo>
                        <a:pt x="352" y="54"/>
                      </a:lnTo>
                      <a:lnTo>
                        <a:pt x="352" y="62"/>
                      </a:lnTo>
                      <a:lnTo>
                        <a:pt x="358" y="68"/>
                      </a:lnTo>
                      <a:lnTo>
                        <a:pt x="372" y="78"/>
                      </a:lnTo>
                      <a:lnTo>
                        <a:pt x="388" y="84"/>
                      </a:lnTo>
                      <a:lnTo>
                        <a:pt x="404" y="96"/>
                      </a:lnTo>
                      <a:lnTo>
                        <a:pt x="416" y="102"/>
                      </a:lnTo>
                      <a:lnTo>
                        <a:pt x="432" y="112"/>
                      </a:lnTo>
                      <a:lnTo>
                        <a:pt x="442" y="100"/>
                      </a:lnTo>
                      <a:lnTo>
                        <a:pt x="450" y="84"/>
                      </a:lnTo>
                      <a:lnTo>
                        <a:pt x="452" y="66"/>
                      </a:lnTo>
                      <a:lnTo>
                        <a:pt x="450" y="40"/>
                      </a:lnTo>
                      <a:lnTo>
                        <a:pt x="456" y="22"/>
                      </a:lnTo>
                      <a:lnTo>
                        <a:pt x="460" y="10"/>
                      </a:lnTo>
                      <a:lnTo>
                        <a:pt x="464" y="0"/>
                      </a:lnTo>
                      <a:lnTo>
                        <a:pt x="470" y="6"/>
                      </a:lnTo>
                      <a:lnTo>
                        <a:pt x="478" y="20"/>
                      </a:lnTo>
                      <a:lnTo>
                        <a:pt x="482" y="32"/>
                      </a:lnTo>
                      <a:lnTo>
                        <a:pt x="484" y="54"/>
                      </a:lnTo>
                      <a:lnTo>
                        <a:pt x="494" y="58"/>
                      </a:lnTo>
                      <a:lnTo>
                        <a:pt x="506" y="62"/>
                      </a:lnTo>
                      <a:lnTo>
                        <a:pt x="510" y="72"/>
                      </a:lnTo>
                      <a:lnTo>
                        <a:pt x="512" y="82"/>
                      </a:lnTo>
                      <a:lnTo>
                        <a:pt x="512" y="96"/>
                      </a:lnTo>
                      <a:lnTo>
                        <a:pt x="522" y="102"/>
                      </a:lnTo>
                      <a:lnTo>
                        <a:pt x="526" y="112"/>
                      </a:lnTo>
                      <a:lnTo>
                        <a:pt x="526" y="124"/>
                      </a:lnTo>
                      <a:lnTo>
                        <a:pt x="532" y="134"/>
                      </a:lnTo>
                      <a:lnTo>
                        <a:pt x="544" y="138"/>
                      </a:lnTo>
                      <a:lnTo>
                        <a:pt x="558" y="148"/>
                      </a:lnTo>
                      <a:lnTo>
                        <a:pt x="568" y="162"/>
                      </a:lnTo>
                      <a:lnTo>
                        <a:pt x="578" y="172"/>
                      </a:lnTo>
                      <a:lnTo>
                        <a:pt x="578" y="182"/>
                      </a:lnTo>
                      <a:lnTo>
                        <a:pt x="582" y="188"/>
                      </a:lnTo>
                      <a:lnTo>
                        <a:pt x="594" y="188"/>
                      </a:lnTo>
                      <a:lnTo>
                        <a:pt x="598" y="204"/>
                      </a:lnTo>
                      <a:lnTo>
                        <a:pt x="612" y="214"/>
                      </a:lnTo>
                      <a:lnTo>
                        <a:pt x="624" y="228"/>
                      </a:lnTo>
                      <a:lnTo>
                        <a:pt x="630" y="242"/>
                      </a:lnTo>
                      <a:lnTo>
                        <a:pt x="634" y="254"/>
                      </a:lnTo>
                      <a:lnTo>
                        <a:pt x="636" y="270"/>
                      </a:lnTo>
                      <a:lnTo>
                        <a:pt x="638" y="282"/>
                      </a:lnTo>
                      <a:lnTo>
                        <a:pt x="640" y="300"/>
                      </a:lnTo>
                      <a:lnTo>
                        <a:pt x="634" y="322"/>
                      </a:lnTo>
                      <a:lnTo>
                        <a:pt x="632" y="340"/>
                      </a:lnTo>
                      <a:lnTo>
                        <a:pt x="624" y="358"/>
                      </a:lnTo>
                      <a:lnTo>
                        <a:pt x="612" y="368"/>
                      </a:lnTo>
                      <a:lnTo>
                        <a:pt x="606" y="380"/>
                      </a:lnTo>
                      <a:lnTo>
                        <a:pt x="596" y="402"/>
                      </a:lnTo>
                      <a:lnTo>
                        <a:pt x="590" y="418"/>
                      </a:lnTo>
                      <a:lnTo>
                        <a:pt x="582" y="432"/>
                      </a:lnTo>
                      <a:lnTo>
                        <a:pt x="582" y="450"/>
                      </a:lnTo>
                      <a:lnTo>
                        <a:pt x="576" y="454"/>
                      </a:lnTo>
                      <a:lnTo>
                        <a:pt x="566" y="454"/>
                      </a:lnTo>
                      <a:lnTo>
                        <a:pt x="550" y="452"/>
                      </a:lnTo>
                      <a:lnTo>
                        <a:pt x="546" y="464"/>
                      </a:lnTo>
                      <a:lnTo>
                        <a:pt x="534" y="472"/>
                      </a:lnTo>
                      <a:lnTo>
                        <a:pt x="532" y="474"/>
                      </a:lnTo>
                      <a:lnTo>
                        <a:pt x="526" y="476"/>
                      </a:lnTo>
                      <a:lnTo>
                        <a:pt x="520" y="472"/>
                      </a:lnTo>
                      <a:lnTo>
                        <a:pt x="516" y="468"/>
                      </a:lnTo>
                      <a:lnTo>
                        <a:pt x="510" y="462"/>
                      </a:lnTo>
                      <a:lnTo>
                        <a:pt x="506" y="458"/>
                      </a:lnTo>
                      <a:lnTo>
                        <a:pt x="500" y="460"/>
                      </a:lnTo>
                      <a:lnTo>
                        <a:pt x="486" y="474"/>
                      </a:lnTo>
                      <a:lnTo>
                        <a:pt x="474" y="470"/>
                      </a:lnTo>
                      <a:lnTo>
                        <a:pt x="462" y="464"/>
                      </a:lnTo>
                      <a:lnTo>
                        <a:pt x="450" y="464"/>
                      </a:lnTo>
                      <a:lnTo>
                        <a:pt x="438" y="462"/>
                      </a:lnTo>
                      <a:lnTo>
                        <a:pt x="430" y="452"/>
                      </a:lnTo>
                      <a:lnTo>
                        <a:pt x="424" y="444"/>
                      </a:lnTo>
                      <a:lnTo>
                        <a:pt x="426" y="434"/>
                      </a:lnTo>
                      <a:lnTo>
                        <a:pt x="418" y="424"/>
                      </a:lnTo>
                      <a:lnTo>
                        <a:pt x="410" y="416"/>
                      </a:lnTo>
                      <a:lnTo>
                        <a:pt x="402" y="416"/>
                      </a:lnTo>
                      <a:lnTo>
                        <a:pt x="400" y="408"/>
                      </a:lnTo>
                      <a:lnTo>
                        <a:pt x="406" y="398"/>
                      </a:lnTo>
                      <a:lnTo>
                        <a:pt x="398" y="394"/>
                      </a:lnTo>
                      <a:lnTo>
                        <a:pt x="390" y="402"/>
                      </a:lnTo>
                      <a:lnTo>
                        <a:pt x="380" y="408"/>
                      </a:lnTo>
                      <a:lnTo>
                        <a:pt x="386" y="388"/>
                      </a:lnTo>
                      <a:lnTo>
                        <a:pt x="392" y="382"/>
                      </a:lnTo>
                      <a:lnTo>
                        <a:pt x="394" y="376"/>
                      </a:lnTo>
                      <a:lnTo>
                        <a:pt x="390" y="366"/>
                      </a:lnTo>
                      <a:lnTo>
                        <a:pt x="382" y="376"/>
                      </a:lnTo>
                      <a:lnTo>
                        <a:pt x="376" y="386"/>
                      </a:lnTo>
                      <a:lnTo>
                        <a:pt x="366" y="394"/>
                      </a:lnTo>
                      <a:lnTo>
                        <a:pt x="360" y="402"/>
                      </a:lnTo>
                      <a:lnTo>
                        <a:pt x="352" y="398"/>
                      </a:lnTo>
                      <a:lnTo>
                        <a:pt x="350" y="386"/>
                      </a:lnTo>
                      <a:lnTo>
                        <a:pt x="340" y="372"/>
                      </a:lnTo>
                      <a:lnTo>
                        <a:pt x="334" y="364"/>
                      </a:lnTo>
                      <a:lnTo>
                        <a:pt x="328" y="358"/>
                      </a:lnTo>
                      <a:lnTo>
                        <a:pt x="298" y="350"/>
                      </a:lnTo>
                      <a:lnTo>
                        <a:pt x="258" y="344"/>
                      </a:lnTo>
                      <a:lnTo>
                        <a:pt x="246" y="348"/>
                      </a:lnTo>
                      <a:lnTo>
                        <a:pt x="228" y="356"/>
                      </a:lnTo>
                      <a:lnTo>
                        <a:pt x="200" y="358"/>
                      </a:lnTo>
                      <a:lnTo>
                        <a:pt x="184" y="368"/>
                      </a:lnTo>
                      <a:lnTo>
                        <a:pt x="172" y="372"/>
                      </a:lnTo>
                      <a:lnTo>
                        <a:pt x="170" y="380"/>
                      </a:lnTo>
                      <a:lnTo>
                        <a:pt x="164" y="386"/>
                      </a:lnTo>
                      <a:lnTo>
                        <a:pt x="108" y="386"/>
                      </a:lnTo>
                      <a:lnTo>
                        <a:pt x="100" y="394"/>
                      </a:lnTo>
                      <a:lnTo>
                        <a:pt x="90" y="394"/>
                      </a:lnTo>
                      <a:lnTo>
                        <a:pt x="80" y="406"/>
                      </a:lnTo>
                      <a:lnTo>
                        <a:pt x="54" y="408"/>
                      </a:lnTo>
                      <a:lnTo>
                        <a:pt x="42" y="400"/>
                      </a:lnTo>
                      <a:lnTo>
                        <a:pt x="30" y="394"/>
                      </a:lnTo>
                      <a:lnTo>
                        <a:pt x="28" y="384"/>
                      </a:lnTo>
                      <a:lnTo>
                        <a:pt x="40" y="378"/>
                      </a:lnTo>
                      <a:lnTo>
                        <a:pt x="40" y="356"/>
                      </a:lnTo>
                      <a:lnTo>
                        <a:pt x="40" y="342"/>
                      </a:lnTo>
                      <a:lnTo>
                        <a:pt x="30" y="328"/>
                      </a:lnTo>
                      <a:lnTo>
                        <a:pt x="30" y="310"/>
                      </a:lnTo>
                      <a:lnTo>
                        <a:pt x="18" y="280"/>
                      </a:lnTo>
                      <a:lnTo>
                        <a:pt x="10" y="264"/>
                      </a:lnTo>
                      <a:lnTo>
                        <a:pt x="4" y="254"/>
                      </a:lnTo>
                      <a:lnTo>
                        <a:pt x="0" y="246"/>
                      </a:lnTo>
                      <a:lnTo>
                        <a:pt x="6" y="248"/>
                      </a:lnTo>
                      <a:lnTo>
                        <a:pt x="10" y="254"/>
                      </a:lnTo>
                      <a:lnTo>
                        <a:pt x="18" y="254"/>
                      </a:lnTo>
                      <a:lnTo>
                        <a:pt x="20" y="244"/>
                      </a:lnTo>
                      <a:lnTo>
                        <a:pt x="12" y="238"/>
                      </a:lnTo>
                      <a:lnTo>
                        <a:pt x="6" y="218"/>
                      </a:lnTo>
                      <a:lnTo>
                        <a:pt x="6" y="204"/>
                      </a:lnTo>
                      <a:lnTo>
                        <a:pt x="12" y="188"/>
                      </a:lnTo>
                      <a:lnTo>
                        <a:pt x="14" y="180"/>
                      </a:lnTo>
                      <a:lnTo>
                        <a:pt x="20" y="186"/>
                      </a:lnTo>
                      <a:lnTo>
                        <a:pt x="24" y="178"/>
                      </a:lnTo>
                      <a:lnTo>
                        <a:pt x="34" y="178"/>
                      </a:lnTo>
                      <a:lnTo>
                        <a:pt x="48" y="162"/>
                      </a:lnTo>
                      <a:lnTo>
                        <a:pt x="62" y="158"/>
                      </a:lnTo>
                      <a:lnTo>
                        <a:pt x="86" y="154"/>
                      </a:lnTo>
                      <a:lnTo>
                        <a:pt x="110" y="146"/>
                      </a:lnTo>
                      <a:lnTo>
                        <a:pt x="122" y="144"/>
                      </a:lnTo>
                      <a:lnTo>
                        <a:pt x="144" y="118"/>
                      </a:lnTo>
                      <a:lnTo>
                        <a:pt x="142" y="106"/>
                      </a:lnTo>
                      <a:lnTo>
                        <a:pt x="146" y="98"/>
                      </a:lnTo>
                      <a:lnTo>
                        <a:pt x="156" y="92"/>
                      </a:lnTo>
                      <a:lnTo>
                        <a:pt x="160" y="98"/>
                      </a:lnTo>
                      <a:lnTo>
                        <a:pt x="164" y="102"/>
                      </a:lnTo>
                      <a:lnTo>
                        <a:pt x="168" y="96"/>
                      </a:lnTo>
                      <a:lnTo>
                        <a:pt x="168" y="84"/>
                      </a:lnTo>
                      <a:lnTo>
                        <a:pt x="176" y="88"/>
                      </a:lnTo>
                      <a:lnTo>
                        <a:pt x="180" y="84"/>
                      </a:lnTo>
                      <a:lnTo>
                        <a:pt x="182" y="72"/>
                      </a:lnTo>
                      <a:lnTo>
                        <a:pt x="192" y="66"/>
                      </a:lnTo>
                      <a:lnTo>
                        <a:pt x="198" y="60"/>
                      </a:lnTo>
                      <a:lnTo>
                        <a:pt x="204" y="60"/>
                      </a:lnTo>
                      <a:lnTo>
                        <a:pt x="220" y="48"/>
                      </a:lnTo>
                      <a:lnTo>
                        <a:pt x="230" y="54"/>
                      </a:lnTo>
                      <a:lnTo>
                        <a:pt x="236" y="60"/>
                      </a:lnTo>
                      <a:lnTo>
                        <a:pt x="242" y="66"/>
                      </a:lnTo>
                      <a:lnTo>
                        <a:pt x="254" y="64"/>
                      </a:lnTo>
                      <a:lnTo>
                        <a:pt x="262" y="62"/>
                      </a:lnTo>
                      <a:lnTo>
                        <a:pt x="256" y="52"/>
                      </a:lnTo>
                      <a:lnTo>
                        <a:pt x="268" y="40"/>
                      </a:lnTo>
                      <a:lnTo>
                        <a:pt x="274" y="28"/>
                      </a:lnTo>
                      <a:lnTo>
                        <a:pt x="282" y="24"/>
                      </a:lnTo>
                      <a:lnTo>
                        <a:pt x="286" y="2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19" name="Freeform 268">
                  <a:extLst>
                    <a:ext uri="{FF2B5EF4-FFF2-40B4-BE49-F238E27FC236}">
                      <a16:creationId xmlns:a16="http://schemas.microsoft.com/office/drawing/2014/main" id="{D8F0DEA3-DC6A-0BAA-A748-DC601802AC8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603" y="2273"/>
                  <a:ext cx="70" cy="96"/>
                </a:xfrm>
                <a:custGeom>
                  <a:avLst/>
                  <a:gdLst/>
                  <a:ahLst/>
                  <a:cxnLst>
                    <a:cxn ang="0">
                      <a:pos x="4" y="58"/>
                    </a:cxn>
                    <a:cxn ang="0">
                      <a:pos x="14" y="64"/>
                    </a:cxn>
                    <a:cxn ang="0">
                      <a:pos x="16" y="76"/>
                    </a:cxn>
                    <a:cxn ang="0">
                      <a:pos x="24" y="78"/>
                    </a:cxn>
                    <a:cxn ang="0">
                      <a:pos x="30" y="72"/>
                    </a:cxn>
                    <a:cxn ang="0">
                      <a:pos x="38" y="74"/>
                    </a:cxn>
                    <a:cxn ang="0">
                      <a:pos x="40" y="82"/>
                    </a:cxn>
                    <a:cxn ang="0">
                      <a:pos x="48" y="80"/>
                    </a:cxn>
                    <a:cxn ang="0">
                      <a:pos x="52" y="84"/>
                    </a:cxn>
                    <a:cxn ang="0">
                      <a:pos x="62" y="90"/>
                    </a:cxn>
                    <a:cxn ang="0">
                      <a:pos x="66" y="96"/>
                    </a:cxn>
                    <a:cxn ang="0">
                      <a:pos x="70" y="90"/>
                    </a:cxn>
                    <a:cxn ang="0">
                      <a:pos x="62" y="84"/>
                    </a:cxn>
                    <a:cxn ang="0">
                      <a:pos x="62" y="78"/>
                    </a:cxn>
                    <a:cxn ang="0">
                      <a:pos x="58" y="72"/>
                    </a:cxn>
                    <a:cxn ang="0">
                      <a:pos x="50" y="72"/>
                    </a:cxn>
                    <a:cxn ang="0">
                      <a:pos x="46" y="68"/>
                    </a:cxn>
                    <a:cxn ang="0">
                      <a:pos x="40" y="70"/>
                    </a:cxn>
                    <a:cxn ang="0">
                      <a:pos x="32" y="66"/>
                    </a:cxn>
                    <a:cxn ang="0">
                      <a:pos x="28" y="62"/>
                    </a:cxn>
                    <a:cxn ang="0">
                      <a:pos x="26" y="54"/>
                    </a:cxn>
                    <a:cxn ang="0">
                      <a:pos x="28" y="42"/>
                    </a:cxn>
                    <a:cxn ang="0">
                      <a:pos x="34" y="40"/>
                    </a:cxn>
                    <a:cxn ang="0">
                      <a:pos x="40" y="26"/>
                    </a:cxn>
                    <a:cxn ang="0">
                      <a:pos x="38" y="14"/>
                    </a:cxn>
                    <a:cxn ang="0">
                      <a:pos x="38" y="4"/>
                    </a:cxn>
                    <a:cxn ang="0">
                      <a:pos x="28" y="2"/>
                    </a:cxn>
                    <a:cxn ang="0">
                      <a:pos x="12" y="0"/>
                    </a:cxn>
                    <a:cxn ang="0">
                      <a:pos x="10" y="16"/>
                    </a:cxn>
                    <a:cxn ang="0">
                      <a:pos x="10" y="28"/>
                    </a:cxn>
                    <a:cxn ang="0">
                      <a:pos x="12" y="36"/>
                    </a:cxn>
                    <a:cxn ang="0">
                      <a:pos x="0" y="38"/>
                    </a:cxn>
                    <a:cxn ang="0">
                      <a:pos x="2" y="44"/>
                    </a:cxn>
                    <a:cxn ang="0">
                      <a:pos x="4" y="48"/>
                    </a:cxn>
                    <a:cxn ang="0">
                      <a:pos x="4" y="58"/>
                    </a:cxn>
                  </a:cxnLst>
                  <a:rect l="0" t="0" r="r" b="b"/>
                  <a:pathLst>
                    <a:path w="70" h="96">
                      <a:moveTo>
                        <a:pt x="4" y="58"/>
                      </a:moveTo>
                      <a:lnTo>
                        <a:pt x="14" y="64"/>
                      </a:lnTo>
                      <a:lnTo>
                        <a:pt x="16" y="76"/>
                      </a:lnTo>
                      <a:lnTo>
                        <a:pt x="24" y="78"/>
                      </a:lnTo>
                      <a:lnTo>
                        <a:pt x="30" y="72"/>
                      </a:lnTo>
                      <a:lnTo>
                        <a:pt x="38" y="74"/>
                      </a:lnTo>
                      <a:lnTo>
                        <a:pt x="40" y="82"/>
                      </a:lnTo>
                      <a:lnTo>
                        <a:pt x="48" y="80"/>
                      </a:lnTo>
                      <a:lnTo>
                        <a:pt x="52" y="84"/>
                      </a:lnTo>
                      <a:lnTo>
                        <a:pt x="62" y="90"/>
                      </a:lnTo>
                      <a:lnTo>
                        <a:pt x="66" y="96"/>
                      </a:lnTo>
                      <a:lnTo>
                        <a:pt x="70" y="90"/>
                      </a:lnTo>
                      <a:lnTo>
                        <a:pt x="62" y="84"/>
                      </a:lnTo>
                      <a:lnTo>
                        <a:pt x="62" y="78"/>
                      </a:lnTo>
                      <a:lnTo>
                        <a:pt x="58" y="72"/>
                      </a:lnTo>
                      <a:lnTo>
                        <a:pt x="50" y="72"/>
                      </a:lnTo>
                      <a:lnTo>
                        <a:pt x="46" y="68"/>
                      </a:lnTo>
                      <a:lnTo>
                        <a:pt x="40" y="70"/>
                      </a:lnTo>
                      <a:lnTo>
                        <a:pt x="32" y="66"/>
                      </a:lnTo>
                      <a:lnTo>
                        <a:pt x="28" y="62"/>
                      </a:lnTo>
                      <a:lnTo>
                        <a:pt x="26" y="54"/>
                      </a:lnTo>
                      <a:lnTo>
                        <a:pt x="28" y="42"/>
                      </a:lnTo>
                      <a:lnTo>
                        <a:pt x="34" y="40"/>
                      </a:lnTo>
                      <a:lnTo>
                        <a:pt x="40" y="26"/>
                      </a:lnTo>
                      <a:lnTo>
                        <a:pt x="38" y="14"/>
                      </a:lnTo>
                      <a:lnTo>
                        <a:pt x="38" y="4"/>
                      </a:lnTo>
                      <a:lnTo>
                        <a:pt x="28" y="2"/>
                      </a:lnTo>
                      <a:lnTo>
                        <a:pt x="12" y="0"/>
                      </a:lnTo>
                      <a:lnTo>
                        <a:pt x="10" y="16"/>
                      </a:lnTo>
                      <a:lnTo>
                        <a:pt x="10" y="28"/>
                      </a:lnTo>
                      <a:lnTo>
                        <a:pt x="12" y="36"/>
                      </a:lnTo>
                      <a:lnTo>
                        <a:pt x="0" y="38"/>
                      </a:lnTo>
                      <a:lnTo>
                        <a:pt x="2" y="44"/>
                      </a:lnTo>
                      <a:lnTo>
                        <a:pt x="4" y="48"/>
                      </a:lnTo>
                      <a:lnTo>
                        <a:pt x="4" y="5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20" name="Freeform 269">
                  <a:extLst>
                    <a:ext uri="{FF2B5EF4-FFF2-40B4-BE49-F238E27FC236}">
                      <a16:creationId xmlns:a16="http://schemas.microsoft.com/office/drawing/2014/main" id="{5A10CDE5-7F0B-90A3-FC12-3EA2E81BBBE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561" y="2391"/>
                  <a:ext cx="42" cy="46"/>
                </a:xfrm>
                <a:custGeom>
                  <a:avLst/>
                  <a:gdLst/>
                  <a:ahLst/>
                  <a:cxnLst>
                    <a:cxn ang="0">
                      <a:pos x="0" y="46"/>
                    </a:cxn>
                    <a:cxn ang="0">
                      <a:pos x="8" y="34"/>
                    </a:cxn>
                    <a:cxn ang="0">
                      <a:pos x="20" y="20"/>
                    </a:cxn>
                    <a:cxn ang="0">
                      <a:pos x="32" y="10"/>
                    </a:cxn>
                    <a:cxn ang="0">
                      <a:pos x="36" y="0"/>
                    </a:cxn>
                    <a:cxn ang="0">
                      <a:pos x="38" y="6"/>
                    </a:cxn>
                    <a:cxn ang="0">
                      <a:pos x="42" y="12"/>
                    </a:cxn>
                    <a:cxn ang="0">
                      <a:pos x="32" y="16"/>
                    </a:cxn>
                    <a:cxn ang="0">
                      <a:pos x="20" y="30"/>
                    </a:cxn>
                    <a:cxn ang="0">
                      <a:pos x="14" y="38"/>
                    </a:cxn>
                    <a:cxn ang="0">
                      <a:pos x="0" y="46"/>
                    </a:cxn>
                  </a:cxnLst>
                  <a:rect l="0" t="0" r="r" b="b"/>
                  <a:pathLst>
                    <a:path w="42" h="46">
                      <a:moveTo>
                        <a:pt x="0" y="46"/>
                      </a:moveTo>
                      <a:lnTo>
                        <a:pt x="8" y="34"/>
                      </a:lnTo>
                      <a:lnTo>
                        <a:pt x="20" y="20"/>
                      </a:lnTo>
                      <a:lnTo>
                        <a:pt x="32" y="10"/>
                      </a:lnTo>
                      <a:lnTo>
                        <a:pt x="36" y="0"/>
                      </a:lnTo>
                      <a:lnTo>
                        <a:pt x="38" y="6"/>
                      </a:lnTo>
                      <a:lnTo>
                        <a:pt x="42" y="12"/>
                      </a:lnTo>
                      <a:lnTo>
                        <a:pt x="32" y="16"/>
                      </a:lnTo>
                      <a:lnTo>
                        <a:pt x="20" y="30"/>
                      </a:lnTo>
                      <a:lnTo>
                        <a:pt x="14" y="38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21" name="Freeform 270">
                  <a:extLst>
                    <a:ext uri="{FF2B5EF4-FFF2-40B4-BE49-F238E27FC236}">
                      <a16:creationId xmlns:a16="http://schemas.microsoft.com/office/drawing/2014/main" id="{BE5DBCCB-8AC2-CAE9-9331-558F9CBDEAA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635" y="2415"/>
                  <a:ext cx="74" cy="60"/>
                </a:xfrm>
                <a:custGeom>
                  <a:avLst/>
                  <a:gdLst/>
                  <a:ahLst/>
                  <a:cxnLst>
                    <a:cxn ang="0">
                      <a:pos x="58" y="58"/>
                    </a:cxn>
                    <a:cxn ang="0">
                      <a:pos x="40" y="60"/>
                    </a:cxn>
                    <a:cxn ang="0">
                      <a:pos x="34" y="48"/>
                    </a:cxn>
                    <a:cxn ang="0">
                      <a:pos x="34" y="38"/>
                    </a:cxn>
                    <a:cxn ang="0">
                      <a:pos x="40" y="36"/>
                    </a:cxn>
                    <a:cxn ang="0">
                      <a:pos x="32" y="30"/>
                    </a:cxn>
                    <a:cxn ang="0">
                      <a:pos x="24" y="32"/>
                    </a:cxn>
                    <a:cxn ang="0">
                      <a:pos x="18" y="34"/>
                    </a:cxn>
                    <a:cxn ang="0">
                      <a:pos x="12" y="36"/>
                    </a:cxn>
                    <a:cxn ang="0">
                      <a:pos x="8" y="44"/>
                    </a:cxn>
                    <a:cxn ang="0">
                      <a:pos x="4" y="50"/>
                    </a:cxn>
                    <a:cxn ang="0">
                      <a:pos x="0" y="38"/>
                    </a:cxn>
                    <a:cxn ang="0">
                      <a:pos x="4" y="28"/>
                    </a:cxn>
                    <a:cxn ang="0">
                      <a:pos x="14" y="24"/>
                    </a:cxn>
                    <a:cxn ang="0">
                      <a:pos x="22" y="20"/>
                    </a:cxn>
                    <a:cxn ang="0">
                      <a:pos x="26" y="14"/>
                    </a:cxn>
                    <a:cxn ang="0">
                      <a:pos x="32" y="22"/>
                    </a:cxn>
                    <a:cxn ang="0">
                      <a:pos x="36" y="24"/>
                    </a:cxn>
                    <a:cxn ang="0">
                      <a:pos x="42" y="18"/>
                    </a:cxn>
                    <a:cxn ang="0">
                      <a:pos x="50" y="8"/>
                    </a:cxn>
                    <a:cxn ang="0">
                      <a:pos x="54" y="10"/>
                    </a:cxn>
                    <a:cxn ang="0">
                      <a:pos x="58" y="10"/>
                    </a:cxn>
                    <a:cxn ang="0">
                      <a:pos x="58" y="4"/>
                    </a:cxn>
                    <a:cxn ang="0">
                      <a:pos x="62" y="0"/>
                    </a:cxn>
                    <a:cxn ang="0">
                      <a:pos x="68" y="6"/>
                    </a:cxn>
                    <a:cxn ang="0">
                      <a:pos x="72" y="14"/>
                    </a:cxn>
                    <a:cxn ang="0">
                      <a:pos x="74" y="28"/>
                    </a:cxn>
                    <a:cxn ang="0">
                      <a:pos x="74" y="42"/>
                    </a:cxn>
                    <a:cxn ang="0">
                      <a:pos x="66" y="44"/>
                    </a:cxn>
                    <a:cxn ang="0">
                      <a:pos x="64" y="36"/>
                    </a:cxn>
                    <a:cxn ang="0">
                      <a:pos x="58" y="42"/>
                    </a:cxn>
                    <a:cxn ang="0">
                      <a:pos x="54" y="46"/>
                    </a:cxn>
                    <a:cxn ang="0">
                      <a:pos x="58" y="58"/>
                    </a:cxn>
                  </a:cxnLst>
                  <a:rect l="0" t="0" r="r" b="b"/>
                  <a:pathLst>
                    <a:path w="74" h="60">
                      <a:moveTo>
                        <a:pt x="58" y="58"/>
                      </a:moveTo>
                      <a:lnTo>
                        <a:pt x="40" y="60"/>
                      </a:lnTo>
                      <a:lnTo>
                        <a:pt x="34" y="48"/>
                      </a:lnTo>
                      <a:lnTo>
                        <a:pt x="34" y="38"/>
                      </a:lnTo>
                      <a:lnTo>
                        <a:pt x="40" y="36"/>
                      </a:lnTo>
                      <a:lnTo>
                        <a:pt x="32" y="30"/>
                      </a:lnTo>
                      <a:lnTo>
                        <a:pt x="24" y="32"/>
                      </a:lnTo>
                      <a:lnTo>
                        <a:pt x="18" y="34"/>
                      </a:lnTo>
                      <a:lnTo>
                        <a:pt x="12" y="36"/>
                      </a:lnTo>
                      <a:lnTo>
                        <a:pt x="8" y="44"/>
                      </a:lnTo>
                      <a:lnTo>
                        <a:pt x="4" y="50"/>
                      </a:lnTo>
                      <a:lnTo>
                        <a:pt x="0" y="38"/>
                      </a:lnTo>
                      <a:lnTo>
                        <a:pt x="4" y="28"/>
                      </a:lnTo>
                      <a:lnTo>
                        <a:pt x="14" y="24"/>
                      </a:lnTo>
                      <a:lnTo>
                        <a:pt x="22" y="20"/>
                      </a:lnTo>
                      <a:lnTo>
                        <a:pt x="26" y="14"/>
                      </a:lnTo>
                      <a:lnTo>
                        <a:pt x="32" y="22"/>
                      </a:lnTo>
                      <a:lnTo>
                        <a:pt x="36" y="24"/>
                      </a:lnTo>
                      <a:lnTo>
                        <a:pt x="42" y="18"/>
                      </a:lnTo>
                      <a:lnTo>
                        <a:pt x="50" y="8"/>
                      </a:lnTo>
                      <a:lnTo>
                        <a:pt x="54" y="10"/>
                      </a:lnTo>
                      <a:lnTo>
                        <a:pt x="58" y="10"/>
                      </a:lnTo>
                      <a:lnTo>
                        <a:pt x="58" y="4"/>
                      </a:lnTo>
                      <a:lnTo>
                        <a:pt x="62" y="0"/>
                      </a:lnTo>
                      <a:lnTo>
                        <a:pt x="68" y="6"/>
                      </a:lnTo>
                      <a:lnTo>
                        <a:pt x="72" y="14"/>
                      </a:lnTo>
                      <a:lnTo>
                        <a:pt x="74" y="28"/>
                      </a:lnTo>
                      <a:lnTo>
                        <a:pt x="74" y="42"/>
                      </a:lnTo>
                      <a:lnTo>
                        <a:pt x="66" y="44"/>
                      </a:lnTo>
                      <a:lnTo>
                        <a:pt x="64" y="36"/>
                      </a:lnTo>
                      <a:lnTo>
                        <a:pt x="58" y="42"/>
                      </a:lnTo>
                      <a:lnTo>
                        <a:pt x="54" y="46"/>
                      </a:lnTo>
                      <a:lnTo>
                        <a:pt x="58" y="5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22" name="Freeform 271">
                  <a:extLst>
                    <a:ext uri="{FF2B5EF4-FFF2-40B4-BE49-F238E27FC236}">
                      <a16:creationId xmlns:a16="http://schemas.microsoft.com/office/drawing/2014/main" id="{B81B4DB6-AFD6-8024-2A30-0FA56C5E38F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675" y="2369"/>
                  <a:ext cx="18" cy="22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2" y="0"/>
                    </a:cxn>
                    <a:cxn ang="0">
                      <a:pos x="18" y="2"/>
                    </a:cxn>
                    <a:cxn ang="0">
                      <a:pos x="18" y="16"/>
                    </a:cxn>
                    <a:cxn ang="0">
                      <a:pos x="18" y="22"/>
                    </a:cxn>
                    <a:cxn ang="0">
                      <a:pos x="10" y="18"/>
                    </a:cxn>
                    <a:cxn ang="0">
                      <a:pos x="4" y="12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8" h="22">
                      <a:moveTo>
                        <a:pt x="0" y="4"/>
                      </a:moveTo>
                      <a:lnTo>
                        <a:pt x="12" y="0"/>
                      </a:lnTo>
                      <a:lnTo>
                        <a:pt x="18" y="2"/>
                      </a:lnTo>
                      <a:lnTo>
                        <a:pt x="18" y="16"/>
                      </a:lnTo>
                      <a:lnTo>
                        <a:pt x="18" y="22"/>
                      </a:lnTo>
                      <a:lnTo>
                        <a:pt x="10" y="18"/>
                      </a:lnTo>
                      <a:lnTo>
                        <a:pt x="4" y="12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23" name="Freeform 272">
                  <a:extLst>
                    <a:ext uri="{FF2B5EF4-FFF2-40B4-BE49-F238E27FC236}">
                      <a16:creationId xmlns:a16="http://schemas.microsoft.com/office/drawing/2014/main" id="{1CB10DC5-5AB4-59CA-8E5C-90C7FC3189E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611" y="2353"/>
                  <a:ext cx="20" cy="2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" y="2"/>
                    </a:cxn>
                    <a:cxn ang="0">
                      <a:pos x="20" y="10"/>
                    </a:cxn>
                    <a:cxn ang="0">
                      <a:pos x="18" y="22"/>
                    </a:cxn>
                    <a:cxn ang="0">
                      <a:pos x="12" y="24"/>
                    </a:cxn>
                    <a:cxn ang="0">
                      <a:pos x="6" y="10"/>
                    </a:cxn>
                    <a:cxn ang="0">
                      <a:pos x="2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0" h="24">
                      <a:moveTo>
                        <a:pt x="0" y="0"/>
                      </a:moveTo>
                      <a:lnTo>
                        <a:pt x="10" y="2"/>
                      </a:lnTo>
                      <a:lnTo>
                        <a:pt x="20" y="10"/>
                      </a:lnTo>
                      <a:lnTo>
                        <a:pt x="18" y="22"/>
                      </a:lnTo>
                      <a:lnTo>
                        <a:pt x="12" y="24"/>
                      </a:lnTo>
                      <a:lnTo>
                        <a:pt x="6" y="10"/>
                      </a:lnTo>
                      <a:lnTo>
                        <a:pt x="2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24" name="Freeform 273">
                  <a:extLst>
                    <a:ext uri="{FF2B5EF4-FFF2-40B4-BE49-F238E27FC236}">
                      <a16:creationId xmlns:a16="http://schemas.microsoft.com/office/drawing/2014/main" id="{919057FE-4BED-4A73-77A9-0F5C382E8B0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637" y="2383"/>
                  <a:ext cx="22" cy="2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0"/>
                    </a:cxn>
                    <a:cxn ang="0">
                      <a:pos x="0" y="20"/>
                    </a:cxn>
                    <a:cxn ang="0">
                      <a:pos x="6" y="16"/>
                    </a:cxn>
                    <a:cxn ang="0">
                      <a:pos x="18" y="8"/>
                    </a:cxn>
                    <a:cxn ang="0">
                      <a:pos x="22" y="2"/>
                    </a:cxn>
                    <a:cxn ang="0">
                      <a:pos x="14" y="0"/>
                    </a:cxn>
                    <a:cxn ang="0">
                      <a:pos x="8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2" h="20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20"/>
                      </a:lnTo>
                      <a:lnTo>
                        <a:pt x="6" y="16"/>
                      </a:lnTo>
                      <a:lnTo>
                        <a:pt x="18" y="8"/>
                      </a:lnTo>
                      <a:lnTo>
                        <a:pt x="22" y="2"/>
                      </a:lnTo>
                      <a:lnTo>
                        <a:pt x="14" y="0"/>
                      </a:lnTo>
                      <a:lnTo>
                        <a:pt x="8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25" name="Freeform 274">
                  <a:extLst>
                    <a:ext uri="{FF2B5EF4-FFF2-40B4-BE49-F238E27FC236}">
                      <a16:creationId xmlns:a16="http://schemas.microsoft.com/office/drawing/2014/main" id="{533F8652-63E0-D4F7-2308-4586ED00146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643" y="2395"/>
                  <a:ext cx="24" cy="28"/>
                </a:xfrm>
                <a:custGeom>
                  <a:avLst/>
                  <a:gdLst/>
                  <a:ahLst/>
                  <a:cxnLst>
                    <a:cxn ang="0">
                      <a:pos x="0" y="18"/>
                    </a:cxn>
                    <a:cxn ang="0">
                      <a:pos x="6" y="26"/>
                    </a:cxn>
                    <a:cxn ang="0">
                      <a:pos x="14" y="28"/>
                    </a:cxn>
                    <a:cxn ang="0">
                      <a:pos x="14" y="16"/>
                    </a:cxn>
                    <a:cxn ang="0">
                      <a:pos x="18" y="12"/>
                    </a:cxn>
                    <a:cxn ang="0">
                      <a:pos x="24" y="8"/>
                    </a:cxn>
                    <a:cxn ang="0">
                      <a:pos x="22" y="4"/>
                    </a:cxn>
                    <a:cxn ang="0">
                      <a:pos x="16" y="0"/>
                    </a:cxn>
                    <a:cxn ang="0">
                      <a:pos x="10" y="2"/>
                    </a:cxn>
                    <a:cxn ang="0">
                      <a:pos x="8" y="10"/>
                    </a:cxn>
                    <a:cxn ang="0">
                      <a:pos x="4" y="16"/>
                    </a:cxn>
                    <a:cxn ang="0">
                      <a:pos x="0" y="18"/>
                    </a:cxn>
                  </a:cxnLst>
                  <a:rect l="0" t="0" r="r" b="b"/>
                  <a:pathLst>
                    <a:path w="24" h="28">
                      <a:moveTo>
                        <a:pt x="0" y="18"/>
                      </a:moveTo>
                      <a:lnTo>
                        <a:pt x="6" y="26"/>
                      </a:lnTo>
                      <a:lnTo>
                        <a:pt x="14" y="28"/>
                      </a:lnTo>
                      <a:lnTo>
                        <a:pt x="14" y="16"/>
                      </a:lnTo>
                      <a:lnTo>
                        <a:pt x="18" y="12"/>
                      </a:lnTo>
                      <a:lnTo>
                        <a:pt x="24" y="8"/>
                      </a:lnTo>
                      <a:lnTo>
                        <a:pt x="22" y="4"/>
                      </a:lnTo>
                      <a:lnTo>
                        <a:pt x="16" y="0"/>
                      </a:lnTo>
                      <a:lnTo>
                        <a:pt x="10" y="2"/>
                      </a:lnTo>
                      <a:lnTo>
                        <a:pt x="8" y="10"/>
                      </a:lnTo>
                      <a:lnTo>
                        <a:pt x="4" y="16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26" name="Freeform 275">
                  <a:extLst>
                    <a:ext uri="{FF2B5EF4-FFF2-40B4-BE49-F238E27FC236}">
                      <a16:creationId xmlns:a16="http://schemas.microsoft.com/office/drawing/2014/main" id="{C9C487B9-7BDB-D83F-5A5B-FE9FDDBCBB6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607" y="2161"/>
                  <a:ext cx="30" cy="54"/>
                </a:xfrm>
                <a:custGeom>
                  <a:avLst/>
                  <a:gdLst/>
                  <a:ahLst/>
                  <a:cxnLst>
                    <a:cxn ang="0">
                      <a:pos x="30" y="4"/>
                    </a:cxn>
                    <a:cxn ang="0">
                      <a:pos x="26" y="18"/>
                    </a:cxn>
                    <a:cxn ang="0">
                      <a:pos x="22" y="28"/>
                    </a:cxn>
                    <a:cxn ang="0">
                      <a:pos x="20" y="36"/>
                    </a:cxn>
                    <a:cxn ang="0">
                      <a:pos x="16" y="48"/>
                    </a:cxn>
                    <a:cxn ang="0">
                      <a:pos x="10" y="54"/>
                    </a:cxn>
                    <a:cxn ang="0">
                      <a:pos x="4" y="42"/>
                    </a:cxn>
                    <a:cxn ang="0">
                      <a:pos x="0" y="26"/>
                    </a:cxn>
                    <a:cxn ang="0">
                      <a:pos x="8" y="12"/>
                    </a:cxn>
                    <a:cxn ang="0">
                      <a:pos x="18" y="4"/>
                    </a:cxn>
                    <a:cxn ang="0">
                      <a:pos x="22" y="0"/>
                    </a:cxn>
                    <a:cxn ang="0">
                      <a:pos x="30" y="4"/>
                    </a:cxn>
                  </a:cxnLst>
                  <a:rect l="0" t="0" r="r" b="b"/>
                  <a:pathLst>
                    <a:path w="30" h="54">
                      <a:moveTo>
                        <a:pt x="30" y="4"/>
                      </a:moveTo>
                      <a:lnTo>
                        <a:pt x="26" y="18"/>
                      </a:lnTo>
                      <a:lnTo>
                        <a:pt x="22" y="28"/>
                      </a:lnTo>
                      <a:lnTo>
                        <a:pt x="20" y="36"/>
                      </a:lnTo>
                      <a:lnTo>
                        <a:pt x="16" y="48"/>
                      </a:lnTo>
                      <a:lnTo>
                        <a:pt x="10" y="54"/>
                      </a:lnTo>
                      <a:lnTo>
                        <a:pt x="4" y="42"/>
                      </a:lnTo>
                      <a:lnTo>
                        <a:pt x="0" y="26"/>
                      </a:lnTo>
                      <a:lnTo>
                        <a:pt x="8" y="12"/>
                      </a:lnTo>
                      <a:lnTo>
                        <a:pt x="18" y="4"/>
                      </a:lnTo>
                      <a:lnTo>
                        <a:pt x="22" y="0"/>
                      </a:lnTo>
                      <a:lnTo>
                        <a:pt x="30" y="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27" name="Freeform 276">
                  <a:extLst>
                    <a:ext uri="{FF2B5EF4-FFF2-40B4-BE49-F238E27FC236}">
                      <a16:creationId xmlns:a16="http://schemas.microsoft.com/office/drawing/2014/main" id="{96B48361-2347-B149-8DF6-FFE71D59FDD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425" y="2247"/>
                  <a:ext cx="38" cy="30"/>
                </a:xfrm>
                <a:custGeom>
                  <a:avLst/>
                  <a:gdLst/>
                  <a:ahLst/>
                  <a:cxnLst>
                    <a:cxn ang="0">
                      <a:pos x="10" y="6"/>
                    </a:cxn>
                    <a:cxn ang="0">
                      <a:pos x="20" y="0"/>
                    </a:cxn>
                    <a:cxn ang="0">
                      <a:pos x="30" y="0"/>
                    </a:cxn>
                    <a:cxn ang="0">
                      <a:pos x="38" y="2"/>
                    </a:cxn>
                    <a:cxn ang="0">
                      <a:pos x="34" y="8"/>
                    </a:cxn>
                    <a:cxn ang="0">
                      <a:pos x="30" y="14"/>
                    </a:cxn>
                    <a:cxn ang="0">
                      <a:pos x="30" y="24"/>
                    </a:cxn>
                    <a:cxn ang="0">
                      <a:pos x="22" y="26"/>
                    </a:cxn>
                    <a:cxn ang="0">
                      <a:pos x="16" y="30"/>
                    </a:cxn>
                    <a:cxn ang="0">
                      <a:pos x="6" y="28"/>
                    </a:cxn>
                    <a:cxn ang="0">
                      <a:pos x="0" y="20"/>
                    </a:cxn>
                    <a:cxn ang="0">
                      <a:pos x="0" y="10"/>
                    </a:cxn>
                    <a:cxn ang="0">
                      <a:pos x="10" y="6"/>
                    </a:cxn>
                  </a:cxnLst>
                  <a:rect l="0" t="0" r="r" b="b"/>
                  <a:pathLst>
                    <a:path w="38" h="30">
                      <a:moveTo>
                        <a:pt x="10" y="6"/>
                      </a:moveTo>
                      <a:lnTo>
                        <a:pt x="20" y="0"/>
                      </a:lnTo>
                      <a:lnTo>
                        <a:pt x="30" y="0"/>
                      </a:lnTo>
                      <a:lnTo>
                        <a:pt x="38" y="2"/>
                      </a:lnTo>
                      <a:lnTo>
                        <a:pt x="34" y="8"/>
                      </a:lnTo>
                      <a:lnTo>
                        <a:pt x="30" y="14"/>
                      </a:lnTo>
                      <a:lnTo>
                        <a:pt x="30" y="24"/>
                      </a:lnTo>
                      <a:lnTo>
                        <a:pt x="22" y="26"/>
                      </a:lnTo>
                      <a:lnTo>
                        <a:pt x="16" y="30"/>
                      </a:lnTo>
                      <a:lnTo>
                        <a:pt x="6" y="28"/>
                      </a:lnTo>
                      <a:lnTo>
                        <a:pt x="0" y="20"/>
                      </a:lnTo>
                      <a:lnTo>
                        <a:pt x="0" y="10"/>
                      </a:lnTo>
                      <a:lnTo>
                        <a:pt x="10" y="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28" name="Freeform 277">
                  <a:extLst>
                    <a:ext uri="{FF2B5EF4-FFF2-40B4-BE49-F238E27FC236}">
                      <a16:creationId xmlns:a16="http://schemas.microsoft.com/office/drawing/2014/main" id="{19FC5CFF-59B9-862D-5985-1CA1C4B452A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921" y="1795"/>
                  <a:ext cx="92" cy="78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38" y="6"/>
                    </a:cxn>
                    <a:cxn ang="0">
                      <a:pos x="48" y="16"/>
                    </a:cxn>
                    <a:cxn ang="0">
                      <a:pos x="66" y="26"/>
                    </a:cxn>
                    <a:cxn ang="0">
                      <a:pos x="76" y="30"/>
                    </a:cxn>
                    <a:cxn ang="0">
                      <a:pos x="84" y="24"/>
                    </a:cxn>
                    <a:cxn ang="0">
                      <a:pos x="90" y="24"/>
                    </a:cxn>
                    <a:cxn ang="0">
                      <a:pos x="84" y="30"/>
                    </a:cxn>
                    <a:cxn ang="0">
                      <a:pos x="88" y="36"/>
                    </a:cxn>
                    <a:cxn ang="0">
                      <a:pos x="92" y="40"/>
                    </a:cxn>
                    <a:cxn ang="0">
                      <a:pos x="84" y="46"/>
                    </a:cxn>
                    <a:cxn ang="0">
                      <a:pos x="80" y="48"/>
                    </a:cxn>
                    <a:cxn ang="0">
                      <a:pos x="74" y="46"/>
                    </a:cxn>
                    <a:cxn ang="0">
                      <a:pos x="68" y="48"/>
                    </a:cxn>
                    <a:cxn ang="0">
                      <a:pos x="58" y="52"/>
                    </a:cxn>
                    <a:cxn ang="0">
                      <a:pos x="52" y="60"/>
                    </a:cxn>
                    <a:cxn ang="0">
                      <a:pos x="52" y="66"/>
                    </a:cxn>
                    <a:cxn ang="0">
                      <a:pos x="44" y="62"/>
                    </a:cxn>
                    <a:cxn ang="0">
                      <a:pos x="36" y="56"/>
                    </a:cxn>
                    <a:cxn ang="0">
                      <a:pos x="28" y="54"/>
                    </a:cxn>
                    <a:cxn ang="0">
                      <a:pos x="24" y="56"/>
                    </a:cxn>
                    <a:cxn ang="0">
                      <a:pos x="22" y="60"/>
                    </a:cxn>
                    <a:cxn ang="0">
                      <a:pos x="16" y="56"/>
                    </a:cxn>
                    <a:cxn ang="0">
                      <a:pos x="10" y="54"/>
                    </a:cxn>
                    <a:cxn ang="0">
                      <a:pos x="8" y="58"/>
                    </a:cxn>
                    <a:cxn ang="0">
                      <a:pos x="10" y="64"/>
                    </a:cxn>
                    <a:cxn ang="0">
                      <a:pos x="16" y="66"/>
                    </a:cxn>
                    <a:cxn ang="0">
                      <a:pos x="14" y="72"/>
                    </a:cxn>
                    <a:cxn ang="0">
                      <a:pos x="8" y="74"/>
                    </a:cxn>
                    <a:cxn ang="0">
                      <a:pos x="2" y="78"/>
                    </a:cxn>
                    <a:cxn ang="0">
                      <a:pos x="2" y="68"/>
                    </a:cxn>
                    <a:cxn ang="0">
                      <a:pos x="0" y="60"/>
                    </a:cxn>
                    <a:cxn ang="0">
                      <a:pos x="0" y="52"/>
                    </a:cxn>
                    <a:cxn ang="0">
                      <a:pos x="6" y="50"/>
                    </a:cxn>
                    <a:cxn ang="0">
                      <a:pos x="10" y="44"/>
                    </a:cxn>
                    <a:cxn ang="0">
                      <a:pos x="10" y="38"/>
                    </a:cxn>
                    <a:cxn ang="0">
                      <a:pos x="16" y="38"/>
                    </a:cxn>
                    <a:cxn ang="0">
                      <a:pos x="22" y="42"/>
                    </a:cxn>
                    <a:cxn ang="0">
                      <a:pos x="28" y="40"/>
                    </a:cxn>
                    <a:cxn ang="0">
                      <a:pos x="30" y="16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92" h="78">
                      <a:moveTo>
                        <a:pt x="30" y="0"/>
                      </a:moveTo>
                      <a:lnTo>
                        <a:pt x="38" y="6"/>
                      </a:lnTo>
                      <a:lnTo>
                        <a:pt x="48" y="16"/>
                      </a:lnTo>
                      <a:lnTo>
                        <a:pt x="66" y="26"/>
                      </a:lnTo>
                      <a:lnTo>
                        <a:pt x="76" y="30"/>
                      </a:lnTo>
                      <a:lnTo>
                        <a:pt x="84" y="24"/>
                      </a:lnTo>
                      <a:lnTo>
                        <a:pt x="90" y="24"/>
                      </a:lnTo>
                      <a:lnTo>
                        <a:pt x="84" y="30"/>
                      </a:lnTo>
                      <a:lnTo>
                        <a:pt x="88" y="36"/>
                      </a:lnTo>
                      <a:lnTo>
                        <a:pt x="92" y="40"/>
                      </a:lnTo>
                      <a:lnTo>
                        <a:pt x="84" y="46"/>
                      </a:lnTo>
                      <a:lnTo>
                        <a:pt x="80" y="48"/>
                      </a:lnTo>
                      <a:lnTo>
                        <a:pt x="74" y="46"/>
                      </a:lnTo>
                      <a:lnTo>
                        <a:pt x="68" y="48"/>
                      </a:lnTo>
                      <a:lnTo>
                        <a:pt x="58" y="52"/>
                      </a:lnTo>
                      <a:lnTo>
                        <a:pt x="52" y="60"/>
                      </a:lnTo>
                      <a:lnTo>
                        <a:pt x="52" y="66"/>
                      </a:lnTo>
                      <a:lnTo>
                        <a:pt x="44" y="62"/>
                      </a:lnTo>
                      <a:lnTo>
                        <a:pt x="36" y="56"/>
                      </a:lnTo>
                      <a:lnTo>
                        <a:pt x="28" y="54"/>
                      </a:lnTo>
                      <a:lnTo>
                        <a:pt x="24" y="56"/>
                      </a:lnTo>
                      <a:lnTo>
                        <a:pt x="22" y="60"/>
                      </a:lnTo>
                      <a:lnTo>
                        <a:pt x="16" y="56"/>
                      </a:lnTo>
                      <a:lnTo>
                        <a:pt x="10" y="54"/>
                      </a:lnTo>
                      <a:lnTo>
                        <a:pt x="8" y="58"/>
                      </a:lnTo>
                      <a:lnTo>
                        <a:pt x="10" y="64"/>
                      </a:lnTo>
                      <a:lnTo>
                        <a:pt x="16" y="66"/>
                      </a:lnTo>
                      <a:lnTo>
                        <a:pt x="14" y="72"/>
                      </a:lnTo>
                      <a:lnTo>
                        <a:pt x="8" y="74"/>
                      </a:lnTo>
                      <a:lnTo>
                        <a:pt x="2" y="78"/>
                      </a:lnTo>
                      <a:lnTo>
                        <a:pt x="2" y="68"/>
                      </a:lnTo>
                      <a:lnTo>
                        <a:pt x="0" y="60"/>
                      </a:lnTo>
                      <a:lnTo>
                        <a:pt x="0" y="52"/>
                      </a:lnTo>
                      <a:lnTo>
                        <a:pt x="6" y="50"/>
                      </a:lnTo>
                      <a:lnTo>
                        <a:pt x="10" y="44"/>
                      </a:lnTo>
                      <a:lnTo>
                        <a:pt x="10" y="38"/>
                      </a:lnTo>
                      <a:lnTo>
                        <a:pt x="16" y="38"/>
                      </a:lnTo>
                      <a:lnTo>
                        <a:pt x="22" y="42"/>
                      </a:lnTo>
                      <a:lnTo>
                        <a:pt x="28" y="40"/>
                      </a:lnTo>
                      <a:lnTo>
                        <a:pt x="30" y="16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29" name="Freeform 278">
                  <a:extLst>
                    <a:ext uri="{FF2B5EF4-FFF2-40B4-BE49-F238E27FC236}">
                      <a16:creationId xmlns:a16="http://schemas.microsoft.com/office/drawing/2014/main" id="{324D1153-7554-F383-93B1-C3B5A642EE1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799" y="2003"/>
                  <a:ext cx="40" cy="26"/>
                </a:xfrm>
                <a:custGeom>
                  <a:avLst/>
                  <a:gdLst/>
                  <a:ahLst/>
                  <a:cxnLst>
                    <a:cxn ang="0">
                      <a:pos x="30" y="16"/>
                    </a:cxn>
                    <a:cxn ang="0">
                      <a:pos x="24" y="14"/>
                    </a:cxn>
                    <a:cxn ang="0">
                      <a:pos x="18" y="18"/>
                    </a:cxn>
                    <a:cxn ang="0">
                      <a:pos x="14" y="26"/>
                    </a:cxn>
                    <a:cxn ang="0">
                      <a:pos x="6" y="24"/>
                    </a:cxn>
                    <a:cxn ang="0">
                      <a:pos x="6" y="18"/>
                    </a:cxn>
                    <a:cxn ang="0">
                      <a:pos x="0" y="14"/>
                    </a:cxn>
                    <a:cxn ang="0">
                      <a:pos x="8" y="8"/>
                    </a:cxn>
                    <a:cxn ang="0">
                      <a:pos x="16" y="8"/>
                    </a:cxn>
                    <a:cxn ang="0">
                      <a:pos x="24" y="6"/>
                    </a:cxn>
                    <a:cxn ang="0">
                      <a:pos x="28" y="0"/>
                    </a:cxn>
                    <a:cxn ang="0">
                      <a:pos x="36" y="0"/>
                    </a:cxn>
                    <a:cxn ang="0">
                      <a:pos x="40" y="6"/>
                    </a:cxn>
                    <a:cxn ang="0">
                      <a:pos x="38" y="8"/>
                    </a:cxn>
                    <a:cxn ang="0">
                      <a:pos x="34" y="14"/>
                    </a:cxn>
                    <a:cxn ang="0">
                      <a:pos x="30" y="16"/>
                    </a:cxn>
                  </a:cxnLst>
                  <a:rect l="0" t="0" r="r" b="b"/>
                  <a:pathLst>
                    <a:path w="40" h="26">
                      <a:moveTo>
                        <a:pt x="30" y="16"/>
                      </a:moveTo>
                      <a:lnTo>
                        <a:pt x="24" y="14"/>
                      </a:lnTo>
                      <a:lnTo>
                        <a:pt x="18" y="18"/>
                      </a:lnTo>
                      <a:lnTo>
                        <a:pt x="14" y="26"/>
                      </a:lnTo>
                      <a:lnTo>
                        <a:pt x="6" y="24"/>
                      </a:lnTo>
                      <a:lnTo>
                        <a:pt x="6" y="18"/>
                      </a:lnTo>
                      <a:lnTo>
                        <a:pt x="0" y="14"/>
                      </a:lnTo>
                      <a:lnTo>
                        <a:pt x="8" y="8"/>
                      </a:lnTo>
                      <a:lnTo>
                        <a:pt x="16" y="8"/>
                      </a:lnTo>
                      <a:lnTo>
                        <a:pt x="24" y="6"/>
                      </a:lnTo>
                      <a:lnTo>
                        <a:pt x="28" y="0"/>
                      </a:lnTo>
                      <a:lnTo>
                        <a:pt x="36" y="0"/>
                      </a:lnTo>
                      <a:lnTo>
                        <a:pt x="40" y="6"/>
                      </a:lnTo>
                      <a:lnTo>
                        <a:pt x="38" y="8"/>
                      </a:lnTo>
                      <a:lnTo>
                        <a:pt x="34" y="14"/>
                      </a:lnTo>
                      <a:lnTo>
                        <a:pt x="30" y="1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30" name="Freeform 279">
                  <a:extLst>
                    <a:ext uri="{FF2B5EF4-FFF2-40B4-BE49-F238E27FC236}">
                      <a16:creationId xmlns:a16="http://schemas.microsoft.com/office/drawing/2014/main" id="{C5BC4D3C-3F3E-D06F-BAE2-ED903B9FEB7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757" y="2009"/>
                  <a:ext cx="38" cy="50"/>
                </a:xfrm>
                <a:custGeom>
                  <a:avLst/>
                  <a:gdLst/>
                  <a:ahLst/>
                  <a:cxnLst>
                    <a:cxn ang="0">
                      <a:pos x="4" y="12"/>
                    </a:cxn>
                    <a:cxn ang="0">
                      <a:pos x="10" y="8"/>
                    </a:cxn>
                    <a:cxn ang="0">
                      <a:pos x="16" y="0"/>
                    </a:cxn>
                    <a:cxn ang="0">
                      <a:pos x="24" y="0"/>
                    </a:cxn>
                    <a:cxn ang="0">
                      <a:pos x="28" y="6"/>
                    </a:cxn>
                    <a:cxn ang="0">
                      <a:pos x="34" y="10"/>
                    </a:cxn>
                    <a:cxn ang="0">
                      <a:pos x="38" y="16"/>
                    </a:cxn>
                    <a:cxn ang="0">
                      <a:pos x="36" y="24"/>
                    </a:cxn>
                    <a:cxn ang="0">
                      <a:pos x="32" y="26"/>
                    </a:cxn>
                    <a:cxn ang="0">
                      <a:pos x="30" y="32"/>
                    </a:cxn>
                    <a:cxn ang="0">
                      <a:pos x="30" y="40"/>
                    </a:cxn>
                    <a:cxn ang="0">
                      <a:pos x="26" y="50"/>
                    </a:cxn>
                    <a:cxn ang="0">
                      <a:pos x="18" y="48"/>
                    </a:cxn>
                    <a:cxn ang="0">
                      <a:pos x="18" y="44"/>
                    </a:cxn>
                    <a:cxn ang="0">
                      <a:pos x="20" y="36"/>
                    </a:cxn>
                    <a:cxn ang="0">
                      <a:pos x="12" y="36"/>
                    </a:cxn>
                    <a:cxn ang="0">
                      <a:pos x="14" y="30"/>
                    </a:cxn>
                    <a:cxn ang="0">
                      <a:pos x="18" y="24"/>
                    </a:cxn>
                    <a:cxn ang="0">
                      <a:pos x="18" y="20"/>
                    </a:cxn>
                    <a:cxn ang="0">
                      <a:pos x="16" y="14"/>
                    </a:cxn>
                    <a:cxn ang="0">
                      <a:pos x="8" y="16"/>
                    </a:cxn>
                    <a:cxn ang="0">
                      <a:pos x="0" y="18"/>
                    </a:cxn>
                    <a:cxn ang="0">
                      <a:pos x="4" y="12"/>
                    </a:cxn>
                  </a:cxnLst>
                  <a:rect l="0" t="0" r="r" b="b"/>
                  <a:pathLst>
                    <a:path w="38" h="50">
                      <a:moveTo>
                        <a:pt x="4" y="12"/>
                      </a:moveTo>
                      <a:lnTo>
                        <a:pt x="10" y="8"/>
                      </a:lnTo>
                      <a:lnTo>
                        <a:pt x="16" y="0"/>
                      </a:lnTo>
                      <a:lnTo>
                        <a:pt x="24" y="0"/>
                      </a:lnTo>
                      <a:lnTo>
                        <a:pt x="28" y="6"/>
                      </a:lnTo>
                      <a:lnTo>
                        <a:pt x="34" y="10"/>
                      </a:lnTo>
                      <a:lnTo>
                        <a:pt x="38" y="16"/>
                      </a:lnTo>
                      <a:lnTo>
                        <a:pt x="36" y="24"/>
                      </a:lnTo>
                      <a:lnTo>
                        <a:pt x="32" y="26"/>
                      </a:lnTo>
                      <a:lnTo>
                        <a:pt x="30" y="32"/>
                      </a:lnTo>
                      <a:lnTo>
                        <a:pt x="30" y="40"/>
                      </a:lnTo>
                      <a:lnTo>
                        <a:pt x="26" y="50"/>
                      </a:lnTo>
                      <a:lnTo>
                        <a:pt x="18" y="48"/>
                      </a:lnTo>
                      <a:lnTo>
                        <a:pt x="18" y="44"/>
                      </a:lnTo>
                      <a:lnTo>
                        <a:pt x="20" y="36"/>
                      </a:lnTo>
                      <a:lnTo>
                        <a:pt x="12" y="36"/>
                      </a:lnTo>
                      <a:lnTo>
                        <a:pt x="14" y="30"/>
                      </a:lnTo>
                      <a:lnTo>
                        <a:pt x="18" y="24"/>
                      </a:lnTo>
                      <a:lnTo>
                        <a:pt x="18" y="20"/>
                      </a:lnTo>
                      <a:lnTo>
                        <a:pt x="16" y="14"/>
                      </a:lnTo>
                      <a:lnTo>
                        <a:pt x="8" y="16"/>
                      </a:lnTo>
                      <a:lnTo>
                        <a:pt x="0" y="18"/>
                      </a:lnTo>
                      <a:lnTo>
                        <a:pt x="4" y="1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31" name="Freeform 280">
                  <a:extLst>
                    <a:ext uri="{FF2B5EF4-FFF2-40B4-BE49-F238E27FC236}">
                      <a16:creationId xmlns:a16="http://schemas.microsoft.com/office/drawing/2014/main" id="{FEE25503-8F96-C980-6873-988AD9A3C47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781" y="1869"/>
                  <a:ext cx="174" cy="148"/>
                </a:xfrm>
                <a:custGeom>
                  <a:avLst/>
                  <a:gdLst/>
                  <a:ahLst/>
                  <a:cxnLst>
                    <a:cxn ang="0">
                      <a:pos x="12" y="128"/>
                    </a:cxn>
                    <a:cxn ang="0">
                      <a:pos x="32" y="112"/>
                    </a:cxn>
                    <a:cxn ang="0">
                      <a:pos x="60" y="110"/>
                    </a:cxn>
                    <a:cxn ang="0">
                      <a:pos x="80" y="100"/>
                    </a:cxn>
                    <a:cxn ang="0">
                      <a:pos x="92" y="82"/>
                    </a:cxn>
                    <a:cxn ang="0">
                      <a:pos x="100" y="80"/>
                    </a:cxn>
                    <a:cxn ang="0">
                      <a:pos x="110" y="82"/>
                    </a:cxn>
                    <a:cxn ang="0">
                      <a:pos x="140" y="52"/>
                    </a:cxn>
                    <a:cxn ang="0">
                      <a:pos x="144" y="30"/>
                    </a:cxn>
                    <a:cxn ang="0">
                      <a:pos x="146" y="10"/>
                    </a:cxn>
                    <a:cxn ang="0">
                      <a:pos x="160" y="12"/>
                    </a:cxn>
                    <a:cxn ang="0">
                      <a:pos x="158" y="2"/>
                    </a:cxn>
                    <a:cxn ang="0">
                      <a:pos x="166" y="10"/>
                    </a:cxn>
                    <a:cxn ang="0">
                      <a:pos x="172" y="28"/>
                    </a:cxn>
                    <a:cxn ang="0">
                      <a:pos x="168" y="48"/>
                    </a:cxn>
                    <a:cxn ang="0">
                      <a:pos x="158" y="66"/>
                    </a:cxn>
                    <a:cxn ang="0">
                      <a:pos x="154" y="86"/>
                    </a:cxn>
                    <a:cxn ang="0">
                      <a:pos x="152" y="98"/>
                    </a:cxn>
                    <a:cxn ang="0">
                      <a:pos x="152" y="108"/>
                    </a:cxn>
                    <a:cxn ang="0">
                      <a:pos x="148" y="118"/>
                    </a:cxn>
                    <a:cxn ang="0">
                      <a:pos x="138" y="116"/>
                    </a:cxn>
                    <a:cxn ang="0">
                      <a:pos x="126" y="116"/>
                    </a:cxn>
                    <a:cxn ang="0">
                      <a:pos x="126" y="128"/>
                    </a:cxn>
                    <a:cxn ang="0">
                      <a:pos x="116" y="126"/>
                    </a:cxn>
                    <a:cxn ang="0">
                      <a:pos x="102" y="126"/>
                    </a:cxn>
                    <a:cxn ang="0">
                      <a:pos x="90" y="122"/>
                    </a:cxn>
                    <a:cxn ang="0">
                      <a:pos x="92" y="132"/>
                    </a:cxn>
                    <a:cxn ang="0">
                      <a:pos x="80" y="144"/>
                    </a:cxn>
                    <a:cxn ang="0">
                      <a:pos x="68" y="140"/>
                    </a:cxn>
                    <a:cxn ang="0">
                      <a:pos x="70" y="130"/>
                    </a:cxn>
                    <a:cxn ang="0">
                      <a:pos x="56" y="124"/>
                    </a:cxn>
                    <a:cxn ang="0">
                      <a:pos x="38" y="130"/>
                    </a:cxn>
                    <a:cxn ang="0">
                      <a:pos x="18" y="134"/>
                    </a:cxn>
                    <a:cxn ang="0">
                      <a:pos x="2" y="138"/>
                    </a:cxn>
                  </a:cxnLst>
                  <a:rect l="0" t="0" r="r" b="b"/>
                  <a:pathLst>
                    <a:path w="174" h="148">
                      <a:moveTo>
                        <a:pt x="0" y="134"/>
                      </a:moveTo>
                      <a:lnTo>
                        <a:pt x="12" y="128"/>
                      </a:lnTo>
                      <a:lnTo>
                        <a:pt x="26" y="118"/>
                      </a:lnTo>
                      <a:lnTo>
                        <a:pt x="32" y="112"/>
                      </a:lnTo>
                      <a:lnTo>
                        <a:pt x="44" y="110"/>
                      </a:lnTo>
                      <a:lnTo>
                        <a:pt x="60" y="110"/>
                      </a:lnTo>
                      <a:lnTo>
                        <a:pt x="76" y="110"/>
                      </a:lnTo>
                      <a:lnTo>
                        <a:pt x="80" y="100"/>
                      </a:lnTo>
                      <a:lnTo>
                        <a:pt x="88" y="90"/>
                      </a:lnTo>
                      <a:lnTo>
                        <a:pt x="92" y="82"/>
                      </a:lnTo>
                      <a:lnTo>
                        <a:pt x="98" y="74"/>
                      </a:lnTo>
                      <a:lnTo>
                        <a:pt x="100" y="80"/>
                      </a:lnTo>
                      <a:lnTo>
                        <a:pt x="100" y="86"/>
                      </a:lnTo>
                      <a:lnTo>
                        <a:pt x="110" y="82"/>
                      </a:lnTo>
                      <a:lnTo>
                        <a:pt x="126" y="72"/>
                      </a:lnTo>
                      <a:lnTo>
                        <a:pt x="140" y="52"/>
                      </a:lnTo>
                      <a:lnTo>
                        <a:pt x="146" y="36"/>
                      </a:lnTo>
                      <a:lnTo>
                        <a:pt x="144" y="30"/>
                      </a:lnTo>
                      <a:lnTo>
                        <a:pt x="142" y="18"/>
                      </a:lnTo>
                      <a:lnTo>
                        <a:pt x="146" y="10"/>
                      </a:lnTo>
                      <a:lnTo>
                        <a:pt x="150" y="8"/>
                      </a:lnTo>
                      <a:lnTo>
                        <a:pt x="160" y="12"/>
                      </a:lnTo>
                      <a:lnTo>
                        <a:pt x="162" y="6"/>
                      </a:lnTo>
                      <a:lnTo>
                        <a:pt x="158" y="2"/>
                      </a:lnTo>
                      <a:lnTo>
                        <a:pt x="164" y="0"/>
                      </a:lnTo>
                      <a:lnTo>
                        <a:pt x="166" y="10"/>
                      </a:lnTo>
                      <a:lnTo>
                        <a:pt x="166" y="18"/>
                      </a:lnTo>
                      <a:lnTo>
                        <a:pt x="172" y="28"/>
                      </a:lnTo>
                      <a:lnTo>
                        <a:pt x="174" y="36"/>
                      </a:lnTo>
                      <a:lnTo>
                        <a:pt x="168" y="48"/>
                      </a:lnTo>
                      <a:lnTo>
                        <a:pt x="160" y="58"/>
                      </a:lnTo>
                      <a:lnTo>
                        <a:pt x="158" y="66"/>
                      </a:lnTo>
                      <a:lnTo>
                        <a:pt x="158" y="80"/>
                      </a:lnTo>
                      <a:lnTo>
                        <a:pt x="154" y="86"/>
                      </a:lnTo>
                      <a:lnTo>
                        <a:pt x="152" y="96"/>
                      </a:lnTo>
                      <a:lnTo>
                        <a:pt x="152" y="98"/>
                      </a:lnTo>
                      <a:lnTo>
                        <a:pt x="152" y="102"/>
                      </a:lnTo>
                      <a:lnTo>
                        <a:pt x="152" y="108"/>
                      </a:lnTo>
                      <a:lnTo>
                        <a:pt x="152" y="110"/>
                      </a:lnTo>
                      <a:lnTo>
                        <a:pt x="148" y="118"/>
                      </a:lnTo>
                      <a:lnTo>
                        <a:pt x="142" y="122"/>
                      </a:lnTo>
                      <a:lnTo>
                        <a:pt x="138" y="116"/>
                      </a:lnTo>
                      <a:lnTo>
                        <a:pt x="132" y="114"/>
                      </a:lnTo>
                      <a:lnTo>
                        <a:pt x="126" y="116"/>
                      </a:lnTo>
                      <a:lnTo>
                        <a:pt x="128" y="124"/>
                      </a:lnTo>
                      <a:lnTo>
                        <a:pt x="126" y="128"/>
                      </a:lnTo>
                      <a:lnTo>
                        <a:pt x="118" y="122"/>
                      </a:lnTo>
                      <a:lnTo>
                        <a:pt x="116" y="126"/>
                      </a:lnTo>
                      <a:lnTo>
                        <a:pt x="110" y="126"/>
                      </a:lnTo>
                      <a:lnTo>
                        <a:pt x="102" y="126"/>
                      </a:lnTo>
                      <a:lnTo>
                        <a:pt x="92" y="126"/>
                      </a:lnTo>
                      <a:lnTo>
                        <a:pt x="90" y="122"/>
                      </a:lnTo>
                      <a:lnTo>
                        <a:pt x="88" y="126"/>
                      </a:lnTo>
                      <a:lnTo>
                        <a:pt x="92" y="132"/>
                      </a:lnTo>
                      <a:lnTo>
                        <a:pt x="84" y="136"/>
                      </a:lnTo>
                      <a:lnTo>
                        <a:pt x="80" y="144"/>
                      </a:lnTo>
                      <a:lnTo>
                        <a:pt x="74" y="148"/>
                      </a:lnTo>
                      <a:lnTo>
                        <a:pt x="68" y="140"/>
                      </a:lnTo>
                      <a:lnTo>
                        <a:pt x="62" y="136"/>
                      </a:lnTo>
                      <a:lnTo>
                        <a:pt x="70" y="130"/>
                      </a:lnTo>
                      <a:lnTo>
                        <a:pt x="72" y="124"/>
                      </a:lnTo>
                      <a:lnTo>
                        <a:pt x="56" y="124"/>
                      </a:lnTo>
                      <a:lnTo>
                        <a:pt x="50" y="128"/>
                      </a:lnTo>
                      <a:lnTo>
                        <a:pt x="38" y="130"/>
                      </a:lnTo>
                      <a:lnTo>
                        <a:pt x="28" y="134"/>
                      </a:lnTo>
                      <a:lnTo>
                        <a:pt x="18" y="134"/>
                      </a:lnTo>
                      <a:lnTo>
                        <a:pt x="10" y="140"/>
                      </a:lnTo>
                      <a:lnTo>
                        <a:pt x="2" y="138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32" name="Freeform 281">
                  <a:extLst>
                    <a:ext uri="{FF2B5EF4-FFF2-40B4-BE49-F238E27FC236}">
                      <a16:creationId xmlns:a16="http://schemas.microsoft.com/office/drawing/2014/main" id="{DF33DE20-AB5C-9C7E-DB91-B66A255D35D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707" y="1927"/>
                  <a:ext cx="50" cy="72"/>
                </a:xfrm>
                <a:custGeom>
                  <a:avLst/>
                  <a:gdLst/>
                  <a:ahLst/>
                  <a:cxnLst>
                    <a:cxn ang="0">
                      <a:pos x="2" y="32"/>
                    </a:cxn>
                    <a:cxn ang="0">
                      <a:pos x="2" y="28"/>
                    </a:cxn>
                    <a:cxn ang="0">
                      <a:pos x="8" y="30"/>
                    </a:cxn>
                    <a:cxn ang="0">
                      <a:pos x="12" y="28"/>
                    </a:cxn>
                    <a:cxn ang="0">
                      <a:pos x="10" y="22"/>
                    </a:cxn>
                    <a:cxn ang="0">
                      <a:pos x="6" y="20"/>
                    </a:cxn>
                    <a:cxn ang="0">
                      <a:pos x="10" y="6"/>
                    </a:cxn>
                    <a:cxn ang="0">
                      <a:pos x="20" y="2"/>
                    </a:cxn>
                    <a:cxn ang="0">
                      <a:pos x="30" y="0"/>
                    </a:cxn>
                    <a:cxn ang="0">
                      <a:pos x="38" y="8"/>
                    </a:cxn>
                    <a:cxn ang="0">
                      <a:pos x="44" y="18"/>
                    </a:cxn>
                    <a:cxn ang="0">
                      <a:pos x="48" y="30"/>
                    </a:cxn>
                    <a:cxn ang="0">
                      <a:pos x="50" y="40"/>
                    </a:cxn>
                    <a:cxn ang="0">
                      <a:pos x="48" y="54"/>
                    </a:cxn>
                    <a:cxn ang="0">
                      <a:pos x="50" y="54"/>
                    </a:cxn>
                    <a:cxn ang="0">
                      <a:pos x="50" y="56"/>
                    </a:cxn>
                    <a:cxn ang="0">
                      <a:pos x="46" y="58"/>
                    </a:cxn>
                    <a:cxn ang="0">
                      <a:pos x="38" y="62"/>
                    </a:cxn>
                    <a:cxn ang="0">
                      <a:pos x="34" y="64"/>
                    </a:cxn>
                    <a:cxn ang="0">
                      <a:pos x="28" y="60"/>
                    </a:cxn>
                    <a:cxn ang="0">
                      <a:pos x="24" y="64"/>
                    </a:cxn>
                    <a:cxn ang="0">
                      <a:pos x="16" y="70"/>
                    </a:cxn>
                    <a:cxn ang="0">
                      <a:pos x="12" y="68"/>
                    </a:cxn>
                    <a:cxn ang="0">
                      <a:pos x="2" y="72"/>
                    </a:cxn>
                    <a:cxn ang="0">
                      <a:pos x="0" y="66"/>
                    </a:cxn>
                    <a:cxn ang="0">
                      <a:pos x="2" y="58"/>
                    </a:cxn>
                    <a:cxn ang="0">
                      <a:pos x="2" y="48"/>
                    </a:cxn>
                    <a:cxn ang="0">
                      <a:pos x="6" y="46"/>
                    </a:cxn>
                    <a:cxn ang="0">
                      <a:pos x="6" y="38"/>
                    </a:cxn>
                    <a:cxn ang="0">
                      <a:pos x="2" y="32"/>
                    </a:cxn>
                  </a:cxnLst>
                  <a:rect l="0" t="0" r="r" b="b"/>
                  <a:pathLst>
                    <a:path w="50" h="72">
                      <a:moveTo>
                        <a:pt x="2" y="32"/>
                      </a:moveTo>
                      <a:lnTo>
                        <a:pt x="2" y="28"/>
                      </a:lnTo>
                      <a:lnTo>
                        <a:pt x="8" y="30"/>
                      </a:lnTo>
                      <a:lnTo>
                        <a:pt x="12" y="28"/>
                      </a:lnTo>
                      <a:lnTo>
                        <a:pt x="10" y="22"/>
                      </a:lnTo>
                      <a:lnTo>
                        <a:pt x="6" y="20"/>
                      </a:lnTo>
                      <a:lnTo>
                        <a:pt x="10" y="6"/>
                      </a:lnTo>
                      <a:lnTo>
                        <a:pt x="20" y="2"/>
                      </a:lnTo>
                      <a:lnTo>
                        <a:pt x="30" y="0"/>
                      </a:lnTo>
                      <a:lnTo>
                        <a:pt x="38" y="8"/>
                      </a:lnTo>
                      <a:lnTo>
                        <a:pt x="44" y="18"/>
                      </a:lnTo>
                      <a:lnTo>
                        <a:pt x="48" y="30"/>
                      </a:lnTo>
                      <a:lnTo>
                        <a:pt x="50" y="40"/>
                      </a:lnTo>
                      <a:lnTo>
                        <a:pt x="48" y="54"/>
                      </a:lnTo>
                      <a:lnTo>
                        <a:pt x="50" y="54"/>
                      </a:lnTo>
                      <a:lnTo>
                        <a:pt x="50" y="56"/>
                      </a:lnTo>
                      <a:lnTo>
                        <a:pt x="46" y="58"/>
                      </a:lnTo>
                      <a:lnTo>
                        <a:pt x="38" y="62"/>
                      </a:lnTo>
                      <a:lnTo>
                        <a:pt x="34" y="64"/>
                      </a:lnTo>
                      <a:lnTo>
                        <a:pt x="28" y="60"/>
                      </a:lnTo>
                      <a:lnTo>
                        <a:pt x="24" y="64"/>
                      </a:lnTo>
                      <a:lnTo>
                        <a:pt x="16" y="70"/>
                      </a:lnTo>
                      <a:lnTo>
                        <a:pt x="12" y="68"/>
                      </a:lnTo>
                      <a:lnTo>
                        <a:pt x="2" y="72"/>
                      </a:lnTo>
                      <a:lnTo>
                        <a:pt x="0" y="66"/>
                      </a:lnTo>
                      <a:lnTo>
                        <a:pt x="2" y="58"/>
                      </a:lnTo>
                      <a:lnTo>
                        <a:pt x="2" y="48"/>
                      </a:lnTo>
                      <a:lnTo>
                        <a:pt x="6" y="46"/>
                      </a:lnTo>
                      <a:lnTo>
                        <a:pt x="6" y="38"/>
                      </a:lnTo>
                      <a:lnTo>
                        <a:pt x="2" y="3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33" name="Freeform 282">
                  <a:extLst>
                    <a:ext uri="{FF2B5EF4-FFF2-40B4-BE49-F238E27FC236}">
                      <a16:creationId xmlns:a16="http://schemas.microsoft.com/office/drawing/2014/main" id="{84B7BD52-4088-88F6-95F2-E673B091DB0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677" y="1843"/>
                  <a:ext cx="98" cy="96"/>
                </a:xfrm>
                <a:custGeom>
                  <a:avLst/>
                  <a:gdLst/>
                  <a:ahLst/>
                  <a:cxnLst>
                    <a:cxn ang="0">
                      <a:pos x="24" y="92"/>
                    </a:cxn>
                    <a:cxn ang="0">
                      <a:pos x="12" y="94"/>
                    </a:cxn>
                    <a:cxn ang="0">
                      <a:pos x="8" y="88"/>
                    </a:cxn>
                    <a:cxn ang="0">
                      <a:pos x="12" y="80"/>
                    </a:cxn>
                    <a:cxn ang="0">
                      <a:pos x="12" y="70"/>
                    </a:cxn>
                    <a:cxn ang="0">
                      <a:pos x="16" y="60"/>
                    </a:cxn>
                    <a:cxn ang="0">
                      <a:pos x="6" y="60"/>
                    </a:cxn>
                    <a:cxn ang="0">
                      <a:pos x="0" y="56"/>
                    </a:cxn>
                    <a:cxn ang="0">
                      <a:pos x="6" y="48"/>
                    </a:cxn>
                    <a:cxn ang="0">
                      <a:pos x="22" y="38"/>
                    </a:cxn>
                    <a:cxn ang="0">
                      <a:pos x="28" y="32"/>
                    </a:cxn>
                    <a:cxn ang="0">
                      <a:pos x="36" y="24"/>
                    </a:cxn>
                    <a:cxn ang="0">
                      <a:pos x="40" y="22"/>
                    </a:cxn>
                    <a:cxn ang="0">
                      <a:pos x="50" y="26"/>
                    </a:cxn>
                    <a:cxn ang="0">
                      <a:pos x="60" y="24"/>
                    </a:cxn>
                    <a:cxn ang="0">
                      <a:pos x="62" y="16"/>
                    </a:cxn>
                    <a:cxn ang="0">
                      <a:pos x="72" y="16"/>
                    </a:cxn>
                    <a:cxn ang="0">
                      <a:pos x="80" y="10"/>
                    </a:cxn>
                    <a:cxn ang="0">
                      <a:pos x="82" y="4"/>
                    </a:cxn>
                    <a:cxn ang="0">
                      <a:pos x="88" y="0"/>
                    </a:cxn>
                    <a:cxn ang="0">
                      <a:pos x="98" y="8"/>
                    </a:cxn>
                    <a:cxn ang="0">
                      <a:pos x="92" y="12"/>
                    </a:cxn>
                    <a:cxn ang="0">
                      <a:pos x="84" y="18"/>
                    </a:cxn>
                    <a:cxn ang="0">
                      <a:pos x="80" y="28"/>
                    </a:cxn>
                    <a:cxn ang="0">
                      <a:pos x="78" y="38"/>
                    </a:cxn>
                    <a:cxn ang="0">
                      <a:pos x="76" y="42"/>
                    </a:cxn>
                    <a:cxn ang="0">
                      <a:pos x="68" y="46"/>
                    </a:cxn>
                    <a:cxn ang="0">
                      <a:pos x="52" y="52"/>
                    </a:cxn>
                    <a:cxn ang="0">
                      <a:pos x="48" y="58"/>
                    </a:cxn>
                    <a:cxn ang="0">
                      <a:pos x="48" y="66"/>
                    </a:cxn>
                    <a:cxn ang="0">
                      <a:pos x="52" y="76"/>
                    </a:cxn>
                    <a:cxn ang="0">
                      <a:pos x="56" y="80"/>
                    </a:cxn>
                    <a:cxn ang="0">
                      <a:pos x="60" y="84"/>
                    </a:cxn>
                    <a:cxn ang="0">
                      <a:pos x="50" y="86"/>
                    </a:cxn>
                    <a:cxn ang="0">
                      <a:pos x="40" y="90"/>
                    </a:cxn>
                    <a:cxn ang="0">
                      <a:pos x="36" y="96"/>
                    </a:cxn>
                    <a:cxn ang="0">
                      <a:pos x="24" y="92"/>
                    </a:cxn>
                  </a:cxnLst>
                  <a:rect l="0" t="0" r="r" b="b"/>
                  <a:pathLst>
                    <a:path w="98" h="96">
                      <a:moveTo>
                        <a:pt x="24" y="92"/>
                      </a:moveTo>
                      <a:lnTo>
                        <a:pt x="12" y="94"/>
                      </a:lnTo>
                      <a:lnTo>
                        <a:pt x="8" y="88"/>
                      </a:lnTo>
                      <a:lnTo>
                        <a:pt x="12" y="80"/>
                      </a:lnTo>
                      <a:lnTo>
                        <a:pt x="12" y="70"/>
                      </a:lnTo>
                      <a:lnTo>
                        <a:pt x="16" y="60"/>
                      </a:lnTo>
                      <a:lnTo>
                        <a:pt x="6" y="60"/>
                      </a:lnTo>
                      <a:lnTo>
                        <a:pt x="0" y="56"/>
                      </a:lnTo>
                      <a:lnTo>
                        <a:pt x="6" y="48"/>
                      </a:lnTo>
                      <a:lnTo>
                        <a:pt x="22" y="38"/>
                      </a:lnTo>
                      <a:lnTo>
                        <a:pt x="28" y="32"/>
                      </a:lnTo>
                      <a:lnTo>
                        <a:pt x="36" y="24"/>
                      </a:lnTo>
                      <a:lnTo>
                        <a:pt x="40" y="22"/>
                      </a:lnTo>
                      <a:lnTo>
                        <a:pt x="50" y="26"/>
                      </a:lnTo>
                      <a:lnTo>
                        <a:pt x="60" y="24"/>
                      </a:lnTo>
                      <a:lnTo>
                        <a:pt x="62" y="16"/>
                      </a:lnTo>
                      <a:lnTo>
                        <a:pt x="72" y="16"/>
                      </a:lnTo>
                      <a:lnTo>
                        <a:pt x="80" y="10"/>
                      </a:lnTo>
                      <a:lnTo>
                        <a:pt x="82" y="4"/>
                      </a:lnTo>
                      <a:lnTo>
                        <a:pt x="88" y="0"/>
                      </a:lnTo>
                      <a:lnTo>
                        <a:pt x="98" y="8"/>
                      </a:lnTo>
                      <a:lnTo>
                        <a:pt x="92" y="12"/>
                      </a:lnTo>
                      <a:lnTo>
                        <a:pt x="84" y="18"/>
                      </a:lnTo>
                      <a:lnTo>
                        <a:pt x="80" y="28"/>
                      </a:lnTo>
                      <a:lnTo>
                        <a:pt x="78" y="38"/>
                      </a:lnTo>
                      <a:lnTo>
                        <a:pt x="76" y="42"/>
                      </a:lnTo>
                      <a:lnTo>
                        <a:pt x="68" y="46"/>
                      </a:lnTo>
                      <a:lnTo>
                        <a:pt x="52" y="52"/>
                      </a:lnTo>
                      <a:lnTo>
                        <a:pt x="48" y="58"/>
                      </a:lnTo>
                      <a:lnTo>
                        <a:pt x="48" y="66"/>
                      </a:lnTo>
                      <a:lnTo>
                        <a:pt x="52" y="76"/>
                      </a:lnTo>
                      <a:lnTo>
                        <a:pt x="56" y="80"/>
                      </a:lnTo>
                      <a:lnTo>
                        <a:pt x="60" y="84"/>
                      </a:lnTo>
                      <a:lnTo>
                        <a:pt x="50" y="86"/>
                      </a:lnTo>
                      <a:lnTo>
                        <a:pt x="40" y="90"/>
                      </a:lnTo>
                      <a:lnTo>
                        <a:pt x="36" y="96"/>
                      </a:lnTo>
                      <a:lnTo>
                        <a:pt x="24" y="9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34" name="Freeform 283">
                  <a:extLst>
                    <a:ext uri="{FF2B5EF4-FFF2-40B4-BE49-F238E27FC236}">
                      <a16:creationId xmlns:a16="http://schemas.microsoft.com/office/drawing/2014/main" id="{338256CE-C929-84EB-DC48-21071A1135A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69" y="1627"/>
                  <a:ext cx="972" cy="612"/>
                </a:xfrm>
                <a:custGeom>
                  <a:avLst/>
                  <a:gdLst/>
                  <a:ahLst/>
                  <a:cxnLst>
                    <a:cxn ang="0">
                      <a:pos x="108" y="176"/>
                    </a:cxn>
                    <a:cxn ang="0">
                      <a:pos x="170" y="134"/>
                    </a:cxn>
                    <a:cxn ang="0">
                      <a:pos x="210" y="104"/>
                    </a:cxn>
                    <a:cxn ang="0">
                      <a:pos x="258" y="116"/>
                    </a:cxn>
                    <a:cxn ang="0">
                      <a:pos x="278" y="170"/>
                    </a:cxn>
                    <a:cxn ang="0">
                      <a:pos x="358" y="212"/>
                    </a:cxn>
                    <a:cxn ang="0">
                      <a:pos x="506" y="240"/>
                    </a:cxn>
                    <a:cxn ang="0">
                      <a:pos x="608" y="200"/>
                    </a:cxn>
                    <a:cxn ang="0">
                      <a:pos x="654" y="164"/>
                    </a:cxn>
                    <a:cxn ang="0">
                      <a:pos x="736" y="144"/>
                    </a:cxn>
                    <a:cxn ang="0">
                      <a:pos x="668" y="116"/>
                    </a:cxn>
                    <a:cxn ang="0">
                      <a:pos x="714" y="76"/>
                    </a:cxn>
                    <a:cxn ang="0">
                      <a:pos x="750" y="20"/>
                    </a:cxn>
                    <a:cxn ang="0">
                      <a:pos x="798" y="0"/>
                    </a:cxn>
                    <a:cxn ang="0">
                      <a:pos x="856" y="68"/>
                    </a:cxn>
                    <a:cxn ang="0">
                      <a:pos x="908" y="100"/>
                    </a:cxn>
                    <a:cxn ang="0">
                      <a:pos x="970" y="110"/>
                    </a:cxn>
                    <a:cxn ang="0">
                      <a:pos x="934" y="174"/>
                    </a:cxn>
                    <a:cxn ang="0">
                      <a:pos x="896" y="216"/>
                    </a:cxn>
                    <a:cxn ang="0">
                      <a:pos x="848" y="238"/>
                    </a:cxn>
                    <a:cxn ang="0">
                      <a:pos x="798" y="274"/>
                    </a:cxn>
                    <a:cxn ang="0">
                      <a:pos x="772" y="266"/>
                    </a:cxn>
                    <a:cxn ang="0">
                      <a:pos x="724" y="286"/>
                    </a:cxn>
                    <a:cxn ang="0">
                      <a:pos x="720" y="316"/>
                    </a:cxn>
                    <a:cxn ang="0">
                      <a:pos x="758" y="316"/>
                    </a:cxn>
                    <a:cxn ang="0">
                      <a:pos x="752" y="334"/>
                    </a:cxn>
                    <a:cxn ang="0">
                      <a:pos x="736" y="372"/>
                    </a:cxn>
                    <a:cxn ang="0">
                      <a:pos x="766" y="422"/>
                    </a:cxn>
                    <a:cxn ang="0">
                      <a:pos x="760" y="438"/>
                    </a:cxn>
                    <a:cxn ang="0">
                      <a:pos x="766" y="450"/>
                    </a:cxn>
                    <a:cxn ang="0">
                      <a:pos x="714" y="542"/>
                    </a:cxn>
                    <a:cxn ang="0">
                      <a:pos x="638" y="568"/>
                    </a:cxn>
                    <a:cxn ang="0">
                      <a:pos x="586" y="596"/>
                    </a:cxn>
                    <a:cxn ang="0">
                      <a:pos x="576" y="594"/>
                    </a:cxn>
                    <a:cxn ang="0">
                      <a:pos x="528" y="590"/>
                    </a:cxn>
                    <a:cxn ang="0">
                      <a:pos x="492" y="576"/>
                    </a:cxn>
                    <a:cxn ang="0">
                      <a:pos x="450" y="590"/>
                    </a:cxn>
                    <a:cxn ang="0">
                      <a:pos x="420" y="594"/>
                    </a:cxn>
                    <a:cxn ang="0">
                      <a:pos x="402" y="552"/>
                    </a:cxn>
                    <a:cxn ang="0">
                      <a:pos x="392" y="490"/>
                    </a:cxn>
                    <a:cxn ang="0">
                      <a:pos x="352" y="464"/>
                    </a:cxn>
                    <a:cxn ang="0">
                      <a:pos x="292" y="488"/>
                    </a:cxn>
                    <a:cxn ang="0">
                      <a:pos x="230" y="488"/>
                    </a:cxn>
                    <a:cxn ang="0">
                      <a:pos x="146" y="456"/>
                    </a:cxn>
                    <a:cxn ang="0">
                      <a:pos x="80" y="418"/>
                    </a:cxn>
                    <a:cxn ang="0">
                      <a:pos x="84" y="380"/>
                    </a:cxn>
                    <a:cxn ang="0">
                      <a:pos x="70" y="352"/>
                    </a:cxn>
                    <a:cxn ang="0">
                      <a:pos x="20" y="318"/>
                    </a:cxn>
                    <a:cxn ang="0">
                      <a:pos x="2" y="284"/>
                    </a:cxn>
                    <a:cxn ang="0">
                      <a:pos x="32" y="266"/>
                    </a:cxn>
                    <a:cxn ang="0">
                      <a:pos x="102" y="232"/>
                    </a:cxn>
                  </a:cxnLst>
                  <a:rect l="0" t="0" r="r" b="b"/>
                  <a:pathLst>
                    <a:path w="972" h="612">
                      <a:moveTo>
                        <a:pt x="108" y="228"/>
                      </a:moveTo>
                      <a:lnTo>
                        <a:pt x="108" y="218"/>
                      </a:lnTo>
                      <a:lnTo>
                        <a:pt x="116" y="210"/>
                      </a:lnTo>
                      <a:lnTo>
                        <a:pt x="110" y="194"/>
                      </a:lnTo>
                      <a:lnTo>
                        <a:pt x="108" y="176"/>
                      </a:lnTo>
                      <a:lnTo>
                        <a:pt x="120" y="170"/>
                      </a:lnTo>
                      <a:lnTo>
                        <a:pt x="138" y="170"/>
                      </a:lnTo>
                      <a:lnTo>
                        <a:pt x="142" y="156"/>
                      </a:lnTo>
                      <a:lnTo>
                        <a:pt x="152" y="132"/>
                      </a:lnTo>
                      <a:lnTo>
                        <a:pt x="170" y="134"/>
                      </a:lnTo>
                      <a:lnTo>
                        <a:pt x="184" y="134"/>
                      </a:lnTo>
                      <a:lnTo>
                        <a:pt x="194" y="132"/>
                      </a:lnTo>
                      <a:lnTo>
                        <a:pt x="194" y="118"/>
                      </a:lnTo>
                      <a:lnTo>
                        <a:pt x="198" y="104"/>
                      </a:lnTo>
                      <a:lnTo>
                        <a:pt x="210" y="104"/>
                      </a:lnTo>
                      <a:lnTo>
                        <a:pt x="212" y="94"/>
                      </a:lnTo>
                      <a:lnTo>
                        <a:pt x="228" y="94"/>
                      </a:lnTo>
                      <a:lnTo>
                        <a:pt x="232" y="104"/>
                      </a:lnTo>
                      <a:lnTo>
                        <a:pt x="242" y="114"/>
                      </a:lnTo>
                      <a:lnTo>
                        <a:pt x="258" y="116"/>
                      </a:lnTo>
                      <a:lnTo>
                        <a:pt x="272" y="130"/>
                      </a:lnTo>
                      <a:lnTo>
                        <a:pt x="280" y="142"/>
                      </a:lnTo>
                      <a:lnTo>
                        <a:pt x="280" y="150"/>
                      </a:lnTo>
                      <a:lnTo>
                        <a:pt x="274" y="158"/>
                      </a:lnTo>
                      <a:lnTo>
                        <a:pt x="278" y="170"/>
                      </a:lnTo>
                      <a:lnTo>
                        <a:pt x="286" y="174"/>
                      </a:lnTo>
                      <a:lnTo>
                        <a:pt x="320" y="176"/>
                      </a:lnTo>
                      <a:lnTo>
                        <a:pt x="330" y="186"/>
                      </a:lnTo>
                      <a:lnTo>
                        <a:pt x="352" y="198"/>
                      </a:lnTo>
                      <a:lnTo>
                        <a:pt x="358" y="212"/>
                      </a:lnTo>
                      <a:lnTo>
                        <a:pt x="364" y="220"/>
                      </a:lnTo>
                      <a:lnTo>
                        <a:pt x="418" y="222"/>
                      </a:lnTo>
                      <a:lnTo>
                        <a:pt x="446" y="224"/>
                      </a:lnTo>
                      <a:lnTo>
                        <a:pt x="470" y="236"/>
                      </a:lnTo>
                      <a:lnTo>
                        <a:pt x="506" y="240"/>
                      </a:lnTo>
                      <a:lnTo>
                        <a:pt x="528" y="226"/>
                      </a:lnTo>
                      <a:lnTo>
                        <a:pt x="572" y="226"/>
                      </a:lnTo>
                      <a:lnTo>
                        <a:pt x="590" y="216"/>
                      </a:lnTo>
                      <a:lnTo>
                        <a:pt x="590" y="210"/>
                      </a:lnTo>
                      <a:lnTo>
                        <a:pt x="608" y="200"/>
                      </a:lnTo>
                      <a:lnTo>
                        <a:pt x="602" y="188"/>
                      </a:lnTo>
                      <a:lnTo>
                        <a:pt x="608" y="176"/>
                      </a:lnTo>
                      <a:lnTo>
                        <a:pt x="622" y="176"/>
                      </a:lnTo>
                      <a:lnTo>
                        <a:pt x="640" y="178"/>
                      </a:lnTo>
                      <a:lnTo>
                        <a:pt x="654" y="164"/>
                      </a:lnTo>
                      <a:lnTo>
                        <a:pt x="670" y="164"/>
                      </a:lnTo>
                      <a:lnTo>
                        <a:pt x="688" y="150"/>
                      </a:lnTo>
                      <a:lnTo>
                        <a:pt x="708" y="142"/>
                      </a:lnTo>
                      <a:lnTo>
                        <a:pt x="720" y="142"/>
                      </a:lnTo>
                      <a:lnTo>
                        <a:pt x="736" y="144"/>
                      </a:lnTo>
                      <a:lnTo>
                        <a:pt x="734" y="134"/>
                      </a:lnTo>
                      <a:lnTo>
                        <a:pt x="714" y="114"/>
                      </a:lnTo>
                      <a:lnTo>
                        <a:pt x="704" y="112"/>
                      </a:lnTo>
                      <a:lnTo>
                        <a:pt x="696" y="118"/>
                      </a:lnTo>
                      <a:lnTo>
                        <a:pt x="668" y="116"/>
                      </a:lnTo>
                      <a:lnTo>
                        <a:pt x="672" y="102"/>
                      </a:lnTo>
                      <a:lnTo>
                        <a:pt x="680" y="84"/>
                      </a:lnTo>
                      <a:lnTo>
                        <a:pt x="686" y="76"/>
                      </a:lnTo>
                      <a:lnTo>
                        <a:pt x="704" y="86"/>
                      </a:lnTo>
                      <a:lnTo>
                        <a:pt x="714" y="76"/>
                      </a:lnTo>
                      <a:lnTo>
                        <a:pt x="726" y="74"/>
                      </a:lnTo>
                      <a:lnTo>
                        <a:pt x="730" y="58"/>
                      </a:lnTo>
                      <a:lnTo>
                        <a:pt x="740" y="40"/>
                      </a:lnTo>
                      <a:lnTo>
                        <a:pt x="750" y="34"/>
                      </a:lnTo>
                      <a:lnTo>
                        <a:pt x="750" y="20"/>
                      </a:lnTo>
                      <a:lnTo>
                        <a:pt x="738" y="18"/>
                      </a:lnTo>
                      <a:lnTo>
                        <a:pt x="740" y="10"/>
                      </a:lnTo>
                      <a:lnTo>
                        <a:pt x="754" y="4"/>
                      </a:lnTo>
                      <a:lnTo>
                        <a:pt x="780" y="2"/>
                      </a:lnTo>
                      <a:lnTo>
                        <a:pt x="798" y="0"/>
                      </a:lnTo>
                      <a:lnTo>
                        <a:pt x="814" y="6"/>
                      </a:lnTo>
                      <a:lnTo>
                        <a:pt x="828" y="12"/>
                      </a:lnTo>
                      <a:lnTo>
                        <a:pt x="840" y="32"/>
                      </a:lnTo>
                      <a:lnTo>
                        <a:pt x="848" y="52"/>
                      </a:lnTo>
                      <a:lnTo>
                        <a:pt x="856" y="68"/>
                      </a:lnTo>
                      <a:lnTo>
                        <a:pt x="862" y="84"/>
                      </a:lnTo>
                      <a:lnTo>
                        <a:pt x="878" y="84"/>
                      </a:lnTo>
                      <a:lnTo>
                        <a:pt x="888" y="90"/>
                      </a:lnTo>
                      <a:lnTo>
                        <a:pt x="902" y="98"/>
                      </a:lnTo>
                      <a:lnTo>
                        <a:pt x="908" y="100"/>
                      </a:lnTo>
                      <a:lnTo>
                        <a:pt x="912" y="120"/>
                      </a:lnTo>
                      <a:lnTo>
                        <a:pt x="934" y="122"/>
                      </a:lnTo>
                      <a:lnTo>
                        <a:pt x="940" y="114"/>
                      </a:lnTo>
                      <a:lnTo>
                        <a:pt x="954" y="112"/>
                      </a:lnTo>
                      <a:lnTo>
                        <a:pt x="970" y="110"/>
                      </a:lnTo>
                      <a:lnTo>
                        <a:pt x="972" y="124"/>
                      </a:lnTo>
                      <a:lnTo>
                        <a:pt x="964" y="128"/>
                      </a:lnTo>
                      <a:lnTo>
                        <a:pt x="958" y="150"/>
                      </a:lnTo>
                      <a:lnTo>
                        <a:pt x="946" y="172"/>
                      </a:lnTo>
                      <a:lnTo>
                        <a:pt x="934" y="174"/>
                      </a:lnTo>
                      <a:lnTo>
                        <a:pt x="928" y="168"/>
                      </a:lnTo>
                      <a:lnTo>
                        <a:pt x="914" y="178"/>
                      </a:lnTo>
                      <a:lnTo>
                        <a:pt x="914" y="214"/>
                      </a:lnTo>
                      <a:lnTo>
                        <a:pt x="906" y="224"/>
                      </a:lnTo>
                      <a:lnTo>
                        <a:pt x="896" y="216"/>
                      </a:lnTo>
                      <a:lnTo>
                        <a:pt x="880" y="232"/>
                      </a:lnTo>
                      <a:lnTo>
                        <a:pt x="870" y="232"/>
                      </a:lnTo>
                      <a:lnTo>
                        <a:pt x="868" y="240"/>
                      </a:lnTo>
                      <a:lnTo>
                        <a:pt x="858" y="242"/>
                      </a:lnTo>
                      <a:lnTo>
                        <a:pt x="848" y="238"/>
                      </a:lnTo>
                      <a:lnTo>
                        <a:pt x="844" y="240"/>
                      </a:lnTo>
                      <a:lnTo>
                        <a:pt x="830" y="254"/>
                      </a:lnTo>
                      <a:lnTo>
                        <a:pt x="818" y="262"/>
                      </a:lnTo>
                      <a:lnTo>
                        <a:pt x="808" y="272"/>
                      </a:lnTo>
                      <a:lnTo>
                        <a:pt x="798" y="274"/>
                      </a:lnTo>
                      <a:lnTo>
                        <a:pt x="788" y="276"/>
                      </a:lnTo>
                      <a:lnTo>
                        <a:pt x="760" y="294"/>
                      </a:lnTo>
                      <a:lnTo>
                        <a:pt x="758" y="282"/>
                      </a:lnTo>
                      <a:lnTo>
                        <a:pt x="762" y="272"/>
                      </a:lnTo>
                      <a:lnTo>
                        <a:pt x="772" y="266"/>
                      </a:lnTo>
                      <a:lnTo>
                        <a:pt x="770" y="256"/>
                      </a:lnTo>
                      <a:lnTo>
                        <a:pt x="762" y="256"/>
                      </a:lnTo>
                      <a:lnTo>
                        <a:pt x="750" y="258"/>
                      </a:lnTo>
                      <a:lnTo>
                        <a:pt x="728" y="276"/>
                      </a:lnTo>
                      <a:lnTo>
                        <a:pt x="724" y="286"/>
                      </a:lnTo>
                      <a:lnTo>
                        <a:pt x="704" y="286"/>
                      </a:lnTo>
                      <a:lnTo>
                        <a:pt x="700" y="294"/>
                      </a:lnTo>
                      <a:lnTo>
                        <a:pt x="706" y="308"/>
                      </a:lnTo>
                      <a:lnTo>
                        <a:pt x="720" y="310"/>
                      </a:lnTo>
                      <a:lnTo>
                        <a:pt x="720" y="316"/>
                      </a:lnTo>
                      <a:lnTo>
                        <a:pt x="722" y="324"/>
                      </a:lnTo>
                      <a:lnTo>
                        <a:pt x="734" y="322"/>
                      </a:lnTo>
                      <a:lnTo>
                        <a:pt x="742" y="314"/>
                      </a:lnTo>
                      <a:lnTo>
                        <a:pt x="750" y="312"/>
                      </a:lnTo>
                      <a:lnTo>
                        <a:pt x="758" y="316"/>
                      </a:lnTo>
                      <a:lnTo>
                        <a:pt x="774" y="320"/>
                      </a:lnTo>
                      <a:lnTo>
                        <a:pt x="778" y="328"/>
                      </a:lnTo>
                      <a:lnTo>
                        <a:pt x="772" y="330"/>
                      </a:lnTo>
                      <a:lnTo>
                        <a:pt x="760" y="330"/>
                      </a:lnTo>
                      <a:lnTo>
                        <a:pt x="752" y="334"/>
                      </a:lnTo>
                      <a:lnTo>
                        <a:pt x="750" y="340"/>
                      </a:lnTo>
                      <a:lnTo>
                        <a:pt x="740" y="344"/>
                      </a:lnTo>
                      <a:lnTo>
                        <a:pt x="730" y="358"/>
                      </a:lnTo>
                      <a:lnTo>
                        <a:pt x="726" y="368"/>
                      </a:lnTo>
                      <a:lnTo>
                        <a:pt x="736" y="372"/>
                      </a:lnTo>
                      <a:lnTo>
                        <a:pt x="742" y="378"/>
                      </a:lnTo>
                      <a:lnTo>
                        <a:pt x="750" y="398"/>
                      </a:lnTo>
                      <a:lnTo>
                        <a:pt x="752" y="406"/>
                      </a:lnTo>
                      <a:lnTo>
                        <a:pt x="768" y="418"/>
                      </a:lnTo>
                      <a:lnTo>
                        <a:pt x="766" y="422"/>
                      </a:lnTo>
                      <a:lnTo>
                        <a:pt x="756" y="418"/>
                      </a:lnTo>
                      <a:lnTo>
                        <a:pt x="752" y="426"/>
                      </a:lnTo>
                      <a:lnTo>
                        <a:pt x="764" y="430"/>
                      </a:lnTo>
                      <a:lnTo>
                        <a:pt x="768" y="436"/>
                      </a:lnTo>
                      <a:lnTo>
                        <a:pt x="760" y="438"/>
                      </a:lnTo>
                      <a:lnTo>
                        <a:pt x="750" y="440"/>
                      </a:lnTo>
                      <a:lnTo>
                        <a:pt x="744" y="444"/>
                      </a:lnTo>
                      <a:lnTo>
                        <a:pt x="742" y="446"/>
                      </a:lnTo>
                      <a:lnTo>
                        <a:pt x="756" y="448"/>
                      </a:lnTo>
                      <a:lnTo>
                        <a:pt x="766" y="450"/>
                      </a:lnTo>
                      <a:lnTo>
                        <a:pt x="766" y="462"/>
                      </a:lnTo>
                      <a:lnTo>
                        <a:pt x="758" y="480"/>
                      </a:lnTo>
                      <a:lnTo>
                        <a:pt x="738" y="504"/>
                      </a:lnTo>
                      <a:lnTo>
                        <a:pt x="724" y="524"/>
                      </a:lnTo>
                      <a:lnTo>
                        <a:pt x="714" y="542"/>
                      </a:lnTo>
                      <a:lnTo>
                        <a:pt x="692" y="560"/>
                      </a:lnTo>
                      <a:lnTo>
                        <a:pt x="678" y="572"/>
                      </a:lnTo>
                      <a:lnTo>
                        <a:pt x="656" y="576"/>
                      </a:lnTo>
                      <a:lnTo>
                        <a:pt x="644" y="576"/>
                      </a:lnTo>
                      <a:lnTo>
                        <a:pt x="638" y="568"/>
                      </a:lnTo>
                      <a:lnTo>
                        <a:pt x="632" y="570"/>
                      </a:lnTo>
                      <a:lnTo>
                        <a:pt x="632" y="584"/>
                      </a:lnTo>
                      <a:lnTo>
                        <a:pt x="618" y="588"/>
                      </a:lnTo>
                      <a:lnTo>
                        <a:pt x="598" y="594"/>
                      </a:lnTo>
                      <a:lnTo>
                        <a:pt x="586" y="596"/>
                      </a:lnTo>
                      <a:lnTo>
                        <a:pt x="582" y="604"/>
                      </a:lnTo>
                      <a:lnTo>
                        <a:pt x="584" y="612"/>
                      </a:lnTo>
                      <a:lnTo>
                        <a:pt x="576" y="608"/>
                      </a:lnTo>
                      <a:lnTo>
                        <a:pt x="576" y="600"/>
                      </a:lnTo>
                      <a:lnTo>
                        <a:pt x="576" y="594"/>
                      </a:lnTo>
                      <a:lnTo>
                        <a:pt x="566" y="594"/>
                      </a:lnTo>
                      <a:lnTo>
                        <a:pt x="556" y="590"/>
                      </a:lnTo>
                      <a:lnTo>
                        <a:pt x="546" y="594"/>
                      </a:lnTo>
                      <a:lnTo>
                        <a:pt x="536" y="594"/>
                      </a:lnTo>
                      <a:lnTo>
                        <a:pt x="528" y="590"/>
                      </a:lnTo>
                      <a:lnTo>
                        <a:pt x="526" y="574"/>
                      </a:lnTo>
                      <a:lnTo>
                        <a:pt x="514" y="572"/>
                      </a:lnTo>
                      <a:lnTo>
                        <a:pt x="508" y="568"/>
                      </a:lnTo>
                      <a:lnTo>
                        <a:pt x="500" y="568"/>
                      </a:lnTo>
                      <a:lnTo>
                        <a:pt x="492" y="576"/>
                      </a:lnTo>
                      <a:lnTo>
                        <a:pt x="458" y="576"/>
                      </a:lnTo>
                      <a:lnTo>
                        <a:pt x="456" y="580"/>
                      </a:lnTo>
                      <a:lnTo>
                        <a:pt x="444" y="580"/>
                      </a:lnTo>
                      <a:lnTo>
                        <a:pt x="444" y="588"/>
                      </a:lnTo>
                      <a:lnTo>
                        <a:pt x="450" y="590"/>
                      </a:lnTo>
                      <a:lnTo>
                        <a:pt x="448" y="598"/>
                      </a:lnTo>
                      <a:lnTo>
                        <a:pt x="440" y="598"/>
                      </a:lnTo>
                      <a:lnTo>
                        <a:pt x="436" y="594"/>
                      </a:lnTo>
                      <a:lnTo>
                        <a:pt x="428" y="594"/>
                      </a:lnTo>
                      <a:lnTo>
                        <a:pt x="420" y="594"/>
                      </a:lnTo>
                      <a:lnTo>
                        <a:pt x="420" y="588"/>
                      </a:lnTo>
                      <a:lnTo>
                        <a:pt x="412" y="586"/>
                      </a:lnTo>
                      <a:lnTo>
                        <a:pt x="412" y="570"/>
                      </a:lnTo>
                      <a:lnTo>
                        <a:pt x="402" y="566"/>
                      </a:lnTo>
                      <a:lnTo>
                        <a:pt x="402" y="552"/>
                      </a:lnTo>
                      <a:lnTo>
                        <a:pt x="382" y="546"/>
                      </a:lnTo>
                      <a:lnTo>
                        <a:pt x="382" y="542"/>
                      </a:lnTo>
                      <a:lnTo>
                        <a:pt x="398" y="520"/>
                      </a:lnTo>
                      <a:lnTo>
                        <a:pt x="400" y="496"/>
                      </a:lnTo>
                      <a:lnTo>
                        <a:pt x="392" y="490"/>
                      </a:lnTo>
                      <a:lnTo>
                        <a:pt x="386" y="480"/>
                      </a:lnTo>
                      <a:lnTo>
                        <a:pt x="378" y="478"/>
                      </a:lnTo>
                      <a:lnTo>
                        <a:pt x="362" y="476"/>
                      </a:lnTo>
                      <a:lnTo>
                        <a:pt x="362" y="462"/>
                      </a:lnTo>
                      <a:lnTo>
                        <a:pt x="352" y="464"/>
                      </a:lnTo>
                      <a:lnTo>
                        <a:pt x="330" y="464"/>
                      </a:lnTo>
                      <a:lnTo>
                        <a:pt x="324" y="472"/>
                      </a:lnTo>
                      <a:lnTo>
                        <a:pt x="312" y="472"/>
                      </a:lnTo>
                      <a:lnTo>
                        <a:pt x="302" y="486"/>
                      </a:lnTo>
                      <a:lnTo>
                        <a:pt x="292" y="488"/>
                      </a:lnTo>
                      <a:lnTo>
                        <a:pt x="278" y="486"/>
                      </a:lnTo>
                      <a:lnTo>
                        <a:pt x="266" y="482"/>
                      </a:lnTo>
                      <a:lnTo>
                        <a:pt x="256" y="482"/>
                      </a:lnTo>
                      <a:lnTo>
                        <a:pt x="250" y="488"/>
                      </a:lnTo>
                      <a:lnTo>
                        <a:pt x="230" y="488"/>
                      </a:lnTo>
                      <a:lnTo>
                        <a:pt x="208" y="486"/>
                      </a:lnTo>
                      <a:lnTo>
                        <a:pt x="192" y="484"/>
                      </a:lnTo>
                      <a:lnTo>
                        <a:pt x="174" y="472"/>
                      </a:lnTo>
                      <a:lnTo>
                        <a:pt x="162" y="464"/>
                      </a:lnTo>
                      <a:lnTo>
                        <a:pt x="146" y="456"/>
                      </a:lnTo>
                      <a:lnTo>
                        <a:pt x="132" y="442"/>
                      </a:lnTo>
                      <a:lnTo>
                        <a:pt x="118" y="448"/>
                      </a:lnTo>
                      <a:lnTo>
                        <a:pt x="106" y="438"/>
                      </a:lnTo>
                      <a:lnTo>
                        <a:pt x="80" y="426"/>
                      </a:lnTo>
                      <a:lnTo>
                        <a:pt x="80" y="418"/>
                      </a:lnTo>
                      <a:lnTo>
                        <a:pt x="84" y="408"/>
                      </a:lnTo>
                      <a:lnTo>
                        <a:pt x="94" y="406"/>
                      </a:lnTo>
                      <a:lnTo>
                        <a:pt x="96" y="398"/>
                      </a:lnTo>
                      <a:lnTo>
                        <a:pt x="84" y="390"/>
                      </a:lnTo>
                      <a:lnTo>
                        <a:pt x="84" y="380"/>
                      </a:lnTo>
                      <a:lnTo>
                        <a:pt x="100" y="372"/>
                      </a:lnTo>
                      <a:lnTo>
                        <a:pt x="108" y="364"/>
                      </a:lnTo>
                      <a:lnTo>
                        <a:pt x="108" y="356"/>
                      </a:lnTo>
                      <a:lnTo>
                        <a:pt x="90" y="344"/>
                      </a:lnTo>
                      <a:lnTo>
                        <a:pt x="70" y="352"/>
                      </a:lnTo>
                      <a:lnTo>
                        <a:pt x="58" y="350"/>
                      </a:lnTo>
                      <a:lnTo>
                        <a:pt x="38" y="342"/>
                      </a:lnTo>
                      <a:lnTo>
                        <a:pt x="38" y="332"/>
                      </a:lnTo>
                      <a:lnTo>
                        <a:pt x="20" y="326"/>
                      </a:lnTo>
                      <a:lnTo>
                        <a:pt x="20" y="318"/>
                      </a:lnTo>
                      <a:lnTo>
                        <a:pt x="20" y="298"/>
                      </a:lnTo>
                      <a:lnTo>
                        <a:pt x="8" y="300"/>
                      </a:lnTo>
                      <a:lnTo>
                        <a:pt x="2" y="298"/>
                      </a:lnTo>
                      <a:lnTo>
                        <a:pt x="0" y="290"/>
                      </a:lnTo>
                      <a:lnTo>
                        <a:pt x="2" y="284"/>
                      </a:lnTo>
                      <a:lnTo>
                        <a:pt x="4" y="274"/>
                      </a:lnTo>
                      <a:lnTo>
                        <a:pt x="16" y="266"/>
                      </a:lnTo>
                      <a:lnTo>
                        <a:pt x="18" y="260"/>
                      </a:lnTo>
                      <a:lnTo>
                        <a:pt x="32" y="260"/>
                      </a:lnTo>
                      <a:lnTo>
                        <a:pt x="32" y="266"/>
                      </a:lnTo>
                      <a:lnTo>
                        <a:pt x="48" y="262"/>
                      </a:lnTo>
                      <a:lnTo>
                        <a:pt x="52" y="252"/>
                      </a:lnTo>
                      <a:lnTo>
                        <a:pt x="72" y="252"/>
                      </a:lnTo>
                      <a:lnTo>
                        <a:pt x="76" y="244"/>
                      </a:lnTo>
                      <a:lnTo>
                        <a:pt x="102" y="232"/>
                      </a:lnTo>
                      <a:lnTo>
                        <a:pt x="108" y="22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35" name="Freeform 284">
                  <a:extLst>
                    <a:ext uri="{FF2B5EF4-FFF2-40B4-BE49-F238E27FC236}">
                      <a16:creationId xmlns:a16="http://schemas.microsoft.com/office/drawing/2014/main" id="{43D464D5-B1D1-472D-2C78-C65FFB8EBDA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285" y="2207"/>
                  <a:ext cx="124" cy="136"/>
                </a:xfrm>
                <a:custGeom>
                  <a:avLst/>
                  <a:gdLst/>
                  <a:ahLst/>
                  <a:cxnLst>
                    <a:cxn ang="0">
                      <a:pos x="12" y="14"/>
                    </a:cxn>
                    <a:cxn ang="0">
                      <a:pos x="20" y="14"/>
                    </a:cxn>
                    <a:cxn ang="0">
                      <a:pos x="24" y="18"/>
                    </a:cxn>
                    <a:cxn ang="0">
                      <a:pos x="32" y="18"/>
                    </a:cxn>
                    <a:cxn ang="0">
                      <a:pos x="34" y="10"/>
                    </a:cxn>
                    <a:cxn ang="0">
                      <a:pos x="28" y="8"/>
                    </a:cxn>
                    <a:cxn ang="0">
                      <a:pos x="28" y="0"/>
                    </a:cxn>
                    <a:cxn ang="0">
                      <a:pos x="40" y="0"/>
                    </a:cxn>
                    <a:cxn ang="0">
                      <a:pos x="40" y="4"/>
                    </a:cxn>
                    <a:cxn ang="0">
                      <a:pos x="50" y="14"/>
                    </a:cxn>
                    <a:cxn ang="0">
                      <a:pos x="52" y="24"/>
                    </a:cxn>
                    <a:cxn ang="0">
                      <a:pos x="52" y="28"/>
                    </a:cxn>
                    <a:cxn ang="0">
                      <a:pos x="74" y="26"/>
                    </a:cxn>
                    <a:cxn ang="0">
                      <a:pos x="80" y="36"/>
                    </a:cxn>
                    <a:cxn ang="0">
                      <a:pos x="82" y="46"/>
                    </a:cxn>
                    <a:cxn ang="0">
                      <a:pos x="68" y="46"/>
                    </a:cxn>
                    <a:cxn ang="0">
                      <a:pos x="68" y="56"/>
                    </a:cxn>
                    <a:cxn ang="0">
                      <a:pos x="76" y="60"/>
                    </a:cxn>
                    <a:cxn ang="0">
                      <a:pos x="100" y="84"/>
                    </a:cxn>
                    <a:cxn ang="0">
                      <a:pos x="120" y="106"/>
                    </a:cxn>
                    <a:cxn ang="0">
                      <a:pos x="124" y="120"/>
                    </a:cxn>
                    <a:cxn ang="0">
                      <a:pos x="122" y="134"/>
                    </a:cxn>
                    <a:cxn ang="0">
                      <a:pos x="112" y="134"/>
                    </a:cxn>
                    <a:cxn ang="0">
                      <a:pos x="110" y="128"/>
                    </a:cxn>
                    <a:cxn ang="0">
                      <a:pos x="104" y="128"/>
                    </a:cxn>
                    <a:cxn ang="0">
                      <a:pos x="102" y="136"/>
                    </a:cxn>
                    <a:cxn ang="0">
                      <a:pos x="90" y="136"/>
                    </a:cxn>
                    <a:cxn ang="0">
                      <a:pos x="90" y="130"/>
                    </a:cxn>
                    <a:cxn ang="0">
                      <a:pos x="94" y="118"/>
                    </a:cxn>
                    <a:cxn ang="0">
                      <a:pos x="94" y="108"/>
                    </a:cxn>
                    <a:cxn ang="0">
                      <a:pos x="84" y="98"/>
                    </a:cxn>
                    <a:cxn ang="0">
                      <a:pos x="80" y="82"/>
                    </a:cxn>
                    <a:cxn ang="0">
                      <a:pos x="64" y="64"/>
                    </a:cxn>
                    <a:cxn ang="0">
                      <a:pos x="52" y="72"/>
                    </a:cxn>
                    <a:cxn ang="0">
                      <a:pos x="40" y="68"/>
                    </a:cxn>
                    <a:cxn ang="0">
                      <a:pos x="20" y="80"/>
                    </a:cxn>
                    <a:cxn ang="0">
                      <a:pos x="20" y="66"/>
                    </a:cxn>
                    <a:cxn ang="0">
                      <a:pos x="24" y="62"/>
                    </a:cxn>
                    <a:cxn ang="0">
                      <a:pos x="20" y="48"/>
                    </a:cxn>
                    <a:cxn ang="0">
                      <a:pos x="12" y="46"/>
                    </a:cxn>
                    <a:cxn ang="0">
                      <a:pos x="12" y="38"/>
                    </a:cxn>
                    <a:cxn ang="0">
                      <a:pos x="0" y="32"/>
                    </a:cxn>
                    <a:cxn ang="0">
                      <a:pos x="14" y="24"/>
                    </a:cxn>
                    <a:cxn ang="0">
                      <a:pos x="12" y="14"/>
                    </a:cxn>
                  </a:cxnLst>
                  <a:rect l="0" t="0" r="r" b="b"/>
                  <a:pathLst>
                    <a:path w="124" h="136">
                      <a:moveTo>
                        <a:pt x="12" y="14"/>
                      </a:moveTo>
                      <a:lnTo>
                        <a:pt x="20" y="14"/>
                      </a:lnTo>
                      <a:lnTo>
                        <a:pt x="24" y="18"/>
                      </a:lnTo>
                      <a:lnTo>
                        <a:pt x="32" y="18"/>
                      </a:lnTo>
                      <a:lnTo>
                        <a:pt x="34" y="10"/>
                      </a:lnTo>
                      <a:lnTo>
                        <a:pt x="28" y="8"/>
                      </a:lnTo>
                      <a:lnTo>
                        <a:pt x="28" y="0"/>
                      </a:lnTo>
                      <a:lnTo>
                        <a:pt x="40" y="0"/>
                      </a:lnTo>
                      <a:lnTo>
                        <a:pt x="40" y="4"/>
                      </a:lnTo>
                      <a:lnTo>
                        <a:pt x="50" y="14"/>
                      </a:lnTo>
                      <a:lnTo>
                        <a:pt x="52" y="24"/>
                      </a:lnTo>
                      <a:lnTo>
                        <a:pt x="52" y="28"/>
                      </a:lnTo>
                      <a:lnTo>
                        <a:pt x="74" y="26"/>
                      </a:lnTo>
                      <a:lnTo>
                        <a:pt x="80" y="36"/>
                      </a:lnTo>
                      <a:lnTo>
                        <a:pt x="82" y="46"/>
                      </a:lnTo>
                      <a:lnTo>
                        <a:pt x="68" y="46"/>
                      </a:lnTo>
                      <a:lnTo>
                        <a:pt x="68" y="56"/>
                      </a:lnTo>
                      <a:lnTo>
                        <a:pt x="76" y="60"/>
                      </a:lnTo>
                      <a:lnTo>
                        <a:pt x="100" y="84"/>
                      </a:lnTo>
                      <a:lnTo>
                        <a:pt x="120" y="106"/>
                      </a:lnTo>
                      <a:lnTo>
                        <a:pt x="124" y="120"/>
                      </a:lnTo>
                      <a:lnTo>
                        <a:pt x="122" y="134"/>
                      </a:lnTo>
                      <a:lnTo>
                        <a:pt x="112" y="134"/>
                      </a:lnTo>
                      <a:lnTo>
                        <a:pt x="110" y="128"/>
                      </a:lnTo>
                      <a:lnTo>
                        <a:pt x="104" y="128"/>
                      </a:lnTo>
                      <a:lnTo>
                        <a:pt x="102" y="136"/>
                      </a:lnTo>
                      <a:lnTo>
                        <a:pt x="90" y="136"/>
                      </a:lnTo>
                      <a:lnTo>
                        <a:pt x="90" y="130"/>
                      </a:lnTo>
                      <a:lnTo>
                        <a:pt x="94" y="118"/>
                      </a:lnTo>
                      <a:lnTo>
                        <a:pt x="94" y="108"/>
                      </a:lnTo>
                      <a:lnTo>
                        <a:pt x="84" y="98"/>
                      </a:lnTo>
                      <a:lnTo>
                        <a:pt x="80" y="82"/>
                      </a:lnTo>
                      <a:lnTo>
                        <a:pt x="64" y="64"/>
                      </a:lnTo>
                      <a:lnTo>
                        <a:pt x="52" y="72"/>
                      </a:lnTo>
                      <a:lnTo>
                        <a:pt x="40" y="68"/>
                      </a:lnTo>
                      <a:lnTo>
                        <a:pt x="20" y="80"/>
                      </a:lnTo>
                      <a:lnTo>
                        <a:pt x="20" y="66"/>
                      </a:lnTo>
                      <a:lnTo>
                        <a:pt x="24" y="62"/>
                      </a:lnTo>
                      <a:lnTo>
                        <a:pt x="20" y="48"/>
                      </a:lnTo>
                      <a:lnTo>
                        <a:pt x="12" y="46"/>
                      </a:lnTo>
                      <a:lnTo>
                        <a:pt x="12" y="38"/>
                      </a:lnTo>
                      <a:lnTo>
                        <a:pt x="0" y="32"/>
                      </a:lnTo>
                      <a:lnTo>
                        <a:pt x="14" y="24"/>
                      </a:lnTo>
                      <a:lnTo>
                        <a:pt x="12" y="1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136" name="Freeform 285">
                  <a:extLst>
                    <a:ext uri="{FF2B5EF4-FFF2-40B4-BE49-F238E27FC236}">
                      <a16:creationId xmlns:a16="http://schemas.microsoft.com/office/drawing/2014/main" id="{529275F0-6A80-3C33-CB62-B0A6AE3CA06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97" y="1659"/>
                  <a:ext cx="508" cy="208"/>
                </a:xfrm>
                <a:custGeom>
                  <a:avLst/>
                  <a:gdLst/>
                  <a:ahLst/>
                  <a:cxnLst>
                    <a:cxn ang="0">
                      <a:pos x="8" y="54"/>
                    </a:cxn>
                    <a:cxn ang="0">
                      <a:pos x="30" y="44"/>
                    </a:cxn>
                    <a:cxn ang="0">
                      <a:pos x="80" y="28"/>
                    </a:cxn>
                    <a:cxn ang="0">
                      <a:pos x="112" y="44"/>
                    </a:cxn>
                    <a:cxn ang="0">
                      <a:pos x="152" y="50"/>
                    </a:cxn>
                    <a:cxn ang="0">
                      <a:pos x="166" y="32"/>
                    </a:cxn>
                    <a:cxn ang="0">
                      <a:pos x="168" y="4"/>
                    </a:cxn>
                    <a:cxn ang="0">
                      <a:pos x="186" y="2"/>
                    </a:cxn>
                    <a:cxn ang="0">
                      <a:pos x="224" y="14"/>
                    </a:cxn>
                    <a:cxn ang="0">
                      <a:pos x="236" y="36"/>
                    </a:cxn>
                    <a:cxn ang="0">
                      <a:pos x="276" y="32"/>
                    </a:cxn>
                    <a:cxn ang="0">
                      <a:pos x="306" y="42"/>
                    </a:cxn>
                    <a:cxn ang="0">
                      <a:pos x="322" y="52"/>
                    </a:cxn>
                    <a:cxn ang="0">
                      <a:pos x="350" y="60"/>
                    </a:cxn>
                    <a:cxn ang="0">
                      <a:pos x="398" y="52"/>
                    </a:cxn>
                    <a:cxn ang="0">
                      <a:pos x="416" y="38"/>
                    </a:cxn>
                    <a:cxn ang="0">
                      <a:pos x="434" y="42"/>
                    </a:cxn>
                    <a:cxn ang="0">
                      <a:pos x="458" y="44"/>
                    </a:cxn>
                    <a:cxn ang="0">
                      <a:pos x="448" y="60"/>
                    </a:cxn>
                    <a:cxn ang="0">
                      <a:pos x="468" y="86"/>
                    </a:cxn>
                    <a:cxn ang="0">
                      <a:pos x="486" y="82"/>
                    </a:cxn>
                    <a:cxn ang="0">
                      <a:pos x="508" y="112"/>
                    </a:cxn>
                    <a:cxn ang="0">
                      <a:pos x="480" y="110"/>
                    </a:cxn>
                    <a:cxn ang="0">
                      <a:pos x="442" y="132"/>
                    </a:cxn>
                    <a:cxn ang="0">
                      <a:pos x="412" y="146"/>
                    </a:cxn>
                    <a:cxn ang="0">
                      <a:pos x="380" y="144"/>
                    </a:cxn>
                    <a:cxn ang="0">
                      <a:pos x="380" y="168"/>
                    </a:cxn>
                    <a:cxn ang="0">
                      <a:pos x="362" y="184"/>
                    </a:cxn>
                    <a:cxn ang="0">
                      <a:pos x="300" y="194"/>
                    </a:cxn>
                    <a:cxn ang="0">
                      <a:pos x="242" y="204"/>
                    </a:cxn>
                    <a:cxn ang="0">
                      <a:pos x="190" y="190"/>
                    </a:cxn>
                    <a:cxn ang="0">
                      <a:pos x="130" y="178"/>
                    </a:cxn>
                    <a:cxn ang="0">
                      <a:pos x="102" y="154"/>
                    </a:cxn>
                    <a:cxn ang="0">
                      <a:pos x="58" y="142"/>
                    </a:cxn>
                    <a:cxn ang="0">
                      <a:pos x="46" y="126"/>
                    </a:cxn>
                    <a:cxn ang="0">
                      <a:pos x="52" y="110"/>
                    </a:cxn>
                    <a:cxn ang="0">
                      <a:pos x="30" y="84"/>
                    </a:cxn>
                    <a:cxn ang="0">
                      <a:pos x="4" y="72"/>
                    </a:cxn>
                  </a:cxnLst>
                  <a:rect l="0" t="0" r="r" b="b"/>
                  <a:pathLst>
                    <a:path w="508" h="208">
                      <a:moveTo>
                        <a:pt x="0" y="62"/>
                      </a:moveTo>
                      <a:lnTo>
                        <a:pt x="8" y="54"/>
                      </a:lnTo>
                      <a:lnTo>
                        <a:pt x="22" y="52"/>
                      </a:lnTo>
                      <a:lnTo>
                        <a:pt x="30" y="44"/>
                      </a:lnTo>
                      <a:lnTo>
                        <a:pt x="64" y="26"/>
                      </a:lnTo>
                      <a:lnTo>
                        <a:pt x="80" y="28"/>
                      </a:lnTo>
                      <a:lnTo>
                        <a:pt x="102" y="32"/>
                      </a:lnTo>
                      <a:lnTo>
                        <a:pt x="112" y="44"/>
                      </a:lnTo>
                      <a:lnTo>
                        <a:pt x="144" y="44"/>
                      </a:lnTo>
                      <a:lnTo>
                        <a:pt x="152" y="50"/>
                      </a:lnTo>
                      <a:lnTo>
                        <a:pt x="164" y="40"/>
                      </a:lnTo>
                      <a:lnTo>
                        <a:pt x="166" y="32"/>
                      </a:lnTo>
                      <a:lnTo>
                        <a:pt x="154" y="18"/>
                      </a:lnTo>
                      <a:lnTo>
                        <a:pt x="168" y="4"/>
                      </a:lnTo>
                      <a:lnTo>
                        <a:pt x="172" y="0"/>
                      </a:lnTo>
                      <a:lnTo>
                        <a:pt x="186" y="2"/>
                      </a:lnTo>
                      <a:lnTo>
                        <a:pt x="200" y="6"/>
                      </a:lnTo>
                      <a:lnTo>
                        <a:pt x="224" y="14"/>
                      </a:lnTo>
                      <a:lnTo>
                        <a:pt x="226" y="24"/>
                      </a:lnTo>
                      <a:lnTo>
                        <a:pt x="236" y="36"/>
                      </a:lnTo>
                      <a:lnTo>
                        <a:pt x="262" y="40"/>
                      </a:lnTo>
                      <a:lnTo>
                        <a:pt x="276" y="32"/>
                      </a:lnTo>
                      <a:lnTo>
                        <a:pt x="300" y="36"/>
                      </a:lnTo>
                      <a:lnTo>
                        <a:pt x="306" y="42"/>
                      </a:lnTo>
                      <a:lnTo>
                        <a:pt x="316" y="44"/>
                      </a:lnTo>
                      <a:lnTo>
                        <a:pt x="322" y="52"/>
                      </a:lnTo>
                      <a:lnTo>
                        <a:pt x="328" y="58"/>
                      </a:lnTo>
                      <a:lnTo>
                        <a:pt x="350" y="60"/>
                      </a:lnTo>
                      <a:lnTo>
                        <a:pt x="368" y="58"/>
                      </a:lnTo>
                      <a:lnTo>
                        <a:pt x="398" y="52"/>
                      </a:lnTo>
                      <a:lnTo>
                        <a:pt x="408" y="44"/>
                      </a:lnTo>
                      <a:lnTo>
                        <a:pt x="416" y="38"/>
                      </a:lnTo>
                      <a:lnTo>
                        <a:pt x="426" y="36"/>
                      </a:lnTo>
                      <a:lnTo>
                        <a:pt x="434" y="42"/>
                      </a:lnTo>
                      <a:lnTo>
                        <a:pt x="442" y="42"/>
                      </a:lnTo>
                      <a:lnTo>
                        <a:pt x="458" y="44"/>
                      </a:lnTo>
                      <a:lnTo>
                        <a:pt x="452" y="52"/>
                      </a:lnTo>
                      <a:lnTo>
                        <a:pt x="448" y="60"/>
                      </a:lnTo>
                      <a:lnTo>
                        <a:pt x="440" y="84"/>
                      </a:lnTo>
                      <a:lnTo>
                        <a:pt x="468" y="86"/>
                      </a:lnTo>
                      <a:lnTo>
                        <a:pt x="476" y="80"/>
                      </a:lnTo>
                      <a:lnTo>
                        <a:pt x="486" y="82"/>
                      </a:lnTo>
                      <a:lnTo>
                        <a:pt x="506" y="102"/>
                      </a:lnTo>
                      <a:lnTo>
                        <a:pt x="508" y="112"/>
                      </a:lnTo>
                      <a:lnTo>
                        <a:pt x="494" y="110"/>
                      </a:lnTo>
                      <a:lnTo>
                        <a:pt x="480" y="110"/>
                      </a:lnTo>
                      <a:lnTo>
                        <a:pt x="460" y="118"/>
                      </a:lnTo>
                      <a:lnTo>
                        <a:pt x="442" y="132"/>
                      </a:lnTo>
                      <a:lnTo>
                        <a:pt x="426" y="132"/>
                      </a:lnTo>
                      <a:lnTo>
                        <a:pt x="412" y="146"/>
                      </a:lnTo>
                      <a:lnTo>
                        <a:pt x="394" y="144"/>
                      </a:lnTo>
                      <a:lnTo>
                        <a:pt x="380" y="144"/>
                      </a:lnTo>
                      <a:lnTo>
                        <a:pt x="374" y="156"/>
                      </a:lnTo>
                      <a:lnTo>
                        <a:pt x="380" y="168"/>
                      </a:lnTo>
                      <a:lnTo>
                        <a:pt x="362" y="178"/>
                      </a:lnTo>
                      <a:lnTo>
                        <a:pt x="362" y="184"/>
                      </a:lnTo>
                      <a:lnTo>
                        <a:pt x="344" y="194"/>
                      </a:lnTo>
                      <a:lnTo>
                        <a:pt x="300" y="194"/>
                      </a:lnTo>
                      <a:lnTo>
                        <a:pt x="278" y="208"/>
                      </a:lnTo>
                      <a:lnTo>
                        <a:pt x="242" y="204"/>
                      </a:lnTo>
                      <a:lnTo>
                        <a:pt x="218" y="192"/>
                      </a:lnTo>
                      <a:lnTo>
                        <a:pt x="190" y="190"/>
                      </a:lnTo>
                      <a:lnTo>
                        <a:pt x="136" y="188"/>
                      </a:lnTo>
                      <a:lnTo>
                        <a:pt x="130" y="178"/>
                      </a:lnTo>
                      <a:lnTo>
                        <a:pt x="124" y="166"/>
                      </a:lnTo>
                      <a:lnTo>
                        <a:pt x="102" y="154"/>
                      </a:lnTo>
                      <a:lnTo>
                        <a:pt x="92" y="144"/>
                      </a:lnTo>
                      <a:lnTo>
                        <a:pt x="58" y="142"/>
                      </a:lnTo>
                      <a:lnTo>
                        <a:pt x="50" y="138"/>
                      </a:lnTo>
                      <a:lnTo>
                        <a:pt x="46" y="126"/>
                      </a:lnTo>
                      <a:lnTo>
                        <a:pt x="52" y="118"/>
                      </a:lnTo>
                      <a:lnTo>
                        <a:pt x="52" y="110"/>
                      </a:lnTo>
                      <a:lnTo>
                        <a:pt x="44" y="98"/>
                      </a:lnTo>
                      <a:lnTo>
                        <a:pt x="30" y="84"/>
                      </a:lnTo>
                      <a:lnTo>
                        <a:pt x="14" y="82"/>
                      </a:lnTo>
                      <a:lnTo>
                        <a:pt x="4" y="7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>
                    <a:solidFill>
                      <a:srgbClr val="0F245F"/>
                    </a:solidFill>
                  </a:endParaRPr>
                </a:p>
              </p:txBody>
            </p:sp>
          </p:grpSp>
          <p:grpSp>
            <p:nvGrpSpPr>
              <p:cNvPr id="37" name="Group 144">
                <a:extLst>
                  <a:ext uri="{FF2B5EF4-FFF2-40B4-BE49-F238E27FC236}">
                    <a16:creationId xmlns:a16="http://schemas.microsoft.com/office/drawing/2014/main" id="{45CB0DEF-16B5-0EAC-33B7-42DBB2109C4C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4045964" y="2175623"/>
                <a:ext cx="1148347" cy="1342147"/>
                <a:chOff x="2538" y="1189"/>
                <a:chExt cx="799" cy="802"/>
              </a:xfrm>
              <a:grpFill/>
            </p:grpSpPr>
            <p:sp>
              <p:nvSpPr>
                <p:cNvPr id="38" name="Freeform 145">
                  <a:extLst>
                    <a:ext uri="{FF2B5EF4-FFF2-40B4-BE49-F238E27FC236}">
                      <a16:creationId xmlns:a16="http://schemas.microsoft.com/office/drawing/2014/main" id="{4380180B-6392-55A7-0F6F-DCAD112110F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31" y="1219"/>
                  <a:ext cx="170" cy="262"/>
                </a:xfrm>
                <a:custGeom>
                  <a:avLst/>
                  <a:gdLst/>
                  <a:ahLst/>
                  <a:cxnLst>
                    <a:cxn ang="0">
                      <a:pos x="106" y="250"/>
                    </a:cxn>
                    <a:cxn ang="0">
                      <a:pos x="88" y="250"/>
                    </a:cxn>
                    <a:cxn ang="0">
                      <a:pos x="64" y="258"/>
                    </a:cxn>
                    <a:cxn ang="0">
                      <a:pos x="40" y="262"/>
                    </a:cxn>
                    <a:cxn ang="0">
                      <a:pos x="10" y="246"/>
                    </a:cxn>
                    <a:cxn ang="0">
                      <a:pos x="12" y="226"/>
                    </a:cxn>
                    <a:cxn ang="0">
                      <a:pos x="6" y="204"/>
                    </a:cxn>
                    <a:cxn ang="0">
                      <a:pos x="10" y="188"/>
                    </a:cxn>
                    <a:cxn ang="0">
                      <a:pos x="22" y="182"/>
                    </a:cxn>
                    <a:cxn ang="0">
                      <a:pos x="28" y="170"/>
                    </a:cxn>
                    <a:cxn ang="0">
                      <a:pos x="64" y="142"/>
                    </a:cxn>
                    <a:cxn ang="0">
                      <a:pos x="72" y="140"/>
                    </a:cxn>
                    <a:cxn ang="0">
                      <a:pos x="70" y="124"/>
                    </a:cxn>
                    <a:cxn ang="0">
                      <a:pos x="54" y="116"/>
                    </a:cxn>
                    <a:cxn ang="0">
                      <a:pos x="44" y="102"/>
                    </a:cxn>
                    <a:cxn ang="0">
                      <a:pos x="50" y="86"/>
                    </a:cxn>
                    <a:cxn ang="0">
                      <a:pos x="42" y="82"/>
                    </a:cxn>
                    <a:cxn ang="0">
                      <a:pos x="44" y="62"/>
                    </a:cxn>
                    <a:cxn ang="0">
                      <a:pos x="34" y="48"/>
                    </a:cxn>
                    <a:cxn ang="0">
                      <a:pos x="20" y="48"/>
                    </a:cxn>
                    <a:cxn ang="0">
                      <a:pos x="0" y="30"/>
                    </a:cxn>
                    <a:cxn ang="0">
                      <a:pos x="10" y="22"/>
                    </a:cxn>
                    <a:cxn ang="0">
                      <a:pos x="24" y="38"/>
                    </a:cxn>
                    <a:cxn ang="0">
                      <a:pos x="66" y="42"/>
                    </a:cxn>
                    <a:cxn ang="0">
                      <a:pos x="76" y="32"/>
                    </a:cxn>
                    <a:cxn ang="0">
                      <a:pos x="84" y="12"/>
                    </a:cxn>
                    <a:cxn ang="0">
                      <a:pos x="104" y="0"/>
                    </a:cxn>
                    <a:cxn ang="0">
                      <a:pos x="126" y="8"/>
                    </a:cxn>
                    <a:cxn ang="0">
                      <a:pos x="136" y="22"/>
                    </a:cxn>
                    <a:cxn ang="0">
                      <a:pos x="126" y="32"/>
                    </a:cxn>
                    <a:cxn ang="0">
                      <a:pos x="122" y="54"/>
                    </a:cxn>
                    <a:cxn ang="0">
                      <a:pos x="146" y="68"/>
                    </a:cxn>
                    <a:cxn ang="0">
                      <a:pos x="130" y="84"/>
                    </a:cxn>
                    <a:cxn ang="0">
                      <a:pos x="140" y="102"/>
                    </a:cxn>
                    <a:cxn ang="0">
                      <a:pos x="146" y="118"/>
                    </a:cxn>
                    <a:cxn ang="0">
                      <a:pos x="138" y="138"/>
                    </a:cxn>
                    <a:cxn ang="0">
                      <a:pos x="148" y="148"/>
                    </a:cxn>
                    <a:cxn ang="0">
                      <a:pos x="156" y="162"/>
                    </a:cxn>
                    <a:cxn ang="0">
                      <a:pos x="146" y="172"/>
                    </a:cxn>
                    <a:cxn ang="0">
                      <a:pos x="170" y="190"/>
                    </a:cxn>
                    <a:cxn ang="0">
                      <a:pos x="162" y="204"/>
                    </a:cxn>
                    <a:cxn ang="0">
                      <a:pos x="136" y="228"/>
                    </a:cxn>
                    <a:cxn ang="0">
                      <a:pos x="106" y="250"/>
                    </a:cxn>
                  </a:cxnLst>
                  <a:rect l="0" t="0" r="r" b="b"/>
                  <a:pathLst>
                    <a:path w="170" h="262">
                      <a:moveTo>
                        <a:pt x="106" y="250"/>
                      </a:moveTo>
                      <a:lnTo>
                        <a:pt x="88" y="250"/>
                      </a:lnTo>
                      <a:lnTo>
                        <a:pt x="64" y="258"/>
                      </a:lnTo>
                      <a:lnTo>
                        <a:pt x="40" y="262"/>
                      </a:lnTo>
                      <a:lnTo>
                        <a:pt x="10" y="246"/>
                      </a:lnTo>
                      <a:lnTo>
                        <a:pt x="12" y="226"/>
                      </a:lnTo>
                      <a:lnTo>
                        <a:pt x="6" y="204"/>
                      </a:lnTo>
                      <a:lnTo>
                        <a:pt x="10" y="188"/>
                      </a:lnTo>
                      <a:lnTo>
                        <a:pt x="22" y="182"/>
                      </a:lnTo>
                      <a:lnTo>
                        <a:pt x="28" y="170"/>
                      </a:lnTo>
                      <a:lnTo>
                        <a:pt x="64" y="142"/>
                      </a:lnTo>
                      <a:lnTo>
                        <a:pt x="72" y="140"/>
                      </a:lnTo>
                      <a:lnTo>
                        <a:pt x="70" y="124"/>
                      </a:lnTo>
                      <a:lnTo>
                        <a:pt x="54" y="116"/>
                      </a:lnTo>
                      <a:lnTo>
                        <a:pt x="44" y="102"/>
                      </a:lnTo>
                      <a:lnTo>
                        <a:pt x="50" y="86"/>
                      </a:lnTo>
                      <a:lnTo>
                        <a:pt x="42" y="82"/>
                      </a:lnTo>
                      <a:lnTo>
                        <a:pt x="44" y="62"/>
                      </a:lnTo>
                      <a:lnTo>
                        <a:pt x="34" y="48"/>
                      </a:lnTo>
                      <a:lnTo>
                        <a:pt x="20" y="48"/>
                      </a:lnTo>
                      <a:lnTo>
                        <a:pt x="0" y="30"/>
                      </a:lnTo>
                      <a:lnTo>
                        <a:pt x="10" y="22"/>
                      </a:lnTo>
                      <a:lnTo>
                        <a:pt x="24" y="38"/>
                      </a:lnTo>
                      <a:lnTo>
                        <a:pt x="66" y="42"/>
                      </a:lnTo>
                      <a:lnTo>
                        <a:pt x="76" y="32"/>
                      </a:lnTo>
                      <a:lnTo>
                        <a:pt x="84" y="12"/>
                      </a:lnTo>
                      <a:lnTo>
                        <a:pt x="104" y="0"/>
                      </a:lnTo>
                      <a:lnTo>
                        <a:pt x="126" y="8"/>
                      </a:lnTo>
                      <a:lnTo>
                        <a:pt x="136" y="22"/>
                      </a:lnTo>
                      <a:lnTo>
                        <a:pt x="126" y="32"/>
                      </a:lnTo>
                      <a:lnTo>
                        <a:pt x="122" y="54"/>
                      </a:lnTo>
                      <a:lnTo>
                        <a:pt x="146" y="68"/>
                      </a:lnTo>
                      <a:lnTo>
                        <a:pt x="130" y="84"/>
                      </a:lnTo>
                      <a:lnTo>
                        <a:pt x="140" y="102"/>
                      </a:lnTo>
                      <a:lnTo>
                        <a:pt x="146" y="118"/>
                      </a:lnTo>
                      <a:lnTo>
                        <a:pt x="138" y="138"/>
                      </a:lnTo>
                      <a:lnTo>
                        <a:pt x="148" y="148"/>
                      </a:lnTo>
                      <a:lnTo>
                        <a:pt x="156" y="162"/>
                      </a:lnTo>
                      <a:lnTo>
                        <a:pt x="146" y="172"/>
                      </a:lnTo>
                      <a:lnTo>
                        <a:pt x="170" y="190"/>
                      </a:lnTo>
                      <a:lnTo>
                        <a:pt x="162" y="204"/>
                      </a:lnTo>
                      <a:lnTo>
                        <a:pt x="136" y="228"/>
                      </a:lnTo>
                      <a:lnTo>
                        <a:pt x="106" y="25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39" name="Freeform 146">
                  <a:extLst>
                    <a:ext uri="{FF2B5EF4-FFF2-40B4-BE49-F238E27FC236}">
                      <a16:creationId xmlns:a16="http://schemas.microsoft.com/office/drawing/2014/main" id="{44DFEB1F-8FB0-BC77-DADF-6B6E2BEC827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76" y="1249"/>
                  <a:ext cx="209" cy="338"/>
                </a:xfrm>
                <a:custGeom>
                  <a:avLst/>
                  <a:gdLst/>
                  <a:ahLst/>
                  <a:cxnLst>
                    <a:cxn ang="0">
                      <a:pos x="167" y="10"/>
                    </a:cxn>
                    <a:cxn ang="0">
                      <a:pos x="189" y="18"/>
                    </a:cxn>
                    <a:cxn ang="0">
                      <a:pos x="199" y="40"/>
                    </a:cxn>
                    <a:cxn ang="0">
                      <a:pos x="205" y="56"/>
                    </a:cxn>
                    <a:cxn ang="0">
                      <a:pos x="209" y="86"/>
                    </a:cxn>
                    <a:cxn ang="0">
                      <a:pos x="181" y="90"/>
                    </a:cxn>
                    <a:cxn ang="0">
                      <a:pos x="161" y="114"/>
                    </a:cxn>
                    <a:cxn ang="0">
                      <a:pos x="153" y="138"/>
                    </a:cxn>
                    <a:cxn ang="0">
                      <a:pos x="121" y="152"/>
                    </a:cxn>
                    <a:cxn ang="0">
                      <a:pos x="103" y="178"/>
                    </a:cxn>
                    <a:cxn ang="0">
                      <a:pos x="101" y="216"/>
                    </a:cxn>
                    <a:cxn ang="0">
                      <a:pos x="125" y="236"/>
                    </a:cxn>
                    <a:cxn ang="0">
                      <a:pos x="111" y="256"/>
                    </a:cxn>
                    <a:cxn ang="0">
                      <a:pos x="91" y="278"/>
                    </a:cxn>
                    <a:cxn ang="0">
                      <a:pos x="87" y="304"/>
                    </a:cxn>
                    <a:cxn ang="0">
                      <a:pos x="69" y="322"/>
                    </a:cxn>
                    <a:cxn ang="0">
                      <a:pos x="51" y="336"/>
                    </a:cxn>
                    <a:cxn ang="0">
                      <a:pos x="33" y="324"/>
                    </a:cxn>
                    <a:cxn ang="0">
                      <a:pos x="29" y="308"/>
                    </a:cxn>
                    <a:cxn ang="0">
                      <a:pos x="11" y="274"/>
                    </a:cxn>
                    <a:cxn ang="0">
                      <a:pos x="17" y="252"/>
                    </a:cxn>
                    <a:cxn ang="0">
                      <a:pos x="25" y="228"/>
                    </a:cxn>
                    <a:cxn ang="0">
                      <a:pos x="17" y="208"/>
                    </a:cxn>
                    <a:cxn ang="0">
                      <a:pos x="29" y="194"/>
                    </a:cxn>
                    <a:cxn ang="0">
                      <a:pos x="17" y="168"/>
                    </a:cxn>
                    <a:cxn ang="0">
                      <a:pos x="33" y="134"/>
                    </a:cxn>
                    <a:cxn ang="0">
                      <a:pos x="53" y="124"/>
                    </a:cxn>
                    <a:cxn ang="0">
                      <a:pos x="57" y="94"/>
                    </a:cxn>
                    <a:cxn ang="0">
                      <a:pos x="73" y="76"/>
                    </a:cxn>
                    <a:cxn ang="0">
                      <a:pos x="87" y="54"/>
                    </a:cxn>
                    <a:cxn ang="0">
                      <a:pos x="99" y="26"/>
                    </a:cxn>
                    <a:cxn ang="0">
                      <a:pos x="117" y="12"/>
                    </a:cxn>
                    <a:cxn ang="0">
                      <a:pos x="131" y="18"/>
                    </a:cxn>
                    <a:cxn ang="0">
                      <a:pos x="145" y="2"/>
                    </a:cxn>
                  </a:cxnLst>
                  <a:rect l="0" t="0" r="r" b="b"/>
                  <a:pathLst>
                    <a:path w="209" h="338">
                      <a:moveTo>
                        <a:pt x="155" y="0"/>
                      </a:moveTo>
                      <a:lnTo>
                        <a:pt x="167" y="10"/>
                      </a:lnTo>
                      <a:lnTo>
                        <a:pt x="175" y="18"/>
                      </a:lnTo>
                      <a:lnTo>
                        <a:pt x="189" y="18"/>
                      </a:lnTo>
                      <a:lnTo>
                        <a:pt x="199" y="32"/>
                      </a:lnTo>
                      <a:lnTo>
                        <a:pt x="199" y="40"/>
                      </a:lnTo>
                      <a:lnTo>
                        <a:pt x="197" y="52"/>
                      </a:lnTo>
                      <a:lnTo>
                        <a:pt x="205" y="56"/>
                      </a:lnTo>
                      <a:lnTo>
                        <a:pt x="199" y="72"/>
                      </a:lnTo>
                      <a:lnTo>
                        <a:pt x="209" y="86"/>
                      </a:lnTo>
                      <a:lnTo>
                        <a:pt x="191" y="88"/>
                      </a:lnTo>
                      <a:lnTo>
                        <a:pt x="181" y="90"/>
                      </a:lnTo>
                      <a:lnTo>
                        <a:pt x="167" y="100"/>
                      </a:lnTo>
                      <a:lnTo>
                        <a:pt x="161" y="114"/>
                      </a:lnTo>
                      <a:lnTo>
                        <a:pt x="165" y="124"/>
                      </a:lnTo>
                      <a:lnTo>
                        <a:pt x="153" y="138"/>
                      </a:lnTo>
                      <a:lnTo>
                        <a:pt x="137" y="150"/>
                      </a:lnTo>
                      <a:lnTo>
                        <a:pt x="121" y="152"/>
                      </a:lnTo>
                      <a:lnTo>
                        <a:pt x="111" y="166"/>
                      </a:lnTo>
                      <a:lnTo>
                        <a:pt x="103" y="178"/>
                      </a:lnTo>
                      <a:lnTo>
                        <a:pt x="99" y="194"/>
                      </a:lnTo>
                      <a:lnTo>
                        <a:pt x="101" y="216"/>
                      </a:lnTo>
                      <a:lnTo>
                        <a:pt x="115" y="222"/>
                      </a:lnTo>
                      <a:lnTo>
                        <a:pt x="125" y="236"/>
                      </a:lnTo>
                      <a:lnTo>
                        <a:pt x="123" y="248"/>
                      </a:lnTo>
                      <a:lnTo>
                        <a:pt x="111" y="256"/>
                      </a:lnTo>
                      <a:lnTo>
                        <a:pt x="93" y="266"/>
                      </a:lnTo>
                      <a:lnTo>
                        <a:pt x="91" y="278"/>
                      </a:lnTo>
                      <a:lnTo>
                        <a:pt x="91" y="292"/>
                      </a:lnTo>
                      <a:lnTo>
                        <a:pt x="87" y="304"/>
                      </a:lnTo>
                      <a:lnTo>
                        <a:pt x="81" y="316"/>
                      </a:lnTo>
                      <a:lnTo>
                        <a:pt x="69" y="322"/>
                      </a:lnTo>
                      <a:lnTo>
                        <a:pt x="55" y="324"/>
                      </a:lnTo>
                      <a:lnTo>
                        <a:pt x="51" y="336"/>
                      </a:lnTo>
                      <a:lnTo>
                        <a:pt x="37" y="338"/>
                      </a:lnTo>
                      <a:lnTo>
                        <a:pt x="33" y="324"/>
                      </a:lnTo>
                      <a:lnTo>
                        <a:pt x="29" y="316"/>
                      </a:lnTo>
                      <a:lnTo>
                        <a:pt x="29" y="308"/>
                      </a:lnTo>
                      <a:lnTo>
                        <a:pt x="17" y="290"/>
                      </a:lnTo>
                      <a:lnTo>
                        <a:pt x="11" y="274"/>
                      </a:lnTo>
                      <a:lnTo>
                        <a:pt x="0" y="254"/>
                      </a:lnTo>
                      <a:lnTo>
                        <a:pt x="17" y="252"/>
                      </a:lnTo>
                      <a:lnTo>
                        <a:pt x="17" y="236"/>
                      </a:lnTo>
                      <a:lnTo>
                        <a:pt x="25" y="228"/>
                      </a:lnTo>
                      <a:lnTo>
                        <a:pt x="29" y="216"/>
                      </a:lnTo>
                      <a:lnTo>
                        <a:pt x="17" y="208"/>
                      </a:lnTo>
                      <a:lnTo>
                        <a:pt x="31" y="206"/>
                      </a:lnTo>
                      <a:lnTo>
                        <a:pt x="29" y="194"/>
                      </a:lnTo>
                      <a:lnTo>
                        <a:pt x="17" y="188"/>
                      </a:lnTo>
                      <a:lnTo>
                        <a:pt x="17" y="168"/>
                      </a:lnTo>
                      <a:lnTo>
                        <a:pt x="17" y="138"/>
                      </a:lnTo>
                      <a:lnTo>
                        <a:pt x="33" y="134"/>
                      </a:lnTo>
                      <a:lnTo>
                        <a:pt x="49" y="128"/>
                      </a:lnTo>
                      <a:lnTo>
                        <a:pt x="53" y="124"/>
                      </a:lnTo>
                      <a:lnTo>
                        <a:pt x="47" y="110"/>
                      </a:lnTo>
                      <a:lnTo>
                        <a:pt x="57" y="94"/>
                      </a:lnTo>
                      <a:lnTo>
                        <a:pt x="59" y="80"/>
                      </a:lnTo>
                      <a:lnTo>
                        <a:pt x="73" y="76"/>
                      </a:lnTo>
                      <a:lnTo>
                        <a:pt x="75" y="64"/>
                      </a:lnTo>
                      <a:lnTo>
                        <a:pt x="87" y="54"/>
                      </a:lnTo>
                      <a:lnTo>
                        <a:pt x="87" y="42"/>
                      </a:lnTo>
                      <a:lnTo>
                        <a:pt x="99" y="26"/>
                      </a:lnTo>
                      <a:lnTo>
                        <a:pt x="117" y="24"/>
                      </a:lnTo>
                      <a:lnTo>
                        <a:pt x="117" y="12"/>
                      </a:lnTo>
                      <a:lnTo>
                        <a:pt x="131" y="10"/>
                      </a:lnTo>
                      <a:lnTo>
                        <a:pt x="131" y="18"/>
                      </a:lnTo>
                      <a:lnTo>
                        <a:pt x="145" y="18"/>
                      </a:lnTo>
                      <a:lnTo>
                        <a:pt x="145" y="2"/>
                      </a:lnTo>
                      <a:lnTo>
                        <a:pt x="155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40" name="Freeform 147">
                  <a:extLst>
                    <a:ext uri="{FF2B5EF4-FFF2-40B4-BE49-F238E27FC236}">
                      <a16:creationId xmlns:a16="http://schemas.microsoft.com/office/drawing/2014/main" id="{594D1C5C-9D00-7ABE-4D92-D83F7A97D3B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780" y="1189"/>
                  <a:ext cx="411" cy="338"/>
                </a:xfrm>
                <a:custGeom>
                  <a:avLst/>
                  <a:gdLst/>
                  <a:ahLst/>
                  <a:cxnLst>
                    <a:cxn ang="0">
                      <a:pos x="92" y="310"/>
                    </a:cxn>
                    <a:cxn ang="0">
                      <a:pos x="82" y="312"/>
                    </a:cxn>
                    <a:cxn ang="0">
                      <a:pos x="62" y="328"/>
                    </a:cxn>
                    <a:cxn ang="0">
                      <a:pos x="24" y="334"/>
                    </a:cxn>
                    <a:cxn ang="0">
                      <a:pos x="10" y="316"/>
                    </a:cxn>
                    <a:cxn ang="0">
                      <a:pos x="16" y="302"/>
                    </a:cxn>
                    <a:cxn ang="0">
                      <a:pos x="4" y="296"/>
                    </a:cxn>
                    <a:cxn ang="0">
                      <a:pos x="8" y="280"/>
                    </a:cxn>
                    <a:cxn ang="0">
                      <a:pos x="0" y="250"/>
                    </a:cxn>
                    <a:cxn ang="0">
                      <a:pos x="26" y="230"/>
                    </a:cxn>
                    <a:cxn ang="0">
                      <a:pos x="56" y="220"/>
                    </a:cxn>
                    <a:cxn ang="0">
                      <a:pos x="70" y="208"/>
                    </a:cxn>
                    <a:cxn ang="0">
                      <a:pos x="98" y="202"/>
                    </a:cxn>
                    <a:cxn ang="0">
                      <a:pos x="84" y="204"/>
                    </a:cxn>
                    <a:cxn ang="0">
                      <a:pos x="92" y="184"/>
                    </a:cxn>
                    <a:cxn ang="0">
                      <a:pos x="113" y="164"/>
                    </a:cxn>
                    <a:cxn ang="0">
                      <a:pos x="137" y="134"/>
                    </a:cxn>
                    <a:cxn ang="0">
                      <a:pos x="157" y="106"/>
                    </a:cxn>
                    <a:cxn ang="0">
                      <a:pos x="175" y="86"/>
                    </a:cxn>
                    <a:cxn ang="0">
                      <a:pos x="185" y="72"/>
                    </a:cxn>
                    <a:cxn ang="0">
                      <a:pos x="163" y="78"/>
                    </a:cxn>
                    <a:cxn ang="0">
                      <a:pos x="165" y="62"/>
                    </a:cxn>
                    <a:cxn ang="0">
                      <a:pos x="183" y="64"/>
                    </a:cxn>
                    <a:cxn ang="0">
                      <a:pos x="203" y="60"/>
                    </a:cxn>
                    <a:cxn ang="0">
                      <a:pos x="199" y="44"/>
                    </a:cxn>
                    <a:cxn ang="0">
                      <a:pos x="225" y="30"/>
                    </a:cxn>
                    <a:cxn ang="0">
                      <a:pos x="243" y="40"/>
                    </a:cxn>
                    <a:cxn ang="0">
                      <a:pos x="267" y="38"/>
                    </a:cxn>
                    <a:cxn ang="0">
                      <a:pos x="285" y="24"/>
                    </a:cxn>
                    <a:cxn ang="0">
                      <a:pos x="291" y="36"/>
                    </a:cxn>
                    <a:cxn ang="0">
                      <a:pos x="309" y="16"/>
                    </a:cxn>
                    <a:cxn ang="0">
                      <a:pos x="337" y="4"/>
                    </a:cxn>
                    <a:cxn ang="0">
                      <a:pos x="319" y="32"/>
                    </a:cxn>
                    <a:cxn ang="0">
                      <a:pos x="343" y="22"/>
                    </a:cxn>
                    <a:cxn ang="0">
                      <a:pos x="373" y="6"/>
                    </a:cxn>
                    <a:cxn ang="0">
                      <a:pos x="387" y="10"/>
                    </a:cxn>
                    <a:cxn ang="0">
                      <a:pos x="401" y="32"/>
                    </a:cxn>
                    <a:cxn ang="0">
                      <a:pos x="397" y="44"/>
                    </a:cxn>
                    <a:cxn ang="0">
                      <a:pos x="387" y="52"/>
                    </a:cxn>
                    <a:cxn ang="0">
                      <a:pos x="355" y="30"/>
                    </a:cxn>
                    <a:cxn ang="0">
                      <a:pos x="333" y="44"/>
                    </a:cxn>
                    <a:cxn ang="0">
                      <a:pos x="317" y="72"/>
                    </a:cxn>
                    <a:cxn ang="0">
                      <a:pos x="275" y="68"/>
                    </a:cxn>
                    <a:cxn ang="0">
                      <a:pos x="261" y="52"/>
                    </a:cxn>
                    <a:cxn ang="0">
                      <a:pos x="241" y="62"/>
                    </a:cxn>
                    <a:cxn ang="0">
                      <a:pos x="227" y="78"/>
                    </a:cxn>
                    <a:cxn ang="0">
                      <a:pos x="213" y="72"/>
                    </a:cxn>
                    <a:cxn ang="0">
                      <a:pos x="195" y="86"/>
                    </a:cxn>
                    <a:cxn ang="0">
                      <a:pos x="183" y="114"/>
                    </a:cxn>
                    <a:cxn ang="0">
                      <a:pos x="169" y="136"/>
                    </a:cxn>
                    <a:cxn ang="0">
                      <a:pos x="153" y="154"/>
                    </a:cxn>
                    <a:cxn ang="0">
                      <a:pos x="149" y="184"/>
                    </a:cxn>
                    <a:cxn ang="0">
                      <a:pos x="113" y="198"/>
                    </a:cxn>
                    <a:cxn ang="0">
                      <a:pos x="125" y="254"/>
                    </a:cxn>
                    <a:cxn ang="0">
                      <a:pos x="113" y="268"/>
                    </a:cxn>
                    <a:cxn ang="0">
                      <a:pos x="121" y="288"/>
                    </a:cxn>
                    <a:cxn ang="0">
                      <a:pos x="113" y="312"/>
                    </a:cxn>
                  </a:cxnLst>
                  <a:rect l="0" t="0" r="r" b="b"/>
                  <a:pathLst>
                    <a:path w="411" h="338">
                      <a:moveTo>
                        <a:pt x="96" y="314"/>
                      </a:moveTo>
                      <a:lnTo>
                        <a:pt x="92" y="310"/>
                      </a:lnTo>
                      <a:lnTo>
                        <a:pt x="88" y="300"/>
                      </a:lnTo>
                      <a:lnTo>
                        <a:pt x="82" y="312"/>
                      </a:lnTo>
                      <a:lnTo>
                        <a:pt x="74" y="316"/>
                      </a:lnTo>
                      <a:lnTo>
                        <a:pt x="62" y="328"/>
                      </a:lnTo>
                      <a:lnTo>
                        <a:pt x="42" y="338"/>
                      </a:lnTo>
                      <a:lnTo>
                        <a:pt x="24" y="334"/>
                      </a:lnTo>
                      <a:lnTo>
                        <a:pt x="12" y="324"/>
                      </a:lnTo>
                      <a:lnTo>
                        <a:pt x="10" y="316"/>
                      </a:lnTo>
                      <a:lnTo>
                        <a:pt x="18" y="306"/>
                      </a:lnTo>
                      <a:lnTo>
                        <a:pt x="16" y="302"/>
                      </a:lnTo>
                      <a:lnTo>
                        <a:pt x="6" y="304"/>
                      </a:lnTo>
                      <a:lnTo>
                        <a:pt x="4" y="296"/>
                      </a:lnTo>
                      <a:lnTo>
                        <a:pt x="18" y="286"/>
                      </a:lnTo>
                      <a:lnTo>
                        <a:pt x="8" y="280"/>
                      </a:lnTo>
                      <a:lnTo>
                        <a:pt x="4" y="272"/>
                      </a:lnTo>
                      <a:lnTo>
                        <a:pt x="0" y="250"/>
                      </a:lnTo>
                      <a:lnTo>
                        <a:pt x="4" y="240"/>
                      </a:lnTo>
                      <a:lnTo>
                        <a:pt x="26" y="230"/>
                      </a:lnTo>
                      <a:lnTo>
                        <a:pt x="42" y="226"/>
                      </a:lnTo>
                      <a:lnTo>
                        <a:pt x="56" y="220"/>
                      </a:lnTo>
                      <a:lnTo>
                        <a:pt x="62" y="208"/>
                      </a:lnTo>
                      <a:lnTo>
                        <a:pt x="70" y="208"/>
                      </a:lnTo>
                      <a:lnTo>
                        <a:pt x="84" y="210"/>
                      </a:lnTo>
                      <a:lnTo>
                        <a:pt x="98" y="202"/>
                      </a:lnTo>
                      <a:lnTo>
                        <a:pt x="94" y="194"/>
                      </a:lnTo>
                      <a:lnTo>
                        <a:pt x="84" y="204"/>
                      </a:lnTo>
                      <a:lnTo>
                        <a:pt x="74" y="202"/>
                      </a:lnTo>
                      <a:lnTo>
                        <a:pt x="92" y="184"/>
                      </a:lnTo>
                      <a:lnTo>
                        <a:pt x="103" y="178"/>
                      </a:lnTo>
                      <a:lnTo>
                        <a:pt x="113" y="164"/>
                      </a:lnTo>
                      <a:lnTo>
                        <a:pt x="127" y="140"/>
                      </a:lnTo>
                      <a:lnTo>
                        <a:pt x="137" y="134"/>
                      </a:lnTo>
                      <a:lnTo>
                        <a:pt x="137" y="122"/>
                      </a:lnTo>
                      <a:lnTo>
                        <a:pt x="157" y="106"/>
                      </a:lnTo>
                      <a:lnTo>
                        <a:pt x="167" y="100"/>
                      </a:lnTo>
                      <a:lnTo>
                        <a:pt x="175" y="86"/>
                      </a:lnTo>
                      <a:lnTo>
                        <a:pt x="183" y="86"/>
                      </a:lnTo>
                      <a:lnTo>
                        <a:pt x="185" y="72"/>
                      </a:lnTo>
                      <a:lnTo>
                        <a:pt x="175" y="78"/>
                      </a:lnTo>
                      <a:lnTo>
                        <a:pt x="163" y="78"/>
                      </a:lnTo>
                      <a:lnTo>
                        <a:pt x="161" y="72"/>
                      </a:lnTo>
                      <a:lnTo>
                        <a:pt x="165" y="62"/>
                      </a:lnTo>
                      <a:lnTo>
                        <a:pt x="175" y="56"/>
                      </a:lnTo>
                      <a:lnTo>
                        <a:pt x="183" y="64"/>
                      </a:lnTo>
                      <a:lnTo>
                        <a:pt x="201" y="68"/>
                      </a:lnTo>
                      <a:lnTo>
                        <a:pt x="203" y="60"/>
                      </a:lnTo>
                      <a:lnTo>
                        <a:pt x="193" y="54"/>
                      </a:lnTo>
                      <a:lnTo>
                        <a:pt x="199" y="44"/>
                      </a:lnTo>
                      <a:lnTo>
                        <a:pt x="217" y="48"/>
                      </a:lnTo>
                      <a:lnTo>
                        <a:pt x="225" y="30"/>
                      </a:lnTo>
                      <a:lnTo>
                        <a:pt x="237" y="30"/>
                      </a:lnTo>
                      <a:lnTo>
                        <a:pt x="243" y="40"/>
                      </a:lnTo>
                      <a:lnTo>
                        <a:pt x="257" y="32"/>
                      </a:lnTo>
                      <a:lnTo>
                        <a:pt x="267" y="38"/>
                      </a:lnTo>
                      <a:lnTo>
                        <a:pt x="273" y="26"/>
                      </a:lnTo>
                      <a:lnTo>
                        <a:pt x="285" y="24"/>
                      </a:lnTo>
                      <a:lnTo>
                        <a:pt x="285" y="34"/>
                      </a:lnTo>
                      <a:lnTo>
                        <a:pt x="291" y="36"/>
                      </a:lnTo>
                      <a:lnTo>
                        <a:pt x="295" y="16"/>
                      </a:lnTo>
                      <a:lnTo>
                        <a:pt x="309" y="16"/>
                      </a:lnTo>
                      <a:lnTo>
                        <a:pt x="329" y="0"/>
                      </a:lnTo>
                      <a:lnTo>
                        <a:pt x="337" y="4"/>
                      </a:lnTo>
                      <a:lnTo>
                        <a:pt x="319" y="22"/>
                      </a:lnTo>
                      <a:lnTo>
                        <a:pt x="319" y="32"/>
                      </a:lnTo>
                      <a:lnTo>
                        <a:pt x="343" y="10"/>
                      </a:lnTo>
                      <a:lnTo>
                        <a:pt x="343" y="22"/>
                      </a:lnTo>
                      <a:lnTo>
                        <a:pt x="359" y="4"/>
                      </a:lnTo>
                      <a:lnTo>
                        <a:pt x="373" y="6"/>
                      </a:lnTo>
                      <a:lnTo>
                        <a:pt x="369" y="20"/>
                      </a:lnTo>
                      <a:lnTo>
                        <a:pt x="387" y="10"/>
                      </a:lnTo>
                      <a:lnTo>
                        <a:pt x="411" y="20"/>
                      </a:lnTo>
                      <a:lnTo>
                        <a:pt x="401" y="32"/>
                      </a:lnTo>
                      <a:lnTo>
                        <a:pt x="381" y="30"/>
                      </a:lnTo>
                      <a:lnTo>
                        <a:pt x="397" y="44"/>
                      </a:lnTo>
                      <a:lnTo>
                        <a:pt x="397" y="50"/>
                      </a:lnTo>
                      <a:lnTo>
                        <a:pt x="387" y="52"/>
                      </a:lnTo>
                      <a:lnTo>
                        <a:pt x="377" y="38"/>
                      </a:lnTo>
                      <a:lnTo>
                        <a:pt x="355" y="30"/>
                      </a:lnTo>
                      <a:lnTo>
                        <a:pt x="335" y="42"/>
                      </a:lnTo>
                      <a:lnTo>
                        <a:pt x="333" y="44"/>
                      </a:lnTo>
                      <a:lnTo>
                        <a:pt x="329" y="60"/>
                      </a:lnTo>
                      <a:lnTo>
                        <a:pt x="317" y="72"/>
                      </a:lnTo>
                      <a:lnTo>
                        <a:pt x="303" y="70"/>
                      </a:lnTo>
                      <a:lnTo>
                        <a:pt x="275" y="68"/>
                      </a:lnTo>
                      <a:lnTo>
                        <a:pt x="267" y="58"/>
                      </a:lnTo>
                      <a:lnTo>
                        <a:pt x="261" y="52"/>
                      </a:lnTo>
                      <a:lnTo>
                        <a:pt x="251" y="60"/>
                      </a:lnTo>
                      <a:lnTo>
                        <a:pt x="241" y="62"/>
                      </a:lnTo>
                      <a:lnTo>
                        <a:pt x="241" y="78"/>
                      </a:lnTo>
                      <a:lnTo>
                        <a:pt x="227" y="78"/>
                      </a:lnTo>
                      <a:lnTo>
                        <a:pt x="227" y="70"/>
                      </a:lnTo>
                      <a:lnTo>
                        <a:pt x="213" y="72"/>
                      </a:lnTo>
                      <a:lnTo>
                        <a:pt x="213" y="84"/>
                      </a:lnTo>
                      <a:lnTo>
                        <a:pt x="195" y="86"/>
                      </a:lnTo>
                      <a:lnTo>
                        <a:pt x="183" y="102"/>
                      </a:lnTo>
                      <a:lnTo>
                        <a:pt x="183" y="114"/>
                      </a:lnTo>
                      <a:lnTo>
                        <a:pt x="171" y="124"/>
                      </a:lnTo>
                      <a:lnTo>
                        <a:pt x="169" y="136"/>
                      </a:lnTo>
                      <a:lnTo>
                        <a:pt x="155" y="140"/>
                      </a:lnTo>
                      <a:lnTo>
                        <a:pt x="153" y="154"/>
                      </a:lnTo>
                      <a:lnTo>
                        <a:pt x="143" y="170"/>
                      </a:lnTo>
                      <a:lnTo>
                        <a:pt x="149" y="184"/>
                      </a:lnTo>
                      <a:lnTo>
                        <a:pt x="145" y="188"/>
                      </a:lnTo>
                      <a:lnTo>
                        <a:pt x="113" y="198"/>
                      </a:lnTo>
                      <a:lnTo>
                        <a:pt x="113" y="248"/>
                      </a:lnTo>
                      <a:lnTo>
                        <a:pt x="125" y="254"/>
                      </a:lnTo>
                      <a:lnTo>
                        <a:pt x="127" y="266"/>
                      </a:lnTo>
                      <a:lnTo>
                        <a:pt x="113" y="268"/>
                      </a:lnTo>
                      <a:lnTo>
                        <a:pt x="125" y="276"/>
                      </a:lnTo>
                      <a:lnTo>
                        <a:pt x="121" y="288"/>
                      </a:lnTo>
                      <a:lnTo>
                        <a:pt x="113" y="296"/>
                      </a:lnTo>
                      <a:lnTo>
                        <a:pt x="113" y="312"/>
                      </a:lnTo>
                      <a:lnTo>
                        <a:pt x="96" y="31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41" name="Freeform 148">
                  <a:extLst>
                    <a:ext uri="{FF2B5EF4-FFF2-40B4-BE49-F238E27FC236}">
                      <a16:creationId xmlns:a16="http://schemas.microsoft.com/office/drawing/2014/main" id="{D376214C-C0C0-5C90-9108-B84F1D10EA4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75" y="1491"/>
                  <a:ext cx="70" cy="44"/>
                </a:xfrm>
                <a:custGeom>
                  <a:avLst/>
                  <a:gdLst/>
                  <a:ahLst/>
                  <a:cxnLst>
                    <a:cxn ang="0">
                      <a:pos x="16" y="36"/>
                    </a:cxn>
                    <a:cxn ang="0">
                      <a:pos x="28" y="36"/>
                    </a:cxn>
                    <a:cxn ang="0">
                      <a:pos x="40" y="40"/>
                    </a:cxn>
                    <a:cxn ang="0">
                      <a:pos x="52" y="44"/>
                    </a:cxn>
                    <a:cxn ang="0">
                      <a:pos x="62" y="44"/>
                    </a:cxn>
                    <a:cxn ang="0">
                      <a:pos x="64" y="32"/>
                    </a:cxn>
                    <a:cxn ang="0">
                      <a:pos x="64" y="16"/>
                    </a:cxn>
                    <a:cxn ang="0">
                      <a:pos x="70" y="4"/>
                    </a:cxn>
                    <a:cxn ang="0">
                      <a:pos x="54" y="6"/>
                    </a:cxn>
                    <a:cxn ang="0">
                      <a:pos x="40" y="0"/>
                    </a:cxn>
                    <a:cxn ang="0">
                      <a:pos x="18" y="4"/>
                    </a:cxn>
                    <a:cxn ang="0">
                      <a:pos x="2" y="8"/>
                    </a:cxn>
                    <a:cxn ang="0">
                      <a:pos x="0" y="20"/>
                    </a:cxn>
                    <a:cxn ang="0">
                      <a:pos x="6" y="30"/>
                    </a:cxn>
                    <a:cxn ang="0">
                      <a:pos x="14" y="30"/>
                    </a:cxn>
                    <a:cxn ang="0">
                      <a:pos x="16" y="36"/>
                    </a:cxn>
                  </a:cxnLst>
                  <a:rect l="0" t="0" r="r" b="b"/>
                  <a:pathLst>
                    <a:path w="70" h="44">
                      <a:moveTo>
                        <a:pt x="16" y="36"/>
                      </a:moveTo>
                      <a:lnTo>
                        <a:pt x="28" y="36"/>
                      </a:lnTo>
                      <a:lnTo>
                        <a:pt x="40" y="40"/>
                      </a:lnTo>
                      <a:lnTo>
                        <a:pt x="52" y="44"/>
                      </a:lnTo>
                      <a:lnTo>
                        <a:pt x="62" y="44"/>
                      </a:lnTo>
                      <a:lnTo>
                        <a:pt x="64" y="32"/>
                      </a:lnTo>
                      <a:lnTo>
                        <a:pt x="64" y="16"/>
                      </a:lnTo>
                      <a:lnTo>
                        <a:pt x="70" y="4"/>
                      </a:lnTo>
                      <a:lnTo>
                        <a:pt x="54" y="6"/>
                      </a:lnTo>
                      <a:lnTo>
                        <a:pt x="40" y="0"/>
                      </a:lnTo>
                      <a:lnTo>
                        <a:pt x="18" y="4"/>
                      </a:lnTo>
                      <a:lnTo>
                        <a:pt x="2" y="8"/>
                      </a:lnTo>
                      <a:lnTo>
                        <a:pt x="0" y="20"/>
                      </a:lnTo>
                      <a:lnTo>
                        <a:pt x="6" y="30"/>
                      </a:lnTo>
                      <a:lnTo>
                        <a:pt x="14" y="30"/>
                      </a:lnTo>
                      <a:lnTo>
                        <a:pt x="16" y="3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42" name="Freeform 149">
                  <a:extLst>
                    <a:ext uri="{FF2B5EF4-FFF2-40B4-BE49-F238E27FC236}">
                      <a16:creationId xmlns:a16="http://schemas.microsoft.com/office/drawing/2014/main" id="{1479676E-715D-DF3A-35F2-E257446D2C6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35" y="1527"/>
                  <a:ext cx="116" cy="54"/>
                </a:xfrm>
                <a:custGeom>
                  <a:avLst/>
                  <a:gdLst/>
                  <a:ahLst/>
                  <a:cxnLst>
                    <a:cxn ang="0">
                      <a:pos x="26" y="12"/>
                    </a:cxn>
                    <a:cxn ang="0">
                      <a:pos x="36" y="18"/>
                    </a:cxn>
                    <a:cxn ang="0">
                      <a:pos x="46" y="24"/>
                    </a:cxn>
                    <a:cxn ang="0">
                      <a:pos x="54" y="18"/>
                    </a:cxn>
                    <a:cxn ang="0">
                      <a:pos x="56" y="8"/>
                    </a:cxn>
                    <a:cxn ang="0">
                      <a:pos x="56" y="0"/>
                    </a:cxn>
                    <a:cxn ang="0">
                      <a:pos x="68" y="0"/>
                    </a:cxn>
                    <a:cxn ang="0">
                      <a:pos x="80" y="4"/>
                    </a:cxn>
                    <a:cxn ang="0">
                      <a:pos x="88" y="6"/>
                    </a:cxn>
                    <a:cxn ang="0">
                      <a:pos x="102" y="8"/>
                    </a:cxn>
                    <a:cxn ang="0">
                      <a:pos x="104" y="12"/>
                    </a:cxn>
                    <a:cxn ang="0">
                      <a:pos x="108" y="20"/>
                    </a:cxn>
                    <a:cxn ang="0">
                      <a:pos x="112" y="36"/>
                    </a:cxn>
                    <a:cxn ang="0">
                      <a:pos x="116" y="42"/>
                    </a:cxn>
                    <a:cxn ang="0">
                      <a:pos x="104" y="50"/>
                    </a:cxn>
                    <a:cxn ang="0">
                      <a:pos x="90" y="54"/>
                    </a:cxn>
                    <a:cxn ang="0">
                      <a:pos x="62" y="36"/>
                    </a:cxn>
                    <a:cxn ang="0">
                      <a:pos x="10" y="38"/>
                    </a:cxn>
                    <a:cxn ang="0">
                      <a:pos x="0" y="40"/>
                    </a:cxn>
                    <a:cxn ang="0">
                      <a:pos x="0" y="30"/>
                    </a:cxn>
                    <a:cxn ang="0">
                      <a:pos x="8" y="20"/>
                    </a:cxn>
                    <a:cxn ang="0">
                      <a:pos x="14" y="10"/>
                    </a:cxn>
                    <a:cxn ang="0">
                      <a:pos x="26" y="12"/>
                    </a:cxn>
                  </a:cxnLst>
                  <a:rect l="0" t="0" r="r" b="b"/>
                  <a:pathLst>
                    <a:path w="116" h="54">
                      <a:moveTo>
                        <a:pt x="26" y="12"/>
                      </a:moveTo>
                      <a:lnTo>
                        <a:pt x="36" y="18"/>
                      </a:lnTo>
                      <a:lnTo>
                        <a:pt x="46" y="24"/>
                      </a:lnTo>
                      <a:lnTo>
                        <a:pt x="54" y="18"/>
                      </a:lnTo>
                      <a:lnTo>
                        <a:pt x="56" y="8"/>
                      </a:lnTo>
                      <a:lnTo>
                        <a:pt x="56" y="0"/>
                      </a:lnTo>
                      <a:lnTo>
                        <a:pt x="68" y="0"/>
                      </a:lnTo>
                      <a:lnTo>
                        <a:pt x="80" y="4"/>
                      </a:lnTo>
                      <a:lnTo>
                        <a:pt x="88" y="6"/>
                      </a:lnTo>
                      <a:lnTo>
                        <a:pt x="102" y="8"/>
                      </a:lnTo>
                      <a:lnTo>
                        <a:pt x="104" y="12"/>
                      </a:lnTo>
                      <a:lnTo>
                        <a:pt x="108" y="20"/>
                      </a:lnTo>
                      <a:lnTo>
                        <a:pt x="112" y="36"/>
                      </a:lnTo>
                      <a:lnTo>
                        <a:pt x="116" y="42"/>
                      </a:lnTo>
                      <a:lnTo>
                        <a:pt x="104" y="50"/>
                      </a:lnTo>
                      <a:lnTo>
                        <a:pt x="90" y="54"/>
                      </a:lnTo>
                      <a:lnTo>
                        <a:pt x="62" y="36"/>
                      </a:lnTo>
                      <a:lnTo>
                        <a:pt x="10" y="38"/>
                      </a:lnTo>
                      <a:lnTo>
                        <a:pt x="0" y="40"/>
                      </a:lnTo>
                      <a:lnTo>
                        <a:pt x="0" y="30"/>
                      </a:lnTo>
                      <a:lnTo>
                        <a:pt x="8" y="20"/>
                      </a:lnTo>
                      <a:lnTo>
                        <a:pt x="14" y="10"/>
                      </a:lnTo>
                      <a:lnTo>
                        <a:pt x="26" y="1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43" name="Freeform 150">
                  <a:extLst>
                    <a:ext uri="{FF2B5EF4-FFF2-40B4-BE49-F238E27FC236}">
                      <a16:creationId xmlns:a16="http://schemas.microsoft.com/office/drawing/2014/main" id="{2A7D9DDE-4D4D-57D3-24C9-EC09817B014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35" y="1563"/>
                  <a:ext cx="90" cy="54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0" y="2"/>
                    </a:cxn>
                    <a:cxn ang="0">
                      <a:pos x="62" y="0"/>
                    </a:cxn>
                    <a:cxn ang="0">
                      <a:pos x="90" y="18"/>
                    </a:cxn>
                    <a:cxn ang="0">
                      <a:pos x="90" y="30"/>
                    </a:cxn>
                    <a:cxn ang="0">
                      <a:pos x="76" y="34"/>
                    </a:cxn>
                    <a:cxn ang="0">
                      <a:pos x="74" y="50"/>
                    </a:cxn>
                    <a:cxn ang="0">
                      <a:pos x="58" y="52"/>
                    </a:cxn>
                    <a:cxn ang="0">
                      <a:pos x="38" y="54"/>
                    </a:cxn>
                    <a:cxn ang="0">
                      <a:pos x="28" y="44"/>
                    </a:cxn>
                    <a:cxn ang="0">
                      <a:pos x="30" y="34"/>
                    </a:cxn>
                    <a:cxn ang="0">
                      <a:pos x="20" y="30"/>
                    </a:cxn>
                    <a:cxn ang="0">
                      <a:pos x="4" y="26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90" h="54">
                      <a:moveTo>
                        <a:pt x="0" y="4"/>
                      </a:moveTo>
                      <a:lnTo>
                        <a:pt x="10" y="2"/>
                      </a:lnTo>
                      <a:lnTo>
                        <a:pt x="62" y="0"/>
                      </a:lnTo>
                      <a:lnTo>
                        <a:pt x="90" y="18"/>
                      </a:lnTo>
                      <a:lnTo>
                        <a:pt x="90" y="30"/>
                      </a:lnTo>
                      <a:lnTo>
                        <a:pt x="76" y="34"/>
                      </a:lnTo>
                      <a:lnTo>
                        <a:pt x="74" y="50"/>
                      </a:lnTo>
                      <a:lnTo>
                        <a:pt x="58" y="52"/>
                      </a:lnTo>
                      <a:lnTo>
                        <a:pt x="38" y="54"/>
                      </a:lnTo>
                      <a:lnTo>
                        <a:pt x="28" y="44"/>
                      </a:lnTo>
                      <a:lnTo>
                        <a:pt x="30" y="34"/>
                      </a:lnTo>
                      <a:lnTo>
                        <a:pt x="20" y="30"/>
                      </a:lnTo>
                      <a:lnTo>
                        <a:pt x="4" y="26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44" name="Freeform 151">
                  <a:extLst>
                    <a:ext uri="{FF2B5EF4-FFF2-40B4-BE49-F238E27FC236}">
                      <a16:creationId xmlns:a16="http://schemas.microsoft.com/office/drawing/2014/main" id="{3D4FF4BB-469D-5D9B-C20F-CE07AC029DA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13" y="1589"/>
                  <a:ext cx="52" cy="20"/>
                </a:xfrm>
                <a:custGeom>
                  <a:avLst/>
                  <a:gdLst/>
                  <a:ahLst/>
                  <a:cxnLst>
                    <a:cxn ang="0">
                      <a:pos x="0" y="12"/>
                    </a:cxn>
                    <a:cxn ang="0">
                      <a:pos x="4" y="20"/>
                    </a:cxn>
                    <a:cxn ang="0">
                      <a:pos x="50" y="18"/>
                    </a:cxn>
                    <a:cxn ang="0">
                      <a:pos x="52" y="8"/>
                    </a:cxn>
                    <a:cxn ang="0">
                      <a:pos x="30" y="0"/>
                    </a:cxn>
                    <a:cxn ang="0">
                      <a:pos x="24" y="8"/>
                    </a:cxn>
                    <a:cxn ang="0">
                      <a:pos x="8" y="6"/>
                    </a:cxn>
                    <a:cxn ang="0">
                      <a:pos x="6" y="12"/>
                    </a:cxn>
                    <a:cxn ang="0">
                      <a:pos x="0" y="12"/>
                    </a:cxn>
                  </a:cxnLst>
                  <a:rect l="0" t="0" r="r" b="b"/>
                  <a:pathLst>
                    <a:path w="52" h="20">
                      <a:moveTo>
                        <a:pt x="0" y="12"/>
                      </a:moveTo>
                      <a:lnTo>
                        <a:pt x="4" y="20"/>
                      </a:lnTo>
                      <a:lnTo>
                        <a:pt x="50" y="18"/>
                      </a:lnTo>
                      <a:lnTo>
                        <a:pt x="52" y="8"/>
                      </a:lnTo>
                      <a:lnTo>
                        <a:pt x="30" y="0"/>
                      </a:lnTo>
                      <a:lnTo>
                        <a:pt x="24" y="8"/>
                      </a:lnTo>
                      <a:lnTo>
                        <a:pt x="8" y="6"/>
                      </a:lnTo>
                      <a:lnTo>
                        <a:pt x="6" y="12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45" name="Freeform 152">
                  <a:extLst>
                    <a:ext uri="{FF2B5EF4-FFF2-40B4-BE49-F238E27FC236}">
                      <a16:creationId xmlns:a16="http://schemas.microsoft.com/office/drawing/2014/main" id="{7FC9720D-675C-FE1F-7072-A4902FBC9AF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71" y="1569"/>
                  <a:ext cx="150" cy="106"/>
                </a:xfrm>
                <a:custGeom>
                  <a:avLst/>
                  <a:gdLst/>
                  <a:ahLst/>
                  <a:cxnLst>
                    <a:cxn ang="0">
                      <a:pos x="2" y="48"/>
                    </a:cxn>
                    <a:cxn ang="0">
                      <a:pos x="24" y="44"/>
                    </a:cxn>
                    <a:cxn ang="0">
                      <a:pos x="38" y="44"/>
                    </a:cxn>
                    <a:cxn ang="0">
                      <a:pos x="40" y="28"/>
                    </a:cxn>
                    <a:cxn ang="0">
                      <a:pos x="54" y="24"/>
                    </a:cxn>
                    <a:cxn ang="0">
                      <a:pos x="54" y="12"/>
                    </a:cxn>
                    <a:cxn ang="0">
                      <a:pos x="68" y="8"/>
                    </a:cxn>
                    <a:cxn ang="0">
                      <a:pos x="80" y="0"/>
                    </a:cxn>
                    <a:cxn ang="0">
                      <a:pos x="98" y="4"/>
                    </a:cxn>
                    <a:cxn ang="0">
                      <a:pos x="98" y="10"/>
                    </a:cxn>
                    <a:cxn ang="0">
                      <a:pos x="118" y="12"/>
                    </a:cxn>
                    <a:cxn ang="0">
                      <a:pos x="122" y="34"/>
                    </a:cxn>
                    <a:cxn ang="0">
                      <a:pos x="150" y="64"/>
                    </a:cxn>
                    <a:cxn ang="0">
                      <a:pos x="148" y="66"/>
                    </a:cxn>
                    <a:cxn ang="0">
                      <a:pos x="130" y="66"/>
                    </a:cxn>
                    <a:cxn ang="0">
                      <a:pos x="130" y="86"/>
                    </a:cxn>
                    <a:cxn ang="0">
                      <a:pos x="118" y="88"/>
                    </a:cxn>
                    <a:cxn ang="0">
                      <a:pos x="114" y="106"/>
                    </a:cxn>
                    <a:cxn ang="0">
                      <a:pos x="94" y="104"/>
                    </a:cxn>
                    <a:cxn ang="0">
                      <a:pos x="92" y="98"/>
                    </a:cxn>
                    <a:cxn ang="0">
                      <a:pos x="64" y="98"/>
                    </a:cxn>
                    <a:cxn ang="0">
                      <a:pos x="46" y="94"/>
                    </a:cxn>
                    <a:cxn ang="0">
                      <a:pos x="16" y="88"/>
                    </a:cxn>
                    <a:cxn ang="0">
                      <a:pos x="6" y="102"/>
                    </a:cxn>
                    <a:cxn ang="0">
                      <a:pos x="6" y="88"/>
                    </a:cxn>
                    <a:cxn ang="0">
                      <a:pos x="0" y="84"/>
                    </a:cxn>
                    <a:cxn ang="0">
                      <a:pos x="2" y="78"/>
                    </a:cxn>
                    <a:cxn ang="0">
                      <a:pos x="10" y="78"/>
                    </a:cxn>
                    <a:cxn ang="0">
                      <a:pos x="10" y="64"/>
                    </a:cxn>
                    <a:cxn ang="0">
                      <a:pos x="6" y="60"/>
                    </a:cxn>
                    <a:cxn ang="0">
                      <a:pos x="2" y="48"/>
                    </a:cxn>
                  </a:cxnLst>
                  <a:rect l="0" t="0" r="r" b="b"/>
                  <a:pathLst>
                    <a:path w="150" h="106">
                      <a:moveTo>
                        <a:pt x="2" y="48"/>
                      </a:moveTo>
                      <a:lnTo>
                        <a:pt x="24" y="44"/>
                      </a:lnTo>
                      <a:lnTo>
                        <a:pt x="38" y="44"/>
                      </a:lnTo>
                      <a:lnTo>
                        <a:pt x="40" y="28"/>
                      </a:lnTo>
                      <a:lnTo>
                        <a:pt x="54" y="24"/>
                      </a:lnTo>
                      <a:lnTo>
                        <a:pt x="54" y="12"/>
                      </a:lnTo>
                      <a:lnTo>
                        <a:pt x="68" y="8"/>
                      </a:lnTo>
                      <a:lnTo>
                        <a:pt x="80" y="0"/>
                      </a:lnTo>
                      <a:lnTo>
                        <a:pt x="98" y="4"/>
                      </a:lnTo>
                      <a:lnTo>
                        <a:pt x="98" y="10"/>
                      </a:lnTo>
                      <a:lnTo>
                        <a:pt x="118" y="12"/>
                      </a:lnTo>
                      <a:lnTo>
                        <a:pt x="122" y="34"/>
                      </a:lnTo>
                      <a:lnTo>
                        <a:pt x="150" y="64"/>
                      </a:lnTo>
                      <a:lnTo>
                        <a:pt x="148" y="66"/>
                      </a:lnTo>
                      <a:lnTo>
                        <a:pt x="130" y="66"/>
                      </a:lnTo>
                      <a:lnTo>
                        <a:pt x="130" y="86"/>
                      </a:lnTo>
                      <a:lnTo>
                        <a:pt x="118" y="88"/>
                      </a:lnTo>
                      <a:lnTo>
                        <a:pt x="114" y="106"/>
                      </a:lnTo>
                      <a:lnTo>
                        <a:pt x="94" y="104"/>
                      </a:lnTo>
                      <a:lnTo>
                        <a:pt x="92" y="98"/>
                      </a:lnTo>
                      <a:lnTo>
                        <a:pt x="64" y="98"/>
                      </a:lnTo>
                      <a:lnTo>
                        <a:pt x="46" y="94"/>
                      </a:lnTo>
                      <a:lnTo>
                        <a:pt x="16" y="88"/>
                      </a:lnTo>
                      <a:lnTo>
                        <a:pt x="6" y="102"/>
                      </a:lnTo>
                      <a:lnTo>
                        <a:pt x="6" y="88"/>
                      </a:lnTo>
                      <a:lnTo>
                        <a:pt x="0" y="84"/>
                      </a:lnTo>
                      <a:lnTo>
                        <a:pt x="2" y="78"/>
                      </a:lnTo>
                      <a:lnTo>
                        <a:pt x="10" y="78"/>
                      </a:lnTo>
                      <a:lnTo>
                        <a:pt x="10" y="64"/>
                      </a:lnTo>
                      <a:lnTo>
                        <a:pt x="6" y="60"/>
                      </a:lnTo>
                      <a:lnTo>
                        <a:pt x="2" y="4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46" name="Freeform 153">
                  <a:extLst>
                    <a:ext uri="{FF2B5EF4-FFF2-40B4-BE49-F238E27FC236}">
                      <a16:creationId xmlns:a16="http://schemas.microsoft.com/office/drawing/2014/main" id="{BFD943A4-1400-64BC-01BA-25F82AA5238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06" y="1511"/>
                  <a:ext cx="126" cy="192"/>
                </a:xfrm>
                <a:custGeom>
                  <a:avLst/>
                  <a:gdLst/>
                  <a:ahLst/>
                  <a:cxnLst>
                    <a:cxn ang="0">
                      <a:pos x="38" y="84"/>
                    </a:cxn>
                    <a:cxn ang="0">
                      <a:pos x="16" y="90"/>
                    </a:cxn>
                    <a:cxn ang="0">
                      <a:pos x="20" y="76"/>
                    </a:cxn>
                    <a:cxn ang="0">
                      <a:pos x="14" y="60"/>
                    </a:cxn>
                    <a:cxn ang="0">
                      <a:pos x="0" y="60"/>
                    </a:cxn>
                    <a:cxn ang="0">
                      <a:pos x="4" y="44"/>
                    </a:cxn>
                    <a:cxn ang="0">
                      <a:pos x="2" y="20"/>
                    </a:cxn>
                    <a:cxn ang="0">
                      <a:pos x="16" y="0"/>
                    </a:cxn>
                    <a:cxn ang="0">
                      <a:pos x="28" y="26"/>
                    </a:cxn>
                    <a:cxn ang="0">
                      <a:pos x="60" y="38"/>
                    </a:cxn>
                    <a:cxn ang="0">
                      <a:pos x="40" y="58"/>
                    </a:cxn>
                    <a:cxn ang="0">
                      <a:pos x="42" y="70"/>
                    </a:cxn>
                    <a:cxn ang="0">
                      <a:pos x="66" y="68"/>
                    </a:cxn>
                    <a:cxn ang="0">
                      <a:pos x="72" y="90"/>
                    </a:cxn>
                    <a:cxn ang="0">
                      <a:pos x="92" y="110"/>
                    </a:cxn>
                    <a:cxn ang="0">
                      <a:pos x="98" y="130"/>
                    </a:cxn>
                    <a:cxn ang="0">
                      <a:pos x="116" y="130"/>
                    </a:cxn>
                    <a:cxn ang="0">
                      <a:pos x="120" y="148"/>
                    </a:cxn>
                    <a:cxn ang="0">
                      <a:pos x="102" y="160"/>
                    </a:cxn>
                    <a:cxn ang="0">
                      <a:pos x="116" y="166"/>
                    </a:cxn>
                    <a:cxn ang="0">
                      <a:pos x="96" y="176"/>
                    </a:cxn>
                    <a:cxn ang="0">
                      <a:pos x="38" y="176"/>
                    </a:cxn>
                    <a:cxn ang="0">
                      <a:pos x="22" y="184"/>
                    </a:cxn>
                    <a:cxn ang="0">
                      <a:pos x="6" y="188"/>
                    </a:cxn>
                    <a:cxn ang="0">
                      <a:pos x="34" y="164"/>
                    </a:cxn>
                    <a:cxn ang="0">
                      <a:pos x="54" y="162"/>
                    </a:cxn>
                    <a:cxn ang="0">
                      <a:pos x="48" y="160"/>
                    </a:cxn>
                    <a:cxn ang="0">
                      <a:pos x="30" y="158"/>
                    </a:cxn>
                    <a:cxn ang="0">
                      <a:pos x="14" y="158"/>
                    </a:cxn>
                    <a:cxn ang="0">
                      <a:pos x="18" y="148"/>
                    </a:cxn>
                    <a:cxn ang="0">
                      <a:pos x="34" y="136"/>
                    </a:cxn>
                    <a:cxn ang="0">
                      <a:pos x="24" y="128"/>
                    </a:cxn>
                    <a:cxn ang="0">
                      <a:pos x="48" y="122"/>
                    </a:cxn>
                    <a:cxn ang="0">
                      <a:pos x="52" y="102"/>
                    </a:cxn>
                    <a:cxn ang="0">
                      <a:pos x="44" y="86"/>
                    </a:cxn>
                  </a:cxnLst>
                  <a:rect l="0" t="0" r="r" b="b"/>
                  <a:pathLst>
                    <a:path w="126" h="192">
                      <a:moveTo>
                        <a:pt x="44" y="86"/>
                      </a:moveTo>
                      <a:lnTo>
                        <a:pt x="38" y="84"/>
                      </a:lnTo>
                      <a:lnTo>
                        <a:pt x="32" y="92"/>
                      </a:lnTo>
                      <a:lnTo>
                        <a:pt x="16" y="90"/>
                      </a:lnTo>
                      <a:lnTo>
                        <a:pt x="14" y="82"/>
                      </a:lnTo>
                      <a:lnTo>
                        <a:pt x="20" y="76"/>
                      </a:lnTo>
                      <a:lnTo>
                        <a:pt x="18" y="62"/>
                      </a:lnTo>
                      <a:lnTo>
                        <a:pt x="14" y="60"/>
                      </a:lnTo>
                      <a:lnTo>
                        <a:pt x="6" y="64"/>
                      </a:lnTo>
                      <a:lnTo>
                        <a:pt x="0" y="60"/>
                      </a:lnTo>
                      <a:lnTo>
                        <a:pt x="10" y="48"/>
                      </a:lnTo>
                      <a:lnTo>
                        <a:pt x="4" y="44"/>
                      </a:lnTo>
                      <a:lnTo>
                        <a:pt x="0" y="36"/>
                      </a:lnTo>
                      <a:lnTo>
                        <a:pt x="2" y="20"/>
                      </a:lnTo>
                      <a:lnTo>
                        <a:pt x="12" y="20"/>
                      </a:lnTo>
                      <a:lnTo>
                        <a:pt x="16" y="0"/>
                      </a:lnTo>
                      <a:lnTo>
                        <a:pt x="44" y="2"/>
                      </a:lnTo>
                      <a:lnTo>
                        <a:pt x="28" y="26"/>
                      </a:lnTo>
                      <a:lnTo>
                        <a:pt x="64" y="26"/>
                      </a:lnTo>
                      <a:lnTo>
                        <a:pt x="60" y="38"/>
                      </a:lnTo>
                      <a:lnTo>
                        <a:pt x="48" y="50"/>
                      </a:lnTo>
                      <a:lnTo>
                        <a:pt x="40" y="58"/>
                      </a:lnTo>
                      <a:lnTo>
                        <a:pt x="36" y="66"/>
                      </a:lnTo>
                      <a:lnTo>
                        <a:pt x="42" y="70"/>
                      </a:lnTo>
                      <a:lnTo>
                        <a:pt x="52" y="66"/>
                      </a:lnTo>
                      <a:lnTo>
                        <a:pt x="66" y="68"/>
                      </a:lnTo>
                      <a:lnTo>
                        <a:pt x="70" y="78"/>
                      </a:lnTo>
                      <a:lnTo>
                        <a:pt x="72" y="90"/>
                      </a:lnTo>
                      <a:lnTo>
                        <a:pt x="84" y="98"/>
                      </a:lnTo>
                      <a:lnTo>
                        <a:pt x="92" y="110"/>
                      </a:lnTo>
                      <a:lnTo>
                        <a:pt x="94" y="118"/>
                      </a:lnTo>
                      <a:lnTo>
                        <a:pt x="98" y="130"/>
                      </a:lnTo>
                      <a:lnTo>
                        <a:pt x="106" y="132"/>
                      </a:lnTo>
                      <a:lnTo>
                        <a:pt x="116" y="130"/>
                      </a:lnTo>
                      <a:lnTo>
                        <a:pt x="126" y="138"/>
                      </a:lnTo>
                      <a:lnTo>
                        <a:pt x="120" y="148"/>
                      </a:lnTo>
                      <a:lnTo>
                        <a:pt x="110" y="154"/>
                      </a:lnTo>
                      <a:lnTo>
                        <a:pt x="102" y="160"/>
                      </a:lnTo>
                      <a:lnTo>
                        <a:pt x="108" y="162"/>
                      </a:lnTo>
                      <a:lnTo>
                        <a:pt x="116" y="166"/>
                      </a:lnTo>
                      <a:lnTo>
                        <a:pt x="108" y="172"/>
                      </a:lnTo>
                      <a:lnTo>
                        <a:pt x="96" y="176"/>
                      </a:lnTo>
                      <a:lnTo>
                        <a:pt x="46" y="176"/>
                      </a:lnTo>
                      <a:lnTo>
                        <a:pt x="38" y="176"/>
                      </a:lnTo>
                      <a:lnTo>
                        <a:pt x="38" y="184"/>
                      </a:lnTo>
                      <a:lnTo>
                        <a:pt x="22" y="184"/>
                      </a:lnTo>
                      <a:lnTo>
                        <a:pt x="10" y="192"/>
                      </a:lnTo>
                      <a:lnTo>
                        <a:pt x="6" y="188"/>
                      </a:lnTo>
                      <a:lnTo>
                        <a:pt x="24" y="172"/>
                      </a:lnTo>
                      <a:lnTo>
                        <a:pt x="34" y="164"/>
                      </a:lnTo>
                      <a:lnTo>
                        <a:pt x="46" y="164"/>
                      </a:lnTo>
                      <a:lnTo>
                        <a:pt x="54" y="162"/>
                      </a:lnTo>
                      <a:lnTo>
                        <a:pt x="56" y="154"/>
                      </a:lnTo>
                      <a:lnTo>
                        <a:pt x="48" y="160"/>
                      </a:lnTo>
                      <a:lnTo>
                        <a:pt x="38" y="158"/>
                      </a:lnTo>
                      <a:lnTo>
                        <a:pt x="30" y="158"/>
                      </a:lnTo>
                      <a:lnTo>
                        <a:pt x="24" y="154"/>
                      </a:lnTo>
                      <a:lnTo>
                        <a:pt x="14" y="158"/>
                      </a:lnTo>
                      <a:lnTo>
                        <a:pt x="10" y="154"/>
                      </a:lnTo>
                      <a:lnTo>
                        <a:pt x="18" y="148"/>
                      </a:lnTo>
                      <a:lnTo>
                        <a:pt x="26" y="142"/>
                      </a:lnTo>
                      <a:lnTo>
                        <a:pt x="34" y="136"/>
                      </a:lnTo>
                      <a:lnTo>
                        <a:pt x="34" y="130"/>
                      </a:lnTo>
                      <a:lnTo>
                        <a:pt x="24" y="128"/>
                      </a:lnTo>
                      <a:lnTo>
                        <a:pt x="24" y="120"/>
                      </a:lnTo>
                      <a:lnTo>
                        <a:pt x="48" y="122"/>
                      </a:lnTo>
                      <a:lnTo>
                        <a:pt x="48" y="112"/>
                      </a:lnTo>
                      <a:lnTo>
                        <a:pt x="52" y="102"/>
                      </a:lnTo>
                      <a:lnTo>
                        <a:pt x="38" y="94"/>
                      </a:lnTo>
                      <a:lnTo>
                        <a:pt x="44" y="8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47" name="Freeform 154">
                  <a:extLst>
                    <a:ext uri="{FF2B5EF4-FFF2-40B4-BE49-F238E27FC236}">
                      <a16:creationId xmlns:a16="http://schemas.microsoft.com/office/drawing/2014/main" id="{2227EAD1-6CCC-623B-3ED4-7088EC79FBF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74" y="1591"/>
                  <a:ext cx="38" cy="24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30" y="2"/>
                    </a:cxn>
                    <a:cxn ang="0">
                      <a:pos x="34" y="8"/>
                    </a:cxn>
                    <a:cxn ang="0">
                      <a:pos x="38" y="16"/>
                    </a:cxn>
                    <a:cxn ang="0">
                      <a:pos x="34" y="24"/>
                    </a:cxn>
                    <a:cxn ang="0">
                      <a:pos x="22" y="24"/>
                    </a:cxn>
                    <a:cxn ang="0">
                      <a:pos x="16" y="18"/>
                    </a:cxn>
                    <a:cxn ang="0">
                      <a:pos x="8" y="22"/>
                    </a:cxn>
                    <a:cxn ang="0">
                      <a:pos x="0" y="18"/>
                    </a:cxn>
                    <a:cxn ang="0">
                      <a:pos x="4" y="8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38" h="24">
                      <a:moveTo>
                        <a:pt x="12" y="0"/>
                      </a:moveTo>
                      <a:lnTo>
                        <a:pt x="30" y="2"/>
                      </a:lnTo>
                      <a:lnTo>
                        <a:pt x="34" y="8"/>
                      </a:lnTo>
                      <a:lnTo>
                        <a:pt x="38" y="16"/>
                      </a:lnTo>
                      <a:lnTo>
                        <a:pt x="34" y="24"/>
                      </a:lnTo>
                      <a:lnTo>
                        <a:pt x="22" y="24"/>
                      </a:lnTo>
                      <a:lnTo>
                        <a:pt x="16" y="18"/>
                      </a:lnTo>
                      <a:lnTo>
                        <a:pt x="8" y="22"/>
                      </a:lnTo>
                      <a:lnTo>
                        <a:pt x="0" y="18"/>
                      </a:lnTo>
                      <a:lnTo>
                        <a:pt x="4" y="8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48" name="Freeform 155">
                  <a:extLst>
                    <a:ext uri="{FF2B5EF4-FFF2-40B4-BE49-F238E27FC236}">
                      <a16:creationId xmlns:a16="http://schemas.microsoft.com/office/drawing/2014/main" id="{7F922069-18B7-0E0F-5D35-8BE836BCB34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38" y="1609"/>
                  <a:ext cx="66" cy="62"/>
                </a:xfrm>
                <a:custGeom>
                  <a:avLst/>
                  <a:gdLst/>
                  <a:ahLst/>
                  <a:cxnLst>
                    <a:cxn ang="0">
                      <a:pos x="66" y="26"/>
                    </a:cxn>
                    <a:cxn ang="0">
                      <a:pos x="64" y="44"/>
                    </a:cxn>
                    <a:cxn ang="0">
                      <a:pos x="48" y="48"/>
                    </a:cxn>
                    <a:cxn ang="0">
                      <a:pos x="36" y="52"/>
                    </a:cxn>
                    <a:cxn ang="0">
                      <a:pos x="26" y="58"/>
                    </a:cxn>
                    <a:cxn ang="0">
                      <a:pos x="18" y="62"/>
                    </a:cxn>
                    <a:cxn ang="0">
                      <a:pos x="8" y="58"/>
                    </a:cxn>
                    <a:cxn ang="0">
                      <a:pos x="0" y="48"/>
                    </a:cxn>
                    <a:cxn ang="0">
                      <a:pos x="10" y="40"/>
                    </a:cxn>
                    <a:cxn ang="0">
                      <a:pos x="12" y="30"/>
                    </a:cxn>
                    <a:cxn ang="0">
                      <a:pos x="20" y="26"/>
                    </a:cxn>
                    <a:cxn ang="0">
                      <a:pos x="14" y="22"/>
                    </a:cxn>
                    <a:cxn ang="0">
                      <a:pos x="4" y="24"/>
                    </a:cxn>
                    <a:cxn ang="0">
                      <a:pos x="2" y="16"/>
                    </a:cxn>
                    <a:cxn ang="0">
                      <a:pos x="6" y="12"/>
                    </a:cxn>
                    <a:cxn ang="0">
                      <a:pos x="4" y="6"/>
                    </a:cxn>
                    <a:cxn ang="0">
                      <a:pos x="10" y="0"/>
                    </a:cxn>
                    <a:cxn ang="0">
                      <a:pos x="20" y="4"/>
                    </a:cxn>
                    <a:cxn ang="0">
                      <a:pos x="28" y="2"/>
                    </a:cxn>
                    <a:cxn ang="0">
                      <a:pos x="36" y="0"/>
                    </a:cxn>
                    <a:cxn ang="0">
                      <a:pos x="44" y="4"/>
                    </a:cxn>
                    <a:cxn ang="0">
                      <a:pos x="52" y="0"/>
                    </a:cxn>
                    <a:cxn ang="0">
                      <a:pos x="58" y="6"/>
                    </a:cxn>
                    <a:cxn ang="0">
                      <a:pos x="64" y="12"/>
                    </a:cxn>
                    <a:cxn ang="0">
                      <a:pos x="66" y="26"/>
                    </a:cxn>
                  </a:cxnLst>
                  <a:rect l="0" t="0" r="r" b="b"/>
                  <a:pathLst>
                    <a:path w="66" h="62">
                      <a:moveTo>
                        <a:pt x="66" y="26"/>
                      </a:moveTo>
                      <a:lnTo>
                        <a:pt x="64" y="44"/>
                      </a:lnTo>
                      <a:lnTo>
                        <a:pt x="48" y="48"/>
                      </a:lnTo>
                      <a:lnTo>
                        <a:pt x="36" y="52"/>
                      </a:lnTo>
                      <a:lnTo>
                        <a:pt x="26" y="58"/>
                      </a:lnTo>
                      <a:lnTo>
                        <a:pt x="18" y="62"/>
                      </a:lnTo>
                      <a:lnTo>
                        <a:pt x="8" y="58"/>
                      </a:lnTo>
                      <a:lnTo>
                        <a:pt x="0" y="48"/>
                      </a:lnTo>
                      <a:lnTo>
                        <a:pt x="10" y="40"/>
                      </a:lnTo>
                      <a:lnTo>
                        <a:pt x="12" y="30"/>
                      </a:lnTo>
                      <a:lnTo>
                        <a:pt x="20" y="26"/>
                      </a:lnTo>
                      <a:lnTo>
                        <a:pt x="14" y="22"/>
                      </a:lnTo>
                      <a:lnTo>
                        <a:pt x="4" y="24"/>
                      </a:lnTo>
                      <a:lnTo>
                        <a:pt x="2" y="16"/>
                      </a:lnTo>
                      <a:lnTo>
                        <a:pt x="6" y="12"/>
                      </a:lnTo>
                      <a:lnTo>
                        <a:pt x="4" y="6"/>
                      </a:lnTo>
                      <a:lnTo>
                        <a:pt x="10" y="0"/>
                      </a:lnTo>
                      <a:lnTo>
                        <a:pt x="20" y="4"/>
                      </a:lnTo>
                      <a:lnTo>
                        <a:pt x="28" y="2"/>
                      </a:lnTo>
                      <a:lnTo>
                        <a:pt x="36" y="0"/>
                      </a:lnTo>
                      <a:lnTo>
                        <a:pt x="44" y="4"/>
                      </a:lnTo>
                      <a:lnTo>
                        <a:pt x="52" y="0"/>
                      </a:lnTo>
                      <a:lnTo>
                        <a:pt x="58" y="6"/>
                      </a:lnTo>
                      <a:lnTo>
                        <a:pt x="64" y="12"/>
                      </a:lnTo>
                      <a:lnTo>
                        <a:pt x="66" y="2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49" name="Freeform 156">
                  <a:extLst>
                    <a:ext uri="{FF2B5EF4-FFF2-40B4-BE49-F238E27FC236}">
                      <a16:creationId xmlns:a16="http://schemas.microsoft.com/office/drawing/2014/main" id="{23143FEA-4964-5B2A-B7D8-2C9BA9C853A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796" y="1747"/>
                  <a:ext cx="70" cy="38"/>
                </a:xfrm>
                <a:custGeom>
                  <a:avLst/>
                  <a:gdLst/>
                  <a:ahLst/>
                  <a:cxnLst>
                    <a:cxn ang="0">
                      <a:pos x="24" y="2"/>
                    </a:cxn>
                    <a:cxn ang="0">
                      <a:pos x="40" y="2"/>
                    </a:cxn>
                    <a:cxn ang="0">
                      <a:pos x="50" y="0"/>
                    </a:cxn>
                    <a:cxn ang="0">
                      <a:pos x="58" y="2"/>
                    </a:cxn>
                    <a:cxn ang="0">
                      <a:pos x="60" y="4"/>
                    </a:cxn>
                    <a:cxn ang="0">
                      <a:pos x="58" y="8"/>
                    </a:cxn>
                    <a:cxn ang="0">
                      <a:pos x="56" y="14"/>
                    </a:cxn>
                    <a:cxn ang="0">
                      <a:pos x="64" y="16"/>
                    </a:cxn>
                    <a:cxn ang="0">
                      <a:pos x="68" y="16"/>
                    </a:cxn>
                    <a:cxn ang="0">
                      <a:pos x="70" y="20"/>
                    </a:cxn>
                    <a:cxn ang="0">
                      <a:pos x="66" y="28"/>
                    </a:cxn>
                    <a:cxn ang="0">
                      <a:pos x="56" y="30"/>
                    </a:cxn>
                    <a:cxn ang="0">
                      <a:pos x="50" y="24"/>
                    </a:cxn>
                    <a:cxn ang="0">
                      <a:pos x="50" y="34"/>
                    </a:cxn>
                    <a:cxn ang="0">
                      <a:pos x="46" y="36"/>
                    </a:cxn>
                    <a:cxn ang="0">
                      <a:pos x="40" y="34"/>
                    </a:cxn>
                    <a:cxn ang="0">
                      <a:pos x="34" y="30"/>
                    </a:cxn>
                    <a:cxn ang="0">
                      <a:pos x="30" y="32"/>
                    </a:cxn>
                    <a:cxn ang="0">
                      <a:pos x="30" y="36"/>
                    </a:cxn>
                    <a:cxn ang="0">
                      <a:pos x="16" y="38"/>
                    </a:cxn>
                    <a:cxn ang="0">
                      <a:pos x="16" y="28"/>
                    </a:cxn>
                    <a:cxn ang="0">
                      <a:pos x="0" y="28"/>
                    </a:cxn>
                    <a:cxn ang="0">
                      <a:pos x="8" y="16"/>
                    </a:cxn>
                    <a:cxn ang="0">
                      <a:pos x="18" y="6"/>
                    </a:cxn>
                    <a:cxn ang="0">
                      <a:pos x="22" y="6"/>
                    </a:cxn>
                    <a:cxn ang="0">
                      <a:pos x="24" y="2"/>
                    </a:cxn>
                  </a:cxnLst>
                  <a:rect l="0" t="0" r="r" b="b"/>
                  <a:pathLst>
                    <a:path w="70" h="38">
                      <a:moveTo>
                        <a:pt x="24" y="2"/>
                      </a:moveTo>
                      <a:lnTo>
                        <a:pt x="40" y="2"/>
                      </a:lnTo>
                      <a:lnTo>
                        <a:pt x="50" y="0"/>
                      </a:lnTo>
                      <a:lnTo>
                        <a:pt x="58" y="2"/>
                      </a:lnTo>
                      <a:lnTo>
                        <a:pt x="60" y="4"/>
                      </a:lnTo>
                      <a:lnTo>
                        <a:pt x="58" y="8"/>
                      </a:lnTo>
                      <a:lnTo>
                        <a:pt x="56" y="14"/>
                      </a:lnTo>
                      <a:lnTo>
                        <a:pt x="64" y="16"/>
                      </a:lnTo>
                      <a:lnTo>
                        <a:pt x="68" y="16"/>
                      </a:lnTo>
                      <a:lnTo>
                        <a:pt x="70" y="20"/>
                      </a:lnTo>
                      <a:lnTo>
                        <a:pt x="66" y="28"/>
                      </a:lnTo>
                      <a:lnTo>
                        <a:pt x="56" y="30"/>
                      </a:lnTo>
                      <a:lnTo>
                        <a:pt x="50" y="24"/>
                      </a:lnTo>
                      <a:lnTo>
                        <a:pt x="50" y="34"/>
                      </a:lnTo>
                      <a:lnTo>
                        <a:pt x="46" y="36"/>
                      </a:lnTo>
                      <a:lnTo>
                        <a:pt x="40" y="34"/>
                      </a:lnTo>
                      <a:lnTo>
                        <a:pt x="34" y="30"/>
                      </a:lnTo>
                      <a:lnTo>
                        <a:pt x="30" y="32"/>
                      </a:lnTo>
                      <a:lnTo>
                        <a:pt x="30" y="36"/>
                      </a:lnTo>
                      <a:lnTo>
                        <a:pt x="16" y="38"/>
                      </a:lnTo>
                      <a:lnTo>
                        <a:pt x="16" y="28"/>
                      </a:lnTo>
                      <a:lnTo>
                        <a:pt x="0" y="28"/>
                      </a:lnTo>
                      <a:lnTo>
                        <a:pt x="8" y="16"/>
                      </a:lnTo>
                      <a:lnTo>
                        <a:pt x="18" y="6"/>
                      </a:lnTo>
                      <a:lnTo>
                        <a:pt x="22" y="6"/>
                      </a:lnTo>
                      <a:lnTo>
                        <a:pt x="24" y="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50" name="Freeform 157">
                  <a:extLst>
                    <a:ext uri="{FF2B5EF4-FFF2-40B4-BE49-F238E27FC236}">
                      <a16:creationId xmlns:a16="http://schemas.microsoft.com/office/drawing/2014/main" id="{3D7B9C5F-9528-9A6E-603C-36B10E761B2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26" y="1679"/>
                  <a:ext cx="204" cy="172"/>
                </a:xfrm>
                <a:custGeom>
                  <a:avLst/>
                  <a:gdLst/>
                  <a:ahLst/>
                  <a:cxnLst>
                    <a:cxn ang="0">
                      <a:pos x="126" y="8"/>
                    </a:cxn>
                    <a:cxn ang="0">
                      <a:pos x="152" y="24"/>
                    </a:cxn>
                    <a:cxn ang="0">
                      <a:pos x="162" y="32"/>
                    </a:cxn>
                    <a:cxn ang="0">
                      <a:pos x="180" y="36"/>
                    </a:cxn>
                    <a:cxn ang="0">
                      <a:pos x="202" y="40"/>
                    </a:cxn>
                    <a:cxn ang="0">
                      <a:pos x="198" y="56"/>
                    </a:cxn>
                    <a:cxn ang="0">
                      <a:pos x="194" y="70"/>
                    </a:cxn>
                    <a:cxn ang="0">
                      <a:pos x="188" y="74"/>
                    </a:cxn>
                    <a:cxn ang="0">
                      <a:pos x="170" y="96"/>
                    </a:cxn>
                    <a:cxn ang="0">
                      <a:pos x="186" y="106"/>
                    </a:cxn>
                    <a:cxn ang="0">
                      <a:pos x="188" y="116"/>
                    </a:cxn>
                    <a:cxn ang="0">
                      <a:pos x="186" y="140"/>
                    </a:cxn>
                    <a:cxn ang="0">
                      <a:pos x="194" y="148"/>
                    </a:cxn>
                    <a:cxn ang="0">
                      <a:pos x="182" y="158"/>
                    </a:cxn>
                    <a:cxn ang="0">
                      <a:pos x="160" y="156"/>
                    </a:cxn>
                    <a:cxn ang="0">
                      <a:pos x="138" y="152"/>
                    </a:cxn>
                    <a:cxn ang="0">
                      <a:pos x="122" y="162"/>
                    </a:cxn>
                    <a:cxn ang="0">
                      <a:pos x="106" y="172"/>
                    </a:cxn>
                    <a:cxn ang="0">
                      <a:pos x="80" y="168"/>
                    </a:cxn>
                    <a:cxn ang="0">
                      <a:pos x="50" y="156"/>
                    </a:cxn>
                    <a:cxn ang="0">
                      <a:pos x="56" y="128"/>
                    </a:cxn>
                    <a:cxn ang="0">
                      <a:pos x="64" y="116"/>
                    </a:cxn>
                    <a:cxn ang="0">
                      <a:pos x="44" y="90"/>
                    </a:cxn>
                    <a:cxn ang="0">
                      <a:pos x="36" y="76"/>
                    </a:cxn>
                    <a:cxn ang="0">
                      <a:pos x="18" y="66"/>
                    </a:cxn>
                    <a:cxn ang="0">
                      <a:pos x="0" y="60"/>
                    </a:cxn>
                    <a:cxn ang="0">
                      <a:pos x="8" y="50"/>
                    </a:cxn>
                    <a:cxn ang="0">
                      <a:pos x="26" y="48"/>
                    </a:cxn>
                    <a:cxn ang="0">
                      <a:pos x="40" y="50"/>
                    </a:cxn>
                    <a:cxn ang="0">
                      <a:pos x="54" y="46"/>
                    </a:cxn>
                    <a:cxn ang="0">
                      <a:pos x="48" y="30"/>
                    </a:cxn>
                    <a:cxn ang="0">
                      <a:pos x="62" y="36"/>
                    </a:cxn>
                    <a:cxn ang="0">
                      <a:pos x="84" y="28"/>
                    </a:cxn>
                    <a:cxn ang="0">
                      <a:pos x="106" y="18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204" h="172">
                      <a:moveTo>
                        <a:pt x="116" y="0"/>
                      </a:moveTo>
                      <a:lnTo>
                        <a:pt x="126" y="8"/>
                      </a:lnTo>
                      <a:lnTo>
                        <a:pt x="140" y="20"/>
                      </a:lnTo>
                      <a:lnTo>
                        <a:pt x="152" y="24"/>
                      </a:lnTo>
                      <a:lnTo>
                        <a:pt x="154" y="28"/>
                      </a:lnTo>
                      <a:lnTo>
                        <a:pt x="162" y="32"/>
                      </a:lnTo>
                      <a:lnTo>
                        <a:pt x="174" y="32"/>
                      </a:lnTo>
                      <a:lnTo>
                        <a:pt x="180" y="36"/>
                      </a:lnTo>
                      <a:lnTo>
                        <a:pt x="184" y="40"/>
                      </a:lnTo>
                      <a:lnTo>
                        <a:pt x="202" y="40"/>
                      </a:lnTo>
                      <a:lnTo>
                        <a:pt x="204" y="44"/>
                      </a:lnTo>
                      <a:lnTo>
                        <a:pt x="198" y="56"/>
                      </a:lnTo>
                      <a:lnTo>
                        <a:pt x="194" y="64"/>
                      </a:lnTo>
                      <a:lnTo>
                        <a:pt x="194" y="70"/>
                      </a:lnTo>
                      <a:lnTo>
                        <a:pt x="192" y="74"/>
                      </a:lnTo>
                      <a:lnTo>
                        <a:pt x="188" y="74"/>
                      </a:lnTo>
                      <a:lnTo>
                        <a:pt x="178" y="84"/>
                      </a:lnTo>
                      <a:lnTo>
                        <a:pt x="170" y="96"/>
                      </a:lnTo>
                      <a:lnTo>
                        <a:pt x="186" y="96"/>
                      </a:lnTo>
                      <a:lnTo>
                        <a:pt x="186" y="106"/>
                      </a:lnTo>
                      <a:lnTo>
                        <a:pt x="186" y="112"/>
                      </a:lnTo>
                      <a:lnTo>
                        <a:pt x="188" y="116"/>
                      </a:lnTo>
                      <a:lnTo>
                        <a:pt x="184" y="124"/>
                      </a:lnTo>
                      <a:lnTo>
                        <a:pt x="186" y="140"/>
                      </a:lnTo>
                      <a:lnTo>
                        <a:pt x="194" y="140"/>
                      </a:lnTo>
                      <a:lnTo>
                        <a:pt x="194" y="148"/>
                      </a:lnTo>
                      <a:lnTo>
                        <a:pt x="186" y="150"/>
                      </a:lnTo>
                      <a:lnTo>
                        <a:pt x="182" y="158"/>
                      </a:lnTo>
                      <a:lnTo>
                        <a:pt x="172" y="162"/>
                      </a:lnTo>
                      <a:lnTo>
                        <a:pt x="160" y="156"/>
                      </a:lnTo>
                      <a:lnTo>
                        <a:pt x="150" y="154"/>
                      </a:lnTo>
                      <a:lnTo>
                        <a:pt x="138" y="152"/>
                      </a:lnTo>
                      <a:lnTo>
                        <a:pt x="128" y="156"/>
                      </a:lnTo>
                      <a:lnTo>
                        <a:pt x="122" y="162"/>
                      </a:lnTo>
                      <a:lnTo>
                        <a:pt x="122" y="172"/>
                      </a:lnTo>
                      <a:lnTo>
                        <a:pt x="106" y="172"/>
                      </a:lnTo>
                      <a:lnTo>
                        <a:pt x="92" y="166"/>
                      </a:lnTo>
                      <a:lnTo>
                        <a:pt x="80" y="168"/>
                      </a:lnTo>
                      <a:lnTo>
                        <a:pt x="64" y="162"/>
                      </a:lnTo>
                      <a:lnTo>
                        <a:pt x="50" y="156"/>
                      </a:lnTo>
                      <a:lnTo>
                        <a:pt x="50" y="144"/>
                      </a:lnTo>
                      <a:lnTo>
                        <a:pt x="56" y="128"/>
                      </a:lnTo>
                      <a:lnTo>
                        <a:pt x="56" y="116"/>
                      </a:lnTo>
                      <a:lnTo>
                        <a:pt x="64" y="116"/>
                      </a:lnTo>
                      <a:lnTo>
                        <a:pt x="56" y="98"/>
                      </a:lnTo>
                      <a:lnTo>
                        <a:pt x="44" y="90"/>
                      </a:lnTo>
                      <a:lnTo>
                        <a:pt x="42" y="82"/>
                      </a:lnTo>
                      <a:lnTo>
                        <a:pt x="36" y="76"/>
                      </a:lnTo>
                      <a:lnTo>
                        <a:pt x="26" y="70"/>
                      </a:lnTo>
                      <a:lnTo>
                        <a:pt x="18" y="66"/>
                      </a:lnTo>
                      <a:lnTo>
                        <a:pt x="6" y="66"/>
                      </a:lnTo>
                      <a:lnTo>
                        <a:pt x="0" y="60"/>
                      </a:lnTo>
                      <a:lnTo>
                        <a:pt x="2" y="52"/>
                      </a:lnTo>
                      <a:lnTo>
                        <a:pt x="8" y="50"/>
                      </a:lnTo>
                      <a:lnTo>
                        <a:pt x="18" y="48"/>
                      </a:lnTo>
                      <a:lnTo>
                        <a:pt x="26" y="48"/>
                      </a:lnTo>
                      <a:lnTo>
                        <a:pt x="32" y="54"/>
                      </a:lnTo>
                      <a:lnTo>
                        <a:pt x="40" y="50"/>
                      </a:lnTo>
                      <a:lnTo>
                        <a:pt x="48" y="52"/>
                      </a:lnTo>
                      <a:lnTo>
                        <a:pt x="54" y="46"/>
                      </a:lnTo>
                      <a:lnTo>
                        <a:pt x="50" y="36"/>
                      </a:lnTo>
                      <a:lnTo>
                        <a:pt x="48" y="30"/>
                      </a:lnTo>
                      <a:lnTo>
                        <a:pt x="54" y="30"/>
                      </a:lnTo>
                      <a:lnTo>
                        <a:pt x="62" y="36"/>
                      </a:lnTo>
                      <a:lnTo>
                        <a:pt x="76" y="34"/>
                      </a:lnTo>
                      <a:lnTo>
                        <a:pt x="84" y="28"/>
                      </a:lnTo>
                      <a:lnTo>
                        <a:pt x="96" y="22"/>
                      </a:lnTo>
                      <a:lnTo>
                        <a:pt x="106" y="18"/>
                      </a:lnTo>
                      <a:lnTo>
                        <a:pt x="106" y="4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51" name="Freeform 158">
                  <a:extLst>
                    <a:ext uri="{FF2B5EF4-FFF2-40B4-BE49-F238E27FC236}">
                      <a16:creationId xmlns:a16="http://schemas.microsoft.com/office/drawing/2014/main" id="{F84404DB-9456-0195-E00E-E92865ED92F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0" y="1855"/>
                  <a:ext cx="54" cy="96"/>
                </a:xfrm>
                <a:custGeom>
                  <a:avLst/>
                  <a:gdLst/>
                  <a:ahLst/>
                  <a:cxnLst>
                    <a:cxn ang="0">
                      <a:pos x="36" y="96"/>
                    </a:cxn>
                    <a:cxn ang="0">
                      <a:pos x="24" y="96"/>
                    </a:cxn>
                    <a:cxn ang="0">
                      <a:pos x="12" y="96"/>
                    </a:cxn>
                    <a:cxn ang="0">
                      <a:pos x="12" y="88"/>
                    </a:cxn>
                    <a:cxn ang="0">
                      <a:pos x="12" y="72"/>
                    </a:cxn>
                    <a:cxn ang="0">
                      <a:pos x="8" y="70"/>
                    </a:cxn>
                    <a:cxn ang="0">
                      <a:pos x="0" y="60"/>
                    </a:cxn>
                    <a:cxn ang="0">
                      <a:pos x="8" y="50"/>
                    </a:cxn>
                    <a:cxn ang="0">
                      <a:pos x="10" y="40"/>
                    </a:cxn>
                    <a:cxn ang="0">
                      <a:pos x="14" y="26"/>
                    </a:cxn>
                    <a:cxn ang="0">
                      <a:pos x="12" y="14"/>
                    </a:cxn>
                    <a:cxn ang="0">
                      <a:pos x="14" y="0"/>
                    </a:cxn>
                    <a:cxn ang="0">
                      <a:pos x="20" y="2"/>
                    </a:cxn>
                    <a:cxn ang="0">
                      <a:pos x="26" y="8"/>
                    </a:cxn>
                    <a:cxn ang="0">
                      <a:pos x="38" y="6"/>
                    </a:cxn>
                    <a:cxn ang="0">
                      <a:pos x="48" y="6"/>
                    </a:cxn>
                    <a:cxn ang="0">
                      <a:pos x="54" y="14"/>
                    </a:cxn>
                    <a:cxn ang="0">
                      <a:pos x="52" y="20"/>
                    </a:cxn>
                    <a:cxn ang="0">
                      <a:pos x="42" y="22"/>
                    </a:cxn>
                    <a:cxn ang="0">
                      <a:pos x="42" y="36"/>
                    </a:cxn>
                    <a:cxn ang="0">
                      <a:pos x="42" y="46"/>
                    </a:cxn>
                    <a:cxn ang="0">
                      <a:pos x="40" y="50"/>
                    </a:cxn>
                    <a:cxn ang="0">
                      <a:pos x="34" y="54"/>
                    </a:cxn>
                    <a:cxn ang="0">
                      <a:pos x="34" y="58"/>
                    </a:cxn>
                    <a:cxn ang="0">
                      <a:pos x="40" y="66"/>
                    </a:cxn>
                    <a:cxn ang="0">
                      <a:pos x="34" y="70"/>
                    </a:cxn>
                    <a:cxn ang="0">
                      <a:pos x="36" y="76"/>
                    </a:cxn>
                    <a:cxn ang="0">
                      <a:pos x="38" y="82"/>
                    </a:cxn>
                    <a:cxn ang="0">
                      <a:pos x="32" y="86"/>
                    </a:cxn>
                    <a:cxn ang="0">
                      <a:pos x="36" y="96"/>
                    </a:cxn>
                  </a:cxnLst>
                  <a:rect l="0" t="0" r="r" b="b"/>
                  <a:pathLst>
                    <a:path w="54" h="96">
                      <a:moveTo>
                        <a:pt x="36" y="96"/>
                      </a:moveTo>
                      <a:lnTo>
                        <a:pt x="24" y="96"/>
                      </a:lnTo>
                      <a:lnTo>
                        <a:pt x="12" y="96"/>
                      </a:lnTo>
                      <a:lnTo>
                        <a:pt x="12" y="88"/>
                      </a:lnTo>
                      <a:lnTo>
                        <a:pt x="12" y="72"/>
                      </a:lnTo>
                      <a:lnTo>
                        <a:pt x="8" y="70"/>
                      </a:lnTo>
                      <a:lnTo>
                        <a:pt x="0" y="60"/>
                      </a:lnTo>
                      <a:lnTo>
                        <a:pt x="8" y="50"/>
                      </a:lnTo>
                      <a:lnTo>
                        <a:pt x="10" y="40"/>
                      </a:lnTo>
                      <a:lnTo>
                        <a:pt x="14" y="26"/>
                      </a:lnTo>
                      <a:lnTo>
                        <a:pt x="12" y="14"/>
                      </a:lnTo>
                      <a:lnTo>
                        <a:pt x="14" y="0"/>
                      </a:lnTo>
                      <a:lnTo>
                        <a:pt x="20" y="2"/>
                      </a:lnTo>
                      <a:lnTo>
                        <a:pt x="26" y="8"/>
                      </a:lnTo>
                      <a:lnTo>
                        <a:pt x="38" y="6"/>
                      </a:lnTo>
                      <a:lnTo>
                        <a:pt x="48" y="6"/>
                      </a:lnTo>
                      <a:lnTo>
                        <a:pt x="54" y="14"/>
                      </a:lnTo>
                      <a:lnTo>
                        <a:pt x="52" y="20"/>
                      </a:lnTo>
                      <a:lnTo>
                        <a:pt x="42" y="22"/>
                      </a:lnTo>
                      <a:lnTo>
                        <a:pt x="42" y="36"/>
                      </a:lnTo>
                      <a:lnTo>
                        <a:pt x="42" y="46"/>
                      </a:lnTo>
                      <a:lnTo>
                        <a:pt x="40" y="50"/>
                      </a:lnTo>
                      <a:lnTo>
                        <a:pt x="34" y="54"/>
                      </a:lnTo>
                      <a:lnTo>
                        <a:pt x="34" y="58"/>
                      </a:lnTo>
                      <a:lnTo>
                        <a:pt x="40" y="66"/>
                      </a:lnTo>
                      <a:lnTo>
                        <a:pt x="34" y="70"/>
                      </a:lnTo>
                      <a:lnTo>
                        <a:pt x="36" y="76"/>
                      </a:lnTo>
                      <a:lnTo>
                        <a:pt x="38" y="82"/>
                      </a:lnTo>
                      <a:lnTo>
                        <a:pt x="32" y="86"/>
                      </a:lnTo>
                      <a:lnTo>
                        <a:pt x="36" y="9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52" name="Freeform 159">
                  <a:extLst>
                    <a:ext uri="{FF2B5EF4-FFF2-40B4-BE49-F238E27FC236}">
                      <a16:creationId xmlns:a16="http://schemas.microsoft.com/office/drawing/2014/main" id="{10F05B12-3FCE-C864-F011-32EAE0BC80C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4" y="1827"/>
                  <a:ext cx="196" cy="142"/>
                </a:xfrm>
                <a:custGeom>
                  <a:avLst/>
                  <a:gdLst/>
                  <a:ahLst/>
                  <a:cxnLst>
                    <a:cxn ang="0">
                      <a:pos x="10" y="28"/>
                    </a:cxn>
                    <a:cxn ang="0">
                      <a:pos x="6" y="22"/>
                    </a:cxn>
                    <a:cxn ang="0">
                      <a:pos x="0" y="12"/>
                    </a:cxn>
                    <a:cxn ang="0">
                      <a:pos x="4" y="8"/>
                    </a:cxn>
                    <a:cxn ang="0">
                      <a:pos x="16" y="4"/>
                    </a:cxn>
                    <a:cxn ang="0">
                      <a:pos x="24" y="0"/>
                    </a:cxn>
                    <a:cxn ang="0">
                      <a:pos x="46" y="2"/>
                    </a:cxn>
                    <a:cxn ang="0">
                      <a:pos x="66" y="4"/>
                    </a:cxn>
                    <a:cxn ang="0">
                      <a:pos x="78" y="8"/>
                    </a:cxn>
                    <a:cxn ang="0">
                      <a:pos x="96" y="6"/>
                    </a:cxn>
                    <a:cxn ang="0">
                      <a:pos x="114" y="8"/>
                    </a:cxn>
                    <a:cxn ang="0">
                      <a:pos x="122" y="8"/>
                    </a:cxn>
                    <a:cxn ang="0">
                      <a:pos x="136" y="14"/>
                    </a:cxn>
                    <a:cxn ang="0">
                      <a:pos x="152" y="20"/>
                    </a:cxn>
                    <a:cxn ang="0">
                      <a:pos x="164" y="18"/>
                    </a:cxn>
                    <a:cxn ang="0">
                      <a:pos x="178" y="24"/>
                    </a:cxn>
                    <a:cxn ang="0">
                      <a:pos x="194" y="24"/>
                    </a:cxn>
                    <a:cxn ang="0">
                      <a:pos x="196" y="28"/>
                    </a:cxn>
                    <a:cxn ang="0">
                      <a:pos x="194" y="38"/>
                    </a:cxn>
                    <a:cxn ang="0">
                      <a:pos x="188" y="42"/>
                    </a:cxn>
                    <a:cxn ang="0">
                      <a:pos x="178" y="48"/>
                    </a:cxn>
                    <a:cxn ang="0">
                      <a:pos x="166" y="48"/>
                    </a:cxn>
                    <a:cxn ang="0">
                      <a:pos x="160" y="58"/>
                    </a:cxn>
                    <a:cxn ang="0">
                      <a:pos x="150" y="68"/>
                    </a:cxn>
                    <a:cxn ang="0">
                      <a:pos x="144" y="76"/>
                    </a:cxn>
                    <a:cxn ang="0">
                      <a:pos x="142" y="86"/>
                    </a:cxn>
                    <a:cxn ang="0">
                      <a:pos x="146" y="96"/>
                    </a:cxn>
                    <a:cxn ang="0">
                      <a:pos x="140" y="102"/>
                    </a:cxn>
                    <a:cxn ang="0">
                      <a:pos x="132" y="114"/>
                    </a:cxn>
                    <a:cxn ang="0">
                      <a:pos x="122" y="116"/>
                    </a:cxn>
                    <a:cxn ang="0">
                      <a:pos x="116" y="126"/>
                    </a:cxn>
                    <a:cxn ang="0">
                      <a:pos x="102" y="132"/>
                    </a:cxn>
                    <a:cxn ang="0">
                      <a:pos x="86" y="132"/>
                    </a:cxn>
                    <a:cxn ang="0">
                      <a:pos x="74" y="134"/>
                    </a:cxn>
                    <a:cxn ang="0">
                      <a:pos x="62" y="140"/>
                    </a:cxn>
                    <a:cxn ang="0">
                      <a:pos x="56" y="142"/>
                    </a:cxn>
                    <a:cxn ang="0">
                      <a:pos x="46" y="136"/>
                    </a:cxn>
                    <a:cxn ang="0">
                      <a:pos x="44" y="128"/>
                    </a:cxn>
                    <a:cxn ang="0">
                      <a:pos x="38" y="124"/>
                    </a:cxn>
                    <a:cxn ang="0">
                      <a:pos x="32" y="124"/>
                    </a:cxn>
                    <a:cxn ang="0">
                      <a:pos x="28" y="114"/>
                    </a:cxn>
                    <a:cxn ang="0">
                      <a:pos x="34" y="110"/>
                    </a:cxn>
                    <a:cxn ang="0">
                      <a:pos x="30" y="98"/>
                    </a:cxn>
                    <a:cxn ang="0">
                      <a:pos x="36" y="94"/>
                    </a:cxn>
                    <a:cxn ang="0">
                      <a:pos x="30" y="86"/>
                    </a:cxn>
                    <a:cxn ang="0">
                      <a:pos x="30" y="82"/>
                    </a:cxn>
                    <a:cxn ang="0">
                      <a:pos x="36" y="78"/>
                    </a:cxn>
                    <a:cxn ang="0">
                      <a:pos x="38" y="74"/>
                    </a:cxn>
                    <a:cxn ang="0">
                      <a:pos x="38" y="50"/>
                    </a:cxn>
                    <a:cxn ang="0">
                      <a:pos x="48" y="48"/>
                    </a:cxn>
                    <a:cxn ang="0">
                      <a:pos x="50" y="42"/>
                    </a:cxn>
                    <a:cxn ang="0">
                      <a:pos x="44" y="34"/>
                    </a:cxn>
                    <a:cxn ang="0">
                      <a:pos x="22" y="36"/>
                    </a:cxn>
                    <a:cxn ang="0">
                      <a:pos x="16" y="30"/>
                    </a:cxn>
                    <a:cxn ang="0">
                      <a:pos x="10" y="28"/>
                    </a:cxn>
                  </a:cxnLst>
                  <a:rect l="0" t="0" r="r" b="b"/>
                  <a:pathLst>
                    <a:path w="196" h="142">
                      <a:moveTo>
                        <a:pt x="10" y="28"/>
                      </a:moveTo>
                      <a:lnTo>
                        <a:pt x="6" y="22"/>
                      </a:lnTo>
                      <a:lnTo>
                        <a:pt x="0" y="12"/>
                      </a:lnTo>
                      <a:lnTo>
                        <a:pt x="4" y="8"/>
                      </a:lnTo>
                      <a:lnTo>
                        <a:pt x="16" y="4"/>
                      </a:lnTo>
                      <a:lnTo>
                        <a:pt x="24" y="0"/>
                      </a:lnTo>
                      <a:lnTo>
                        <a:pt x="46" y="2"/>
                      </a:lnTo>
                      <a:lnTo>
                        <a:pt x="66" y="4"/>
                      </a:lnTo>
                      <a:lnTo>
                        <a:pt x="78" y="8"/>
                      </a:lnTo>
                      <a:lnTo>
                        <a:pt x="96" y="6"/>
                      </a:lnTo>
                      <a:lnTo>
                        <a:pt x="114" y="8"/>
                      </a:lnTo>
                      <a:lnTo>
                        <a:pt x="122" y="8"/>
                      </a:lnTo>
                      <a:lnTo>
                        <a:pt x="136" y="14"/>
                      </a:lnTo>
                      <a:lnTo>
                        <a:pt x="152" y="20"/>
                      </a:lnTo>
                      <a:lnTo>
                        <a:pt x="164" y="18"/>
                      </a:lnTo>
                      <a:lnTo>
                        <a:pt x="178" y="24"/>
                      </a:lnTo>
                      <a:lnTo>
                        <a:pt x="194" y="24"/>
                      </a:lnTo>
                      <a:lnTo>
                        <a:pt x="196" y="28"/>
                      </a:lnTo>
                      <a:lnTo>
                        <a:pt x="194" y="38"/>
                      </a:lnTo>
                      <a:lnTo>
                        <a:pt x="188" y="42"/>
                      </a:lnTo>
                      <a:lnTo>
                        <a:pt x="178" y="48"/>
                      </a:lnTo>
                      <a:lnTo>
                        <a:pt x="166" y="48"/>
                      </a:lnTo>
                      <a:lnTo>
                        <a:pt x="160" y="58"/>
                      </a:lnTo>
                      <a:lnTo>
                        <a:pt x="150" y="68"/>
                      </a:lnTo>
                      <a:lnTo>
                        <a:pt x="144" y="76"/>
                      </a:lnTo>
                      <a:lnTo>
                        <a:pt x="142" y="86"/>
                      </a:lnTo>
                      <a:lnTo>
                        <a:pt x="146" y="96"/>
                      </a:lnTo>
                      <a:lnTo>
                        <a:pt x="140" y="102"/>
                      </a:lnTo>
                      <a:lnTo>
                        <a:pt x="132" y="114"/>
                      </a:lnTo>
                      <a:lnTo>
                        <a:pt x="122" y="116"/>
                      </a:lnTo>
                      <a:lnTo>
                        <a:pt x="116" y="126"/>
                      </a:lnTo>
                      <a:lnTo>
                        <a:pt x="102" y="132"/>
                      </a:lnTo>
                      <a:lnTo>
                        <a:pt x="86" y="132"/>
                      </a:lnTo>
                      <a:lnTo>
                        <a:pt x="74" y="134"/>
                      </a:lnTo>
                      <a:lnTo>
                        <a:pt x="62" y="140"/>
                      </a:lnTo>
                      <a:lnTo>
                        <a:pt x="56" y="142"/>
                      </a:lnTo>
                      <a:lnTo>
                        <a:pt x="46" y="136"/>
                      </a:lnTo>
                      <a:lnTo>
                        <a:pt x="44" y="128"/>
                      </a:lnTo>
                      <a:lnTo>
                        <a:pt x="38" y="124"/>
                      </a:lnTo>
                      <a:lnTo>
                        <a:pt x="32" y="124"/>
                      </a:lnTo>
                      <a:lnTo>
                        <a:pt x="28" y="114"/>
                      </a:lnTo>
                      <a:lnTo>
                        <a:pt x="34" y="110"/>
                      </a:lnTo>
                      <a:lnTo>
                        <a:pt x="30" y="98"/>
                      </a:lnTo>
                      <a:lnTo>
                        <a:pt x="36" y="94"/>
                      </a:lnTo>
                      <a:lnTo>
                        <a:pt x="30" y="86"/>
                      </a:lnTo>
                      <a:lnTo>
                        <a:pt x="30" y="82"/>
                      </a:lnTo>
                      <a:lnTo>
                        <a:pt x="36" y="78"/>
                      </a:lnTo>
                      <a:lnTo>
                        <a:pt x="38" y="74"/>
                      </a:lnTo>
                      <a:lnTo>
                        <a:pt x="38" y="50"/>
                      </a:lnTo>
                      <a:lnTo>
                        <a:pt x="48" y="48"/>
                      </a:lnTo>
                      <a:lnTo>
                        <a:pt x="50" y="42"/>
                      </a:lnTo>
                      <a:lnTo>
                        <a:pt x="44" y="34"/>
                      </a:lnTo>
                      <a:lnTo>
                        <a:pt x="22" y="36"/>
                      </a:lnTo>
                      <a:lnTo>
                        <a:pt x="16" y="30"/>
                      </a:lnTo>
                      <a:lnTo>
                        <a:pt x="10" y="2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53" name="Freeform 160">
                  <a:extLst>
                    <a:ext uri="{FF2B5EF4-FFF2-40B4-BE49-F238E27FC236}">
                      <a16:creationId xmlns:a16="http://schemas.microsoft.com/office/drawing/2014/main" id="{359CF272-6D6D-8470-95CF-BD7AB3E71AF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40" y="1845"/>
                  <a:ext cx="14" cy="26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4" y="2"/>
                    </a:cxn>
                    <a:cxn ang="0">
                      <a:pos x="0" y="6"/>
                    </a:cxn>
                    <a:cxn ang="0">
                      <a:pos x="0" y="14"/>
                    </a:cxn>
                    <a:cxn ang="0">
                      <a:pos x="0" y="22"/>
                    </a:cxn>
                    <a:cxn ang="0">
                      <a:pos x="6" y="26"/>
                    </a:cxn>
                    <a:cxn ang="0">
                      <a:pos x="10" y="18"/>
                    </a:cxn>
                    <a:cxn ang="0">
                      <a:pos x="8" y="12"/>
                    </a:cxn>
                    <a:cxn ang="0">
                      <a:pos x="14" y="10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4" h="26">
                      <a:moveTo>
                        <a:pt x="10" y="0"/>
                      </a:moveTo>
                      <a:lnTo>
                        <a:pt x="4" y="2"/>
                      </a:lnTo>
                      <a:lnTo>
                        <a:pt x="0" y="6"/>
                      </a:lnTo>
                      <a:lnTo>
                        <a:pt x="0" y="14"/>
                      </a:lnTo>
                      <a:lnTo>
                        <a:pt x="0" y="22"/>
                      </a:lnTo>
                      <a:lnTo>
                        <a:pt x="6" y="26"/>
                      </a:lnTo>
                      <a:lnTo>
                        <a:pt x="10" y="18"/>
                      </a:lnTo>
                      <a:lnTo>
                        <a:pt x="8" y="12"/>
                      </a:lnTo>
                      <a:lnTo>
                        <a:pt x="14" y="1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54" name="Freeform 161">
                  <a:extLst>
                    <a:ext uri="{FF2B5EF4-FFF2-40B4-BE49-F238E27FC236}">
                      <a16:creationId xmlns:a16="http://schemas.microsoft.com/office/drawing/2014/main" id="{590D876B-ACD1-8DB1-9E7D-1BB47DA57DB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34" y="1879"/>
                  <a:ext cx="20" cy="38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8" y="4"/>
                    </a:cxn>
                    <a:cxn ang="0">
                      <a:pos x="2" y="4"/>
                    </a:cxn>
                    <a:cxn ang="0">
                      <a:pos x="0" y="12"/>
                    </a:cxn>
                    <a:cxn ang="0">
                      <a:pos x="4" y="16"/>
                    </a:cxn>
                    <a:cxn ang="0">
                      <a:pos x="4" y="26"/>
                    </a:cxn>
                    <a:cxn ang="0">
                      <a:pos x="4" y="36"/>
                    </a:cxn>
                    <a:cxn ang="0">
                      <a:pos x="10" y="38"/>
                    </a:cxn>
                    <a:cxn ang="0">
                      <a:pos x="14" y="34"/>
                    </a:cxn>
                    <a:cxn ang="0">
                      <a:pos x="20" y="28"/>
                    </a:cxn>
                    <a:cxn ang="0">
                      <a:pos x="18" y="14"/>
                    </a:cxn>
                    <a:cxn ang="0">
                      <a:pos x="20" y="6"/>
                    </a:cxn>
                    <a:cxn ang="0">
                      <a:pos x="18" y="2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20" h="38">
                      <a:moveTo>
                        <a:pt x="10" y="0"/>
                      </a:moveTo>
                      <a:lnTo>
                        <a:pt x="8" y="4"/>
                      </a:lnTo>
                      <a:lnTo>
                        <a:pt x="2" y="4"/>
                      </a:lnTo>
                      <a:lnTo>
                        <a:pt x="0" y="12"/>
                      </a:lnTo>
                      <a:lnTo>
                        <a:pt x="4" y="16"/>
                      </a:lnTo>
                      <a:lnTo>
                        <a:pt x="4" y="26"/>
                      </a:lnTo>
                      <a:lnTo>
                        <a:pt x="4" y="36"/>
                      </a:lnTo>
                      <a:lnTo>
                        <a:pt x="10" y="38"/>
                      </a:lnTo>
                      <a:lnTo>
                        <a:pt x="14" y="34"/>
                      </a:lnTo>
                      <a:lnTo>
                        <a:pt x="20" y="28"/>
                      </a:lnTo>
                      <a:lnTo>
                        <a:pt x="18" y="14"/>
                      </a:lnTo>
                      <a:lnTo>
                        <a:pt x="20" y="6"/>
                      </a:lnTo>
                      <a:lnTo>
                        <a:pt x="18" y="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55" name="Freeform 162">
                  <a:extLst>
                    <a:ext uri="{FF2B5EF4-FFF2-40B4-BE49-F238E27FC236}">
                      <a16:creationId xmlns:a16="http://schemas.microsoft.com/office/drawing/2014/main" id="{4824E404-0D28-9F7D-90B4-55D1318B5B1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742" y="1673"/>
                  <a:ext cx="60" cy="38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12" y="2"/>
                    </a:cxn>
                    <a:cxn ang="0">
                      <a:pos x="26" y="2"/>
                    </a:cxn>
                    <a:cxn ang="0">
                      <a:pos x="38" y="0"/>
                    </a:cxn>
                    <a:cxn ang="0">
                      <a:pos x="46" y="2"/>
                    </a:cxn>
                    <a:cxn ang="0">
                      <a:pos x="50" y="4"/>
                    </a:cxn>
                    <a:cxn ang="0">
                      <a:pos x="56" y="12"/>
                    </a:cxn>
                    <a:cxn ang="0">
                      <a:pos x="60" y="20"/>
                    </a:cxn>
                    <a:cxn ang="0">
                      <a:pos x="58" y="26"/>
                    </a:cxn>
                    <a:cxn ang="0">
                      <a:pos x="52" y="26"/>
                    </a:cxn>
                    <a:cxn ang="0">
                      <a:pos x="52" y="38"/>
                    </a:cxn>
                    <a:cxn ang="0">
                      <a:pos x="46" y="38"/>
                    </a:cxn>
                    <a:cxn ang="0">
                      <a:pos x="38" y="34"/>
                    </a:cxn>
                    <a:cxn ang="0">
                      <a:pos x="36" y="30"/>
                    </a:cxn>
                    <a:cxn ang="0">
                      <a:pos x="24" y="26"/>
                    </a:cxn>
                    <a:cxn ang="0">
                      <a:pos x="10" y="14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60" h="38">
                      <a:moveTo>
                        <a:pt x="0" y="6"/>
                      </a:moveTo>
                      <a:lnTo>
                        <a:pt x="12" y="2"/>
                      </a:lnTo>
                      <a:lnTo>
                        <a:pt x="26" y="2"/>
                      </a:lnTo>
                      <a:lnTo>
                        <a:pt x="38" y="0"/>
                      </a:lnTo>
                      <a:lnTo>
                        <a:pt x="46" y="2"/>
                      </a:lnTo>
                      <a:lnTo>
                        <a:pt x="50" y="4"/>
                      </a:lnTo>
                      <a:lnTo>
                        <a:pt x="56" y="12"/>
                      </a:lnTo>
                      <a:lnTo>
                        <a:pt x="60" y="20"/>
                      </a:lnTo>
                      <a:lnTo>
                        <a:pt x="58" y="26"/>
                      </a:lnTo>
                      <a:lnTo>
                        <a:pt x="52" y="26"/>
                      </a:lnTo>
                      <a:lnTo>
                        <a:pt x="52" y="38"/>
                      </a:lnTo>
                      <a:lnTo>
                        <a:pt x="46" y="38"/>
                      </a:lnTo>
                      <a:lnTo>
                        <a:pt x="38" y="34"/>
                      </a:lnTo>
                      <a:lnTo>
                        <a:pt x="36" y="30"/>
                      </a:lnTo>
                      <a:lnTo>
                        <a:pt x="24" y="26"/>
                      </a:lnTo>
                      <a:lnTo>
                        <a:pt x="10" y="14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56" name="Freeform 163">
                  <a:extLst>
                    <a:ext uri="{FF2B5EF4-FFF2-40B4-BE49-F238E27FC236}">
                      <a16:creationId xmlns:a16="http://schemas.microsoft.com/office/drawing/2014/main" id="{E67DAC8B-5DD0-1C34-5AD4-2541B178E0C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754" y="1627"/>
                  <a:ext cx="60" cy="56"/>
                </a:xfrm>
                <a:custGeom>
                  <a:avLst/>
                  <a:gdLst/>
                  <a:ahLst/>
                  <a:cxnLst>
                    <a:cxn ang="0">
                      <a:pos x="44" y="56"/>
                    </a:cxn>
                    <a:cxn ang="0">
                      <a:pos x="38" y="50"/>
                    </a:cxn>
                    <a:cxn ang="0">
                      <a:pos x="26" y="46"/>
                    </a:cxn>
                    <a:cxn ang="0">
                      <a:pos x="14" y="48"/>
                    </a:cxn>
                    <a:cxn ang="0">
                      <a:pos x="0" y="48"/>
                    </a:cxn>
                    <a:cxn ang="0">
                      <a:pos x="10" y="40"/>
                    </a:cxn>
                    <a:cxn ang="0">
                      <a:pos x="16" y="32"/>
                    </a:cxn>
                    <a:cxn ang="0">
                      <a:pos x="16" y="22"/>
                    </a:cxn>
                    <a:cxn ang="0">
                      <a:pos x="18" y="16"/>
                    </a:cxn>
                    <a:cxn ang="0">
                      <a:pos x="26" y="12"/>
                    </a:cxn>
                    <a:cxn ang="0">
                      <a:pos x="30" y="18"/>
                    </a:cxn>
                    <a:cxn ang="0">
                      <a:pos x="32" y="24"/>
                    </a:cxn>
                    <a:cxn ang="0">
                      <a:pos x="38" y="20"/>
                    </a:cxn>
                    <a:cxn ang="0">
                      <a:pos x="34" y="8"/>
                    </a:cxn>
                    <a:cxn ang="0">
                      <a:pos x="42" y="2"/>
                    </a:cxn>
                    <a:cxn ang="0">
                      <a:pos x="54" y="0"/>
                    </a:cxn>
                    <a:cxn ang="0">
                      <a:pos x="60" y="14"/>
                    </a:cxn>
                    <a:cxn ang="0">
                      <a:pos x="56" y="20"/>
                    </a:cxn>
                    <a:cxn ang="0">
                      <a:pos x="56" y="30"/>
                    </a:cxn>
                    <a:cxn ang="0">
                      <a:pos x="50" y="34"/>
                    </a:cxn>
                    <a:cxn ang="0">
                      <a:pos x="44" y="38"/>
                    </a:cxn>
                    <a:cxn ang="0">
                      <a:pos x="44" y="46"/>
                    </a:cxn>
                    <a:cxn ang="0">
                      <a:pos x="44" y="56"/>
                    </a:cxn>
                  </a:cxnLst>
                  <a:rect l="0" t="0" r="r" b="b"/>
                  <a:pathLst>
                    <a:path w="60" h="56">
                      <a:moveTo>
                        <a:pt x="44" y="56"/>
                      </a:moveTo>
                      <a:lnTo>
                        <a:pt x="38" y="50"/>
                      </a:lnTo>
                      <a:lnTo>
                        <a:pt x="26" y="46"/>
                      </a:lnTo>
                      <a:lnTo>
                        <a:pt x="14" y="48"/>
                      </a:lnTo>
                      <a:lnTo>
                        <a:pt x="0" y="48"/>
                      </a:lnTo>
                      <a:lnTo>
                        <a:pt x="10" y="40"/>
                      </a:lnTo>
                      <a:lnTo>
                        <a:pt x="16" y="32"/>
                      </a:lnTo>
                      <a:lnTo>
                        <a:pt x="16" y="22"/>
                      </a:lnTo>
                      <a:lnTo>
                        <a:pt x="18" y="16"/>
                      </a:lnTo>
                      <a:lnTo>
                        <a:pt x="26" y="12"/>
                      </a:lnTo>
                      <a:lnTo>
                        <a:pt x="30" y="18"/>
                      </a:lnTo>
                      <a:lnTo>
                        <a:pt x="32" y="24"/>
                      </a:lnTo>
                      <a:lnTo>
                        <a:pt x="38" y="20"/>
                      </a:lnTo>
                      <a:lnTo>
                        <a:pt x="34" y="8"/>
                      </a:lnTo>
                      <a:lnTo>
                        <a:pt x="42" y="2"/>
                      </a:lnTo>
                      <a:lnTo>
                        <a:pt x="54" y="0"/>
                      </a:lnTo>
                      <a:lnTo>
                        <a:pt x="60" y="14"/>
                      </a:lnTo>
                      <a:lnTo>
                        <a:pt x="56" y="20"/>
                      </a:lnTo>
                      <a:lnTo>
                        <a:pt x="56" y="30"/>
                      </a:lnTo>
                      <a:lnTo>
                        <a:pt x="50" y="34"/>
                      </a:lnTo>
                      <a:lnTo>
                        <a:pt x="44" y="38"/>
                      </a:lnTo>
                      <a:lnTo>
                        <a:pt x="44" y="46"/>
                      </a:lnTo>
                      <a:lnTo>
                        <a:pt x="44" y="5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57" name="Freeform 164">
                  <a:extLst>
                    <a:ext uri="{FF2B5EF4-FFF2-40B4-BE49-F238E27FC236}">
                      <a16:creationId xmlns:a16="http://schemas.microsoft.com/office/drawing/2014/main" id="{D86F9F5E-E3A1-4E31-3ACB-316041DE631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30" y="1537"/>
                  <a:ext cx="42" cy="62"/>
                </a:xfrm>
                <a:custGeom>
                  <a:avLst/>
                  <a:gdLst/>
                  <a:ahLst/>
                  <a:cxnLst>
                    <a:cxn ang="0">
                      <a:pos x="24" y="60"/>
                    </a:cxn>
                    <a:cxn ang="0">
                      <a:pos x="14" y="62"/>
                    </a:cxn>
                    <a:cxn ang="0">
                      <a:pos x="8" y="54"/>
                    </a:cxn>
                    <a:cxn ang="0">
                      <a:pos x="4" y="46"/>
                    </a:cxn>
                    <a:cxn ang="0">
                      <a:pos x="0" y="34"/>
                    </a:cxn>
                    <a:cxn ang="0">
                      <a:pos x="0" y="20"/>
                    </a:cxn>
                    <a:cxn ang="0">
                      <a:pos x="8" y="12"/>
                    </a:cxn>
                    <a:cxn ang="0">
                      <a:pos x="14" y="18"/>
                    </a:cxn>
                    <a:cxn ang="0">
                      <a:pos x="22" y="12"/>
                    </a:cxn>
                    <a:cxn ang="0">
                      <a:pos x="26" y="6"/>
                    </a:cxn>
                    <a:cxn ang="0">
                      <a:pos x="34" y="0"/>
                    </a:cxn>
                    <a:cxn ang="0">
                      <a:pos x="38" y="4"/>
                    </a:cxn>
                    <a:cxn ang="0">
                      <a:pos x="36" y="12"/>
                    </a:cxn>
                    <a:cxn ang="0">
                      <a:pos x="32" y="16"/>
                    </a:cxn>
                    <a:cxn ang="0">
                      <a:pos x="34" y="22"/>
                    </a:cxn>
                    <a:cxn ang="0">
                      <a:pos x="42" y="26"/>
                    </a:cxn>
                    <a:cxn ang="0">
                      <a:pos x="42" y="32"/>
                    </a:cxn>
                    <a:cxn ang="0">
                      <a:pos x="32" y="34"/>
                    </a:cxn>
                    <a:cxn ang="0">
                      <a:pos x="24" y="38"/>
                    </a:cxn>
                    <a:cxn ang="0">
                      <a:pos x="22" y="44"/>
                    </a:cxn>
                    <a:cxn ang="0">
                      <a:pos x="20" y="52"/>
                    </a:cxn>
                    <a:cxn ang="0">
                      <a:pos x="24" y="60"/>
                    </a:cxn>
                  </a:cxnLst>
                  <a:rect l="0" t="0" r="r" b="b"/>
                  <a:pathLst>
                    <a:path w="42" h="62">
                      <a:moveTo>
                        <a:pt x="24" y="60"/>
                      </a:moveTo>
                      <a:lnTo>
                        <a:pt x="14" y="62"/>
                      </a:lnTo>
                      <a:lnTo>
                        <a:pt x="8" y="54"/>
                      </a:lnTo>
                      <a:lnTo>
                        <a:pt x="4" y="46"/>
                      </a:lnTo>
                      <a:lnTo>
                        <a:pt x="0" y="34"/>
                      </a:lnTo>
                      <a:lnTo>
                        <a:pt x="0" y="20"/>
                      </a:lnTo>
                      <a:lnTo>
                        <a:pt x="8" y="12"/>
                      </a:lnTo>
                      <a:lnTo>
                        <a:pt x="14" y="18"/>
                      </a:lnTo>
                      <a:lnTo>
                        <a:pt x="22" y="12"/>
                      </a:lnTo>
                      <a:lnTo>
                        <a:pt x="26" y="6"/>
                      </a:lnTo>
                      <a:lnTo>
                        <a:pt x="34" y="0"/>
                      </a:lnTo>
                      <a:lnTo>
                        <a:pt x="38" y="4"/>
                      </a:lnTo>
                      <a:lnTo>
                        <a:pt x="36" y="12"/>
                      </a:lnTo>
                      <a:lnTo>
                        <a:pt x="32" y="16"/>
                      </a:lnTo>
                      <a:lnTo>
                        <a:pt x="34" y="22"/>
                      </a:lnTo>
                      <a:lnTo>
                        <a:pt x="42" y="26"/>
                      </a:lnTo>
                      <a:lnTo>
                        <a:pt x="42" y="32"/>
                      </a:lnTo>
                      <a:lnTo>
                        <a:pt x="32" y="34"/>
                      </a:lnTo>
                      <a:lnTo>
                        <a:pt x="24" y="38"/>
                      </a:lnTo>
                      <a:lnTo>
                        <a:pt x="22" y="44"/>
                      </a:lnTo>
                      <a:lnTo>
                        <a:pt x="20" y="52"/>
                      </a:lnTo>
                      <a:lnTo>
                        <a:pt x="24" y="6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58" name="Freeform 165">
                  <a:extLst>
                    <a:ext uri="{FF2B5EF4-FFF2-40B4-BE49-F238E27FC236}">
                      <a16:creationId xmlns:a16="http://schemas.microsoft.com/office/drawing/2014/main" id="{B3118671-4823-8838-81CD-BB2DDA57DB7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60" y="1581"/>
                  <a:ext cx="12" cy="14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12" y="0"/>
                    </a:cxn>
                    <a:cxn ang="0">
                      <a:pos x="12" y="8"/>
                    </a:cxn>
                    <a:cxn ang="0">
                      <a:pos x="12" y="14"/>
                    </a:cxn>
                    <a:cxn ang="0">
                      <a:pos x="4" y="14"/>
                    </a:cxn>
                    <a:cxn ang="0">
                      <a:pos x="0" y="8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2" h="14">
                      <a:moveTo>
                        <a:pt x="2" y="0"/>
                      </a:moveTo>
                      <a:lnTo>
                        <a:pt x="12" y="0"/>
                      </a:lnTo>
                      <a:lnTo>
                        <a:pt x="12" y="8"/>
                      </a:lnTo>
                      <a:lnTo>
                        <a:pt x="12" y="14"/>
                      </a:lnTo>
                      <a:lnTo>
                        <a:pt x="4" y="14"/>
                      </a:lnTo>
                      <a:lnTo>
                        <a:pt x="0" y="8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59" name="Freeform 166">
                  <a:extLst>
                    <a:ext uri="{FF2B5EF4-FFF2-40B4-BE49-F238E27FC236}">
                      <a16:creationId xmlns:a16="http://schemas.microsoft.com/office/drawing/2014/main" id="{01FFCCA4-44A5-E046-D0E0-E326A76AA02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78" y="1571"/>
                  <a:ext cx="25" cy="24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7" y="6"/>
                    </a:cxn>
                    <a:cxn ang="0">
                      <a:pos x="15" y="8"/>
                    </a:cxn>
                    <a:cxn ang="0">
                      <a:pos x="15" y="2"/>
                    </a:cxn>
                    <a:cxn ang="0">
                      <a:pos x="23" y="0"/>
                    </a:cxn>
                    <a:cxn ang="0">
                      <a:pos x="25" y="4"/>
                    </a:cxn>
                    <a:cxn ang="0">
                      <a:pos x="21" y="10"/>
                    </a:cxn>
                    <a:cxn ang="0">
                      <a:pos x="15" y="12"/>
                    </a:cxn>
                    <a:cxn ang="0">
                      <a:pos x="15" y="18"/>
                    </a:cxn>
                    <a:cxn ang="0">
                      <a:pos x="15" y="24"/>
                    </a:cxn>
                    <a:cxn ang="0">
                      <a:pos x="3" y="20"/>
                    </a:cxn>
                    <a:cxn ang="0">
                      <a:pos x="0" y="14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25" h="24">
                      <a:moveTo>
                        <a:pt x="0" y="6"/>
                      </a:moveTo>
                      <a:lnTo>
                        <a:pt x="7" y="6"/>
                      </a:lnTo>
                      <a:lnTo>
                        <a:pt x="15" y="8"/>
                      </a:lnTo>
                      <a:lnTo>
                        <a:pt x="15" y="2"/>
                      </a:lnTo>
                      <a:lnTo>
                        <a:pt x="23" y="0"/>
                      </a:lnTo>
                      <a:lnTo>
                        <a:pt x="25" y="4"/>
                      </a:lnTo>
                      <a:lnTo>
                        <a:pt x="21" y="10"/>
                      </a:lnTo>
                      <a:lnTo>
                        <a:pt x="15" y="12"/>
                      </a:lnTo>
                      <a:lnTo>
                        <a:pt x="15" y="18"/>
                      </a:lnTo>
                      <a:lnTo>
                        <a:pt x="15" y="24"/>
                      </a:lnTo>
                      <a:lnTo>
                        <a:pt x="3" y="20"/>
                      </a:lnTo>
                      <a:lnTo>
                        <a:pt x="0" y="14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60" name="Freeform 167">
                  <a:extLst>
                    <a:ext uri="{FF2B5EF4-FFF2-40B4-BE49-F238E27FC236}">
                      <a16:creationId xmlns:a16="http://schemas.microsoft.com/office/drawing/2014/main" id="{1F662369-7958-33F5-4506-F59A522243F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798" y="1597"/>
                  <a:ext cx="143" cy="158"/>
                </a:xfrm>
                <a:custGeom>
                  <a:avLst/>
                  <a:gdLst/>
                  <a:ahLst/>
                  <a:cxnLst>
                    <a:cxn ang="0">
                      <a:pos x="10" y="30"/>
                    </a:cxn>
                    <a:cxn ang="0">
                      <a:pos x="18" y="28"/>
                    </a:cxn>
                    <a:cxn ang="0">
                      <a:pos x="26" y="28"/>
                    </a:cxn>
                    <a:cxn ang="0">
                      <a:pos x="36" y="32"/>
                    </a:cxn>
                    <a:cxn ang="0">
                      <a:pos x="40" y="26"/>
                    </a:cxn>
                    <a:cxn ang="0">
                      <a:pos x="48" y="22"/>
                    </a:cxn>
                    <a:cxn ang="0">
                      <a:pos x="46" y="16"/>
                    </a:cxn>
                    <a:cxn ang="0">
                      <a:pos x="44" y="8"/>
                    </a:cxn>
                    <a:cxn ang="0">
                      <a:pos x="46" y="2"/>
                    </a:cxn>
                    <a:cxn ang="0">
                      <a:pos x="56" y="0"/>
                    </a:cxn>
                    <a:cxn ang="0">
                      <a:pos x="62" y="6"/>
                    </a:cxn>
                    <a:cxn ang="0">
                      <a:pos x="64" y="12"/>
                    </a:cxn>
                    <a:cxn ang="0">
                      <a:pos x="74" y="16"/>
                    </a:cxn>
                    <a:cxn ang="0">
                      <a:pos x="80" y="20"/>
                    </a:cxn>
                    <a:cxn ang="0">
                      <a:pos x="89" y="22"/>
                    </a:cxn>
                    <a:cxn ang="0">
                      <a:pos x="95" y="16"/>
                    </a:cxn>
                    <a:cxn ang="0">
                      <a:pos x="109" y="12"/>
                    </a:cxn>
                    <a:cxn ang="0">
                      <a:pos x="117" y="10"/>
                    </a:cxn>
                    <a:cxn ang="0">
                      <a:pos x="119" y="16"/>
                    </a:cxn>
                    <a:cxn ang="0">
                      <a:pos x="131" y="24"/>
                    </a:cxn>
                    <a:cxn ang="0">
                      <a:pos x="135" y="34"/>
                    </a:cxn>
                    <a:cxn ang="0">
                      <a:pos x="131" y="46"/>
                    </a:cxn>
                    <a:cxn ang="0">
                      <a:pos x="139" y="50"/>
                    </a:cxn>
                    <a:cxn ang="0">
                      <a:pos x="137" y="60"/>
                    </a:cxn>
                    <a:cxn ang="0">
                      <a:pos x="139" y="74"/>
                    </a:cxn>
                    <a:cxn ang="0">
                      <a:pos x="143" y="82"/>
                    </a:cxn>
                    <a:cxn ang="0">
                      <a:pos x="137" y="84"/>
                    </a:cxn>
                    <a:cxn ang="0">
                      <a:pos x="129" y="86"/>
                    </a:cxn>
                    <a:cxn ang="0">
                      <a:pos x="119" y="90"/>
                    </a:cxn>
                    <a:cxn ang="0">
                      <a:pos x="107" y="94"/>
                    </a:cxn>
                    <a:cxn ang="0">
                      <a:pos x="95" y="100"/>
                    </a:cxn>
                    <a:cxn ang="0">
                      <a:pos x="103" y="110"/>
                    </a:cxn>
                    <a:cxn ang="0">
                      <a:pos x="111" y="120"/>
                    </a:cxn>
                    <a:cxn ang="0">
                      <a:pos x="123" y="128"/>
                    </a:cxn>
                    <a:cxn ang="0">
                      <a:pos x="123" y="134"/>
                    </a:cxn>
                    <a:cxn ang="0">
                      <a:pos x="115" y="138"/>
                    </a:cxn>
                    <a:cxn ang="0">
                      <a:pos x="107" y="142"/>
                    </a:cxn>
                    <a:cxn ang="0">
                      <a:pos x="107" y="150"/>
                    </a:cxn>
                    <a:cxn ang="0">
                      <a:pos x="95" y="150"/>
                    </a:cxn>
                    <a:cxn ang="0">
                      <a:pos x="85" y="156"/>
                    </a:cxn>
                    <a:cxn ang="0">
                      <a:pos x="56" y="158"/>
                    </a:cxn>
                    <a:cxn ang="0">
                      <a:pos x="58" y="154"/>
                    </a:cxn>
                    <a:cxn ang="0">
                      <a:pos x="56" y="152"/>
                    </a:cxn>
                    <a:cxn ang="0">
                      <a:pos x="48" y="150"/>
                    </a:cxn>
                    <a:cxn ang="0">
                      <a:pos x="38" y="152"/>
                    </a:cxn>
                    <a:cxn ang="0">
                      <a:pos x="28" y="152"/>
                    </a:cxn>
                    <a:cxn ang="0">
                      <a:pos x="22" y="152"/>
                    </a:cxn>
                    <a:cxn ang="0">
                      <a:pos x="22" y="146"/>
                    </a:cxn>
                    <a:cxn ang="0">
                      <a:pos x="32" y="126"/>
                    </a:cxn>
                    <a:cxn ang="0">
                      <a:pos x="30" y="122"/>
                    </a:cxn>
                    <a:cxn ang="0">
                      <a:pos x="12" y="122"/>
                    </a:cxn>
                    <a:cxn ang="0">
                      <a:pos x="8" y="118"/>
                    </a:cxn>
                    <a:cxn ang="0">
                      <a:pos x="2" y="114"/>
                    </a:cxn>
                    <a:cxn ang="0">
                      <a:pos x="4" y="106"/>
                    </a:cxn>
                    <a:cxn ang="0">
                      <a:pos x="2" y="102"/>
                    </a:cxn>
                    <a:cxn ang="0">
                      <a:pos x="4" y="96"/>
                    </a:cxn>
                    <a:cxn ang="0">
                      <a:pos x="0" y="86"/>
                    </a:cxn>
                    <a:cxn ang="0">
                      <a:pos x="0" y="68"/>
                    </a:cxn>
                    <a:cxn ang="0">
                      <a:pos x="12" y="60"/>
                    </a:cxn>
                    <a:cxn ang="0">
                      <a:pos x="12" y="50"/>
                    </a:cxn>
                    <a:cxn ang="0">
                      <a:pos x="16" y="44"/>
                    </a:cxn>
                    <a:cxn ang="0">
                      <a:pos x="10" y="30"/>
                    </a:cxn>
                  </a:cxnLst>
                  <a:rect l="0" t="0" r="r" b="b"/>
                  <a:pathLst>
                    <a:path w="143" h="158">
                      <a:moveTo>
                        <a:pt x="10" y="30"/>
                      </a:moveTo>
                      <a:lnTo>
                        <a:pt x="18" y="28"/>
                      </a:lnTo>
                      <a:lnTo>
                        <a:pt x="26" y="28"/>
                      </a:lnTo>
                      <a:lnTo>
                        <a:pt x="36" y="32"/>
                      </a:lnTo>
                      <a:lnTo>
                        <a:pt x="40" y="26"/>
                      </a:lnTo>
                      <a:lnTo>
                        <a:pt x="48" y="22"/>
                      </a:lnTo>
                      <a:lnTo>
                        <a:pt x="46" y="16"/>
                      </a:lnTo>
                      <a:lnTo>
                        <a:pt x="44" y="8"/>
                      </a:lnTo>
                      <a:lnTo>
                        <a:pt x="46" y="2"/>
                      </a:lnTo>
                      <a:lnTo>
                        <a:pt x="56" y="0"/>
                      </a:lnTo>
                      <a:lnTo>
                        <a:pt x="62" y="6"/>
                      </a:lnTo>
                      <a:lnTo>
                        <a:pt x="64" y="12"/>
                      </a:lnTo>
                      <a:lnTo>
                        <a:pt x="74" y="16"/>
                      </a:lnTo>
                      <a:lnTo>
                        <a:pt x="80" y="20"/>
                      </a:lnTo>
                      <a:lnTo>
                        <a:pt x="89" y="22"/>
                      </a:lnTo>
                      <a:lnTo>
                        <a:pt x="95" y="16"/>
                      </a:lnTo>
                      <a:lnTo>
                        <a:pt x="109" y="12"/>
                      </a:lnTo>
                      <a:lnTo>
                        <a:pt x="117" y="10"/>
                      </a:lnTo>
                      <a:lnTo>
                        <a:pt x="119" y="16"/>
                      </a:lnTo>
                      <a:lnTo>
                        <a:pt x="131" y="24"/>
                      </a:lnTo>
                      <a:lnTo>
                        <a:pt x="135" y="34"/>
                      </a:lnTo>
                      <a:lnTo>
                        <a:pt x="131" y="46"/>
                      </a:lnTo>
                      <a:lnTo>
                        <a:pt x="139" y="50"/>
                      </a:lnTo>
                      <a:lnTo>
                        <a:pt x="137" y="60"/>
                      </a:lnTo>
                      <a:lnTo>
                        <a:pt x="139" y="74"/>
                      </a:lnTo>
                      <a:lnTo>
                        <a:pt x="143" y="82"/>
                      </a:lnTo>
                      <a:lnTo>
                        <a:pt x="137" y="84"/>
                      </a:lnTo>
                      <a:lnTo>
                        <a:pt x="129" y="86"/>
                      </a:lnTo>
                      <a:lnTo>
                        <a:pt x="119" y="90"/>
                      </a:lnTo>
                      <a:lnTo>
                        <a:pt x="107" y="94"/>
                      </a:lnTo>
                      <a:lnTo>
                        <a:pt x="95" y="100"/>
                      </a:lnTo>
                      <a:lnTo>
                        <a:pt x="103" y="110"/>
                      </a:lnTo>
                      <a:lnTo>
                        <a:pt x="111" y="120"/>
                      </a:lnTo>
                      <a:lnTo>
                        <a:pt x="123" y="128"/>
                      </a:lnTo>
                      <a:lnTo>
                        <a:pt x="123" y="134"/>
                      </a:lnTo>
                      <a:lnTo>
                        <a:pt x="115" y="138"/>
                      </a:lnTo>
                      <a:lnTo>
                        <a:pt x="107" y="142"/>
                      </a:lnTo>
                      <a:lnTo>
                        <a:pt x="107" y="150"/>
                      </a:lnTo>
                      <a:lnTo>
                        <a:pt x="95" y="150"/>
                      </a:lnTo>
                      <a:lnTo>
                        <a:pt x="85" y="156"/>
                      </a:lnTo>
                      <a:lnTo>
                        <a:pt x="56" y="158"/>
                      </a:lnTo>
                      <a:lnTo>
                        <a:pt x="58" y="154"/>
                      </a:lnTo>
                      <a:lnTo>
                        <a:pt x="56" y="152"/>
                      </a:lnTo>
                      <a:lnTo>
                        <a:pt x="48" y="150"/>
                      </a:lnTo>
                      <a:lnTo>
                        <a:pt x="38" y="152"/>
                      </a:lnTo>
                      <a:lnTo>
                        <a:pt x="28" y="152"/>
                      </a:lnTo>
                      <a:lnTo>
                        <a:pt x="22" y="152"/>
                      </a:lnTo>
                      <a:lnTo>
                        <a:pt x="22" y="146"/>
                      </a:lnTo>
                      <a:lnTo>
                        <a:pt x="32" y="126"/>
                      </a:lnTo>
                      <a:lnTo>
                        <a:pt x="30" y="122"/>
                      </a:lnTo>
                      <a:lnTo>
                        <a:pt x="12" y="122"/>
                      </a:lnTo>
                      <a:lnTo>
                        <a:pt x="8" y="118"/>
                      </a:lnTo>
                      <a:lnTo>
                        <a:pt x="2" y="114"/>
                      </a:lnTo>
                      <a:lnTo>
                        <a:pt x="4" y="106"/>
                      </a:lnTo>
                      <a:lnTo>
                        <a:pt x="2" y="102"/>
                      </a:lnTo>
                      <a:lnTo>
                        <a:pt x="4" y="96"/>
                      </a:lnTo>
                      <a:lnTo>
                        <a:pt x="0" y="86"/>
                      </a:lnTo>
                      <a:lnTo>
                        <a:pt x="0" y="68"/>
                      </a:lnTo>
                      <a:lnTo>
                        <a:pt x="12" y="60"/>
                      </a:lnTo>
                      <a:lnTo>
                        <a:pt x="12" y="50"/>
                      </a:lnTo>
                      <a:lnTo>
                        <a:pt x="16" y="44"/>
                      </a:lnTo>
                      <a:lnTo>
                        <a:pt x="10" y="3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61" name="Freeform 168">
                  <a:extLst>
                    <a:ext uri="{FF2B5EF4-FFF2-40B4-BE49-F238E27FC236}">
                      <a16:creationId xmlns:a16="http://schemas.microsoft.com/office/drawing/2014/main" id="{54BBA61C-8D9A-EBFC-4056-9708E52DF7A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93" y="1679"/>
                  <a:ext cx="110" cy="50"/>
                </a:xfrm>
                <a:custGeom>
                  <a:avLst/>
                  <a:gdLst/>
                  <a:ahLst/>
                  <a:cxnLst>
                    <a:cxn ang="0">
                      <a:pos x="48" y="0"/>
                    </a:cxn>
                    <a:cxn ang="0">
                      <a:pos x="56" y="4"/>
                    </a:cxn>
                    <a:cxn ang="0">
                      <a:pos x="68" y="8"/>
                    </a:cxn>
                    <a:cxn ang="0">
                      <a:pos x="70" y="16"/>
                    </a:cxn>
                    <a:cxn ang="0">
                      <a:pos x="78" y="18"/>
                    </a:cxn>
                    <a:cxn ang="0">
                      <a:pos x="80" y="14"/>
                    </a:cxn>
                    <a:cxn ang="0">
                      <a:pos x="88" y="16"/>
                    </a:cxn>
                    <a:cxn ang="0">
                      <a:pos x="94" y="20"/>
                    </a:cxn>
                    <a:cxn ang="0">
                      <a:pos x="102" y="24"/>
                    </a:cxn>
                    <a:cxn ang="0">
                      <a:pos x="110" y="30"/>
                    </a:cxn>
                    <a:cxn ang="0">
                      <a:pos x="100" y="36"/>
                    </a:cxn>
                    <a:cxn ang="0">
                      <a:pos x="92" y="44"/>
                    </a:cxn>
                    <a:cxn ang="0">
                      <a:pos x="82" y="46"/>
                    </a:cxn>
                    <a:cxn ang="0">
                      <a:pos x="76" y="50"/>
                    </a:cxn>
                    <a:cxn ang="0">
                      <a:pos x="66" y="50"/>
                    </a:cxn>
                    <a:cxn ang="0">
                      <a:pos x="46" y="42"/>
                    </a:cxn>
                    <a:cxn ang="0">
                      <a:pos x="44" y="48"/>
                    </a:cxn>
                    <a:cxn ang="0">
                      <a:pos x="28" y="46"/>
                    </a:cxn>
                    <a:cxn ang="0">
                      <a:pos x="20" y="40"/>
                    </a:cxn>
                    <a:cxn ang="0">
                      <a:pos x="14" y="34"/>
                    </a:cxn>
                    <a:cxn ang="0">
                      <a:pos x="0" y="18"/>
                    </a:cxn>
                    <a:cxn ang="0">
                      <a:pos x="12" y="12"/>
                    </a:cxn>
                    <a:cxn ang="0">
                      <a:pos x="24" y="8"/>
                    </a:cxn>
                    <a:cxn ang="0">
                      <a:pos x="34" y="4"/>
                    </a:cxn>
                    <a:cxn ang="0">
                      <a:pos x="42" y="2"/>
                    </a:cxn>
                    <a:cxn ang="0">
                      <a:pos x="48" y="0"/>
                    </a:cxn>
                  </a:cxnLst>
                  <a:rect l="0" t="0" r="r" b="b"/>
                  <a:pathLst>
                    <a:path w="110" h="50">
                      <a:moveTo>
                        <a:pt x="48" y="0"/>
                      </a:moveTo>
                      <a:lnTo>
                        <a:pt x="56" y="4"/>
                      </a:lnTo>
                      <a:lnTo>
                        <a:pt x="68" y="8"/>
                      </a:lnTo>
                      <a:lnTo>
                        <a:pt x="70" y="16"/>
                      </a:lnTo>
                      <a:lnTo>
                        <a:pt x="78" y="18"/>
                      </a:lnTo>
                      <a:lnTo>
                        <a:pt x="80" y="14"/>
                      </a:lnTo>
                      <a:lnTo>
                        <a:pt x="88" y="16"/>
                      </a:lnTo>
                      <a:lnTo>
                        <a:pt x="94" y="20"/>
                      </a:lnTo>
                      <a:lnTo>
                        <a:pt x="102" y="24"/>
                      </a:lnTo>
                      <a:lnTo>
                        <a:pt x="110" y="30"/>
                      </a:lnTo>
                      <a:lnTo>
                        <a:pt x="100" y="36"/>
                      </a:lnTo>
                      <a:lnTo>
                        <a:pt x="92" y="44"/>
                      </a:lnTo>
                      <a:lnTo>
                        <a:pt x="82" y="46"/>
                      </a:lnTo>
                      <a:lnTo>
                        <a:pt x="76" y="50"/>
                      </a:lnTo>
                      <a:lnTo>
                        <a:pt x="66" y="50"/>
                      </a:lnTo>
                      <a:lnTo>
                        <a:pt x="46" y="42"/>
                      </a:lnTo>
                      <a:lnTo>
                        <a:pt x="44" y="48"/>
                      </a:lnTo>
                      <a:lnTo>
                        <a:pt x="28" y="46"/>
                      </a:lnTo>
                      <a:lnTo>
                        <a:pt x="20" y="40"/>
                      </a:lnTo>
                      <a:lnTo>
                        <a:pt x="14" y="34"/>
                      </a:lnTo>
                      <a:lnTo>
                        <a:pt x="0" y="18"/>
                      </a:lnTo>
                      <a:lnTo>
                        <a:pt x="12" y="12"/>
                      </a:lnTo>
                      <a:lnTo>
                        <a:pt x="24" y="8"/>
                      </a:lnTo>
                      <a:lnTo>
                        <a:pt x="34" y="4"/>
                      </a:lnTo>
                      <a:lnTo>
                        <a:pt x="42" y="2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62" name="Freeform 169">
                  <a:extLst>
                    <a:ext uri="{FF2B5EF4-FFF2-40B4-BE49-F238E27FC236}">
                      <a16:creationId xmlns:a16="http://schemas.microsoft.com/office/drawing/2014/main" id="{C9C5FD8C-9314-51A6-8216-95083ECCB88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969" y="1709"/>
                  <a:ext cx="90" cy="38"/>
                </a:xfrm>
                <a:custGeom>
                  <a:avLst/>
                  <a:gdLst/>
                  <a:ahLst/>
                  <a:cxnLst>
                    <a:cxn ang="0">
                      <a:pos x="44" y="2"/>
                    </a:cxn>
                    <a:cxn ang="0">
                      <a:pos x="48" y="10"/>
                    </a:cxn>
                    <a:cxn ang="0">
                      <a:pos x="58" y="8"/>
                    </a:cxn>
                    <a:cxn ang="0">
                      <a:pos x="68" y="4"/>
                    </a:cxn>
                    <a:cxn ang="0">
                      <a:pos x="76" y="4"/>
                    </a:cxn>
                    <a:cxn ang="0">
                      <a:pos x="86" y="8"/>
                    </a:cxn>
                    <a:cxn ang="0">
                      <a:pos x="90" y="12"/>
                    </a:cxn>
                    <a:cxn ang="0">
                      <a:pos x="86" y="20"/>
                    </a:cxn>
                    <a:cxn ang="0">
                      <a:pos x="82" y="26"/>
                    </a:cxn>
                    <a:cxn ang="0">
                      <a:pos x="72" y="24"/>
                    </a:cxn>
                    <a:cxn ang="0">
                      <a:pos x="62" y="22"/>
                    </a:cxn>
                    <a:cxn ang="0">
                      <a:pos x="56" y="26"/>
                    </a:cxn>
                    <a:cxn ang="0">
                      <a:pos x="54" y="28"/>
                    </a:cxn>
                    <a:cxn ang="0">
                      <a:pos x="44" y="28"/>
                    </a:cxn>
                    <a:cxn ang="0">
                      <a:pos x="38" y="32"/>
                    </a:cxn>
                    <a:cxn ang="0">
                      <a:pos x="30" y="32"/>
                    </a:cxn>
                    <a:cxn ang="0">
                      <a:pos x="26" y="38"/>
                    </a:cxn>
                    <a:cxn ang="0">
                      <a:pos x="18" y="38"/>
                    </a:cxn>
                    <a:cxn ang="0">
                      <a:pos x="10" y="36"/>
                    </a:cxn>
                    <a:cxn ang="0">
                      <a:pos x="4" y="32"/>
                    </a:cxn>
                    <a:cxn ang="0">
                      <a:pos x="2" y="24"/>
                    </a:cxn>
                    <a:cxn ang="0">
                      <a:pos x="0" y="20"/>
                    </a:cxn>
                    <a:cxn ang="0">
                      <a:pos x="6" y="16"/>
                    </a:cxn>
                    <a:cxn ang="0">
                      <a:pos x="16" y="14"/>
                    </a:cxn>
                    <a:cxn ang="0">
                      <a:pos x="24" y="6"/>
                    </a:cxn>
                    <a:cxn ang="0">
                      <a:pos x="34" y="0"/>
                    </a:cxn>
                    <a:cxn ang="0">
                      <a:pos x="44" y="2"/>
                    </a:cxn>
                  </a:cxnLst>
                  <a:rect l="0" t="0" r="r" b="b"/>
                  <a:pathLst>
                    <a:path w="90" h="38">
                      <a:moveTo>
                        <a:pt x="44" y="2"/>
                      </a:moveTo>
                      <a:lnTo>
                        <a:pt x="48" y="10"/>
                      </a:lnTo>
                      <a:lnTo>
                        <a:pt x="58" y="8"/>
                      </a:lnTo>
                      <a:lnTo>
                        <a:pt x="68" y="4"/>
                      </a:lnTo>
                      <a:lnTo>
                        <a:pt x="76" y="4"/>
                      </a:lnTo>
                      <a:lnTo>
                        <a:pt x="86" y="8"/>
                      </a:lnTo>
                      <a:lnTo>
                        <a:pt x="90" y="12"/>
                      </a:lnTo>
                      <a:lnTo>
                        <a:pt x="86" y="20"/>
                      </a:lnTo>
                      <a:lnTo>
                        <a:pt x="82" y="26"/>
                      </a:lnTo>
                      <a:lnTo>
                        <a:pt x="72" y="24"/>
                      </a:lnTo>
                      <a:lnTo>
                        <a:pt x="62" y="22"/>
                      </a:lnTo>
                      <a:lnTo>
                        <a:pt x="56" y="26"/>
                      </a:lnTo>
                      <a:lnTo>
                        <a:pt x="54" y="28"/>
                      </a:lnTo>
                      <a:lnTo>
                        <a:pt x="44" y="28"/>
                      </a:lnTo>
                      <a:lnTo>
                        <a:pt x="38" y="32"/>
                      </a:lnTo>
                      <a:lnTo>
                        <a:pt x="30" y="32"/>
                      </a:lnTo>
                      <a:lnTo>
                        <a:pt x="26" y="38"/>
                      </a:lnTo>
                      <a:lnTo>
                        <a:pt x="18" y="38"/>
                      </a:lnTo>
                      <a:lnTo>
                        <a:pt x="10" y="36"/>
                      </a:lnTo>
                      <a:lnTo>
                        <a:pt x="4" y="32"/>
                      </a:lnTo>
                      <a:lnTo>
                        <a:pt x="2" y="24"/>
                      </a:lnTo>
                      <a:lnTo>
                        <a:pt x="0" y="20"/>
                      </a:lnTo>
                      <a:lnTo>
                        <a:pt x="6" y="16"/>
                      </a:lnTo>
                      <a:lnTo>
                        <a:pt x="16" y="14"/>
                      </a:lnTo>
                      <a:lnTo>
                        <a:pt x="24" y="6"/>
                      </a:lnTo>
                      <a:lnTo>
                        <a:pt x="34" y="0"/>
                      </a:lnTo>
                      <a:lnTo>
                        <a:pt x="44" y="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63" name="Freeform 170">
                  <a:extLst>
                    <a:ext uri="{FF2B5EF4-FFF2-40B4-BE49-F238E27FC236}">
                      <a16:creationId xmlns:a16="http://schemas.microsoft.com/office/drawing/2014/main" id="{2AD68CFE-EB32-A155-4EAB-C769120BE27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52" y="1721"/>
                  <a:ext cx="127" cy="52"/>
                </a:xfrm>
                <a:custGeom>
                  <a:avLst/>
                  <a:gdLst/>
                  <a:ahLst/>
                  <a:cxnLst>
                    <a:cxn ang="0">
                      <a:pos x="14" y="46"/>
                    </a:cxn>
                    <a:cxn ang="0">
                      <a:pos x="12" y="42"/>
                    </a:cxn>
                    <a:cxn ang="0">
                      <a:pos x="8" y="42"/>
                    </a:cxn>
                    <a:cxn ang="0">
                      <a:pos x="0" y="40"/>
                    </a:cxn>
                    <a:cxn ang="0">
                      <a:pos x="2" y="34"/>
                    </a:cxn>
                    <a:cxn ang="0">
                      <a:pos x="18" y="34"/>
                    </a:cxn>
                    <a:cxn ang="0">
                      <a:pos x="31" y="32"/>
                    </a:cxn>
                    <a:cxn ang="0">
                      <a:pos x="41" y="26"/>
                    </a:cxn>
                    <a:cxn ang="0">
                      <a:pos x="53" y="26"/>
                    </a:cxn>
                    <a:cxn ang="0">
                      <a:pos x="53" y="18"/>
                    </a:cxn>
                    <a:cxn ang="0">
                      <a:pos x="69" y="10"/>
                    </a:cxn>
                    <a:cxn ang="0">
                      <a:pos x="69" y="4"/>
                    </a:cxn>
                    <a:cxn ang="0">
                      <a:pos x="85" y="6"/>
                    </a:cxn>
                    <a:cxn ang="0">
                      <a:pos x="87" y="0"/>
                    </a:cxn>
                    <a:cxn ang="0">
                      <a:pos x="107" y="8"/>
                    </a:cxn>
                    <a:cxn ang="0">
                      <a:pos x="117" y="8"/>
                    </a:cxn>
                    <a:cxn ang="0">
                      <a:pos x="119" y="12"/>
                    </a:cxn>
                    <a:cxn ang="0">
                      <a:pos x="121" y="20"/>
                    </a:cxn>
                    <a:cxn ang="0">
                      <a:pos x="127" y="24"/>
                    </a:cxn>
                    <a:cxn ang="0">
                      <a:pos x="117" y="28"/>
                    </a:cxn>
                    <a:cxn ang="0">
                      <a:pos x="111" y="34"/>
                    </a:cxn>
                    <a:cxn ang="0">
                      <a:pos x="109" y="40"/>
                    </a:cxn>
                    <a:cxn ang="0">
                      <a:pos x="103" y="44"/>
                    </a:cxn>
                    <a:cxn ang="0">
                      <a:pos x="89" y="50"/>
                    </a:cxn>
                    <a:cxn ang="0">
                      <a:pos x="77" y="52"/>
                    </a:cxn>
                    <a:cxn ang="0">
                      <a:pos x="67" y="48"/>
                    </a:cxn>
                    <a:cxn ang="0">
                      <a:pos x="51" y="50"/>
                    </a:cxn>
                    <a:cxn ang="0">
                      <a:pos x="41" y="46"/>
                    </a:cxn>
                    <a:cxn ang="0">
                      <a:pos x="41" y="40"/>
                    </a:cxn>
                    <a:cxn ang="0">
                      <a:pos x="26" y="40"/>
                    </a:cxn>
                    <a:cxn ang="0">
                      <a:pos x="24" y="46"/>
                    </a:cxn>
                    <a:cxn ang="0">
                      <a:pos x="14" y="46"/>
                    </a:cxn>
                  </a:cxnLst>
                  <a:rect l="0" t="0" r="r" b="b"/>
                  <a:pathLst>
                    <a:path w="127" h="52">
                      <a:moveTo>
                        <a:pt x="14" y="46"/>
                      </a:moveTo>
                      <a:lnTo>
                        <a:pt x="12" y="42"/>
                      </a:lnTo>
                      <a:lnTo>
                        <a:pt x="8" y="42"/>
                      </a:lnTo>
                      <a:lnTo>
                        <a:pt x="0" y="40"/>
                      </a:lnTo>
                      <a:lnTo>
                        <a:pt x="2" y="34"/>
                      </a:lnTo>
                      <a:lnTo>
                        <a:pt x="18" y="34"/>
                      </a:lnTo>
                      <a:lnTo>
                        <a:pt x="31" y="32"/>
                      </a:lnTo>
                      <a:lnTo>
                        <a:pt x="41" y="26"/>
                      </a:lnTo>
                      <a:lnTo>
                        <a:pt x="53" y="26"/>
                      </a:lnTo>
                      <a:lnTo>
                        <a:pt x="53" y="18"/>
                      </a:lnTo>
                      <a:lnTo>
                        <a:pt x="69" y="10"/>
                      </a:lnTo>
                      <a:lnTo>
                        <a:pt x="69" y="4"/>
                      </a:lnTo>
                      <a:lnTo>
                        <a:pt x="85" y="6"/>
                      </a:lnTo>
                      <a:lnTo>
                        <a:pt x="87" y="0"/>
                      </a:lnTo>
                      <a:lnTo>
                        <a:pt x="107" y="8"/>
                      </a:lnTo>
                      <a:lnTo>
                        <a:pt x="117" y="8"/>
                      </a:lnTo>
                      <a:lnTo>
                        <a:pt x="119" y="12"/>
                      </a:lnTo>
                      <a:lnTo>
                        <a:pt x="121" y="20"/>
                      </a:lnTo>
                      <a:lnTo>
                        <a:pt x="127" y="24"/>
                      </a:lnTo>
                      <a:lnTo>
                        <a:pt x="117" y="28"/>
                      </a:lnTo>
                      <a:lnTo>
                        <a:pt x="111" y="34"/>
                      </a:lnTo>
                      <a:lnTo>
                        <a:pt x="109" y="40"/>
                      </a:lnTo>
                      <a:lnTo>
                        <a:pt x="103" y="44"/>
                      </a:lnTo>
                      <a:lnTo>
                        <a:pt x="89" y="50"/>
                      </a:lnTo>
                      <a:lnTo>
                        <a:pt x="77" y="52"/>
                      </a:lnTo>
                      <a:lnTo>
                        <a:pt x="67" y="48"/>
                      </a:lnTo>
                      <a:lnTo>
                        <a:pt x="51" y="50"/>
                      </a:lnTo>
                      <a:lnTo>
                        <a:pt x="41" y="46"/>
                      </a:lnTo>
                      <a:lnTo>
                        <a:pt x="41" y="40"/>
                      </a:lnTo>
                      <a:lnTo>
                        <a:pt x="26" y="40"/>
                      </a:lnTo>
                      <a:lnTo>
                        <a:pt x="24" y="46"/>
                      </a:lnTo>
                      <a:lnTo>
                        <a:pt x="14" y="4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64" name="Freeform 171">
                  <a:extLst>
                    <a:ext uri="{FF2B5EF4-FFF2-40B4-BE49-F238E27FC236}">
                      <a16:creationId xmlns:a16="http://schemas.microsoft.com/office/drawing/2014/main" id="{BC403B10-189A-1526-982C-2934F830197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929" y="1601"/>
                  <a:ext cx="154" cy="120"/>
                </a:xfrm>
                <a:custGeom>
                  <a:avLst/>
                  <a:gdLst/>
                  <a:ahLst/>
                  <a:cxnLst>
                    <a:cxn ang="0">
                      <a:pos x="0" y="20"/>
                    </a:cxn>
                    <a:cxn ang="0">
                      <a:pos x="16" y="16"/>
                    </a:cxn>
                    <a:cxn ang="0">
                      <a:pos x="32" y="10"/>
                    </a:cxn>
                    <a:cxn ang="0">
                      <a:pos x="48" y="0"/>
                    </a:cxn>
                    <a:cxn ang="0">
                      <a:pos x="66" y="0"/>
                    </a:cxn>
                    <a:cxn ang="0">
                      <a:pos x="70" y="8"/>
                    </a:cxn>
                    <a:cxn ang="0">
                      <a:pos x="88" y="8"/>
                    </a:cxn>
                    <a:cxn ang="0">
                      <a:pos x="108" y="8"/>
                    </a:cxn>
                    <a:cxn ang="0">
                      <a:pos x="134" y="6"/>
                    </a:cxn>
                    <a:cxn ang="0">
                      <a:pos x="140" y="12"/>
                    </a:cxn>
                    <a:cxn ang="0">
                      <a:pos x="144" y="16"/>
                    </a:cxn>
                    <a:cxn ang="0">
                      <a:pos x="148" y="28"/>
                    </a:cxn>
                    <a:cxn ang="0">
                      <a:pos x="152" y="32"/>
                    </a:cxn>
                    <a:cxn ang="0">
                      <a:pos x="152" y="46"/>
                    </a:cxn>
                    <a:cxn ang="0">
                      <a:pos x="144" y="46"/>
                    </a:cxn>
                    <a:cxn ang="0">
                      <a:pos x="142" y="52"/>
                    </a:cxn>
                    <a:cxn ang="0">
                      <a:pos x="148" y="56"/>
                    </a:cxn>
                    <a:cxn ang="0">
                      <a:pos x="148" y="70"/>
                    </a:cxn>
                    <a:cxn ang="0">
                      <a:pos x="150" y="76"/>
                    </a:cxn>
                    <a:cxn ang="0">
                      <a:pos x="152" y="84"/>
                    </a:cxn>
                    <a:cxn ang="0">
                      <a:pos x="154" y="88"/>
                    </a:cxn>
                    <a:cxn ang="0">
                      <a:pos x="144" y="94"/>
                    </a:cxn>
                    <a:cxn ang="0">
                      <a:pos x="136" y="102"/>
                    </a:cxn>
                    <a:cxn ang="0">
                      <a:pos x="132" y="110"/>
                    </a:cxn>
                    <a:cxn ang="0">
                      <a:pos x="130" y="120"/>
                    </a:cxn>
                    <a:cxn ang="0">
                      <a:pos x="126" y="116"/>
                    </a:cxn>
                    <a:cxn ang="0">
                      <a:pos x="116" y="112"/>
                    </a:cxn>
                    <a:cxn ang="0">
                      <a:pos x="108" y="112"/>
                    </a:cxn>
                    <a:cxn ang="0">
                      <a:pos x="98" y="116"/>
                    </a:cxn>
                    <a:cxn ang="0">
                      <a:pos x="88" y="118"/>
                    </a:cxn>
                    <a:cxn ang="0">
                      <a:pos x="84" y="110"/>
                    </a:cxn>
                    <a:cxn ang="0">
                      <a:pos x="74" y="108"/>
                    </a:cxn>
                    <a:cxn ang="0">
                      <a:pos x="66" y="102"/>
                    </a:cxn>
                    <a:cxn ang="0">
                      <a:pos x="58" y="98"/>
                    </a:cxn>
                    <a:cxn ang="0">
                      <a:pos x="52" y="94"/>
                    </a:cxn>
                    <a:cxn ang="0">
                      <a:pos x="44" y="92"/>
                    </a:cxn>
                    <a:cxn ang="0">
                      <a:pos x="42" y="96"/>
                    </a:cxn>
                    <a:cxn ang="0">
                      <a:pos x="34" y="94"/>
                    </a:cxn>
                    <a:cxn ang="0">
                      <a:pos x="32" y="86"/>
                    </a:cxn>
                    <a:cxn ang="0">
                      <a:pos x="24" y="84"/>
                    </a:cxn>
                    <a:cxn ang="0">
                      <a:pos x="12" y="78"/>
                    </a:cxn>
                    <a:cxn ang="0">
                      <a:pos x="8" y="70"/>
                    </a:cxn>
                    <a:cxn ang="0">
                      <a:pos x="8" y="46"/>
                    </a:cxn>
                    <a:cxn ang="0">
                      <a:pos x="0" y="42"/>
                    </a:cxn>
                    <a:cxn ang="0">
                      <a:pos x="4" y="30"/>
                    </a:cxn>
                    <a:cxn ang="0">
                      <a:pos x="0" y="20"/>
                    </a:cxn>
                  </a:cxnLst>
                  <a:rect l="0" t="0" r="r" b="b"/>
                  <a:pathLst>
                    <a:path w="154" h="120">
                      <a:moveTo>
                        <a:pt x="0" y="20"/>
                      </a:moveTo>
                      <a:lnTo>
                        <a:pt x="16" y="16"/>
                      </a:lnTo>
                      <a:lnTo>
                        <a:pt x="32" y="10"/>
                      </a:lnTo>
                      <a:lnTo>
                        <a:pt x="48" y="0"/>
                      </a:lnTo>
                      <a:lnTo>
                        <a:pt x="66" y="0"/>
                      </a:lnTo>
                      <a:lnTo>
                        <a:pt x="70" y="8"/>
                      </a:lnTo>
                      <a:lnTo>
                        <a:pt x="88" y="8"/>
                      </a:lnTo>
                      <a:lnTo>
                        <a:pt x="108" y="8"/>
                      </a:lnTo>
                      <a:lnTo>
                        <a:pt x="134" y="6"/>
                      </a:lnTo>
                      <a:lnTo>
                        <a:pt x="140" y="12"/>
                      </a:lnTo>
                      <a:lnTo>
                        <a:pt x="144" y="16"/>
                      </a:lnTo>
                      <a:lnTo>
                        <a:pt x="148" y="28"/>
                      </a:lnTo>
                      <a:lnTo>
                        <a:pt x="152" y="32"/>
                      </a:lnTo>
                      <a:lnTo>
                        <a:pt x="152" y="46"/>
                      </a:lnTo>
                      <a:lnTo>
                        <a:pt x="144" y="46"/>
                      </a:lnTo>
                      <a:lnTo>
                        <a:pt x="142" y="52"/>
                      </a:lnTo>
                      <a:lnTo>
                        <a:pt x="148" y="56"/>
                      </a:lnTo>
                      <a:lnTo>
                        <a:pt x="148" y="70"/>
                      </a:lnTo>
                      <a:lnTo>
                        <a:pt x="150" y="76"/>
                      </a:lnTo>
                      <a:lnTo>
                        <a:pt x="152" y="84"/>
                      </a:lnTo>
                      <a:lnTo>
                        <a:pt x="154" y="88"/>
                      </a:lnTo>
                      <a:lnTo>
                        <a:pt x="144" y="94"/>
                      </a:lnTo>
                      <a:lnTo>
                        <a:pt x="136" y="102"/>
                      </a:lnTo>
                      <a:lnTo>
                        <a:pt x="132" y="110"/>
                      </a:lnTo>
                      <a:lnTo>
                        <a:pt x="130" y="120"/>
                      </a:lnTo>
                      <a:lnTo>
                        <a:pt x="126" y="116"/>
                      </a:lnTo>
                      <a:lnTo>
                        <a:pt x="116" y="112"/>
                      </a:lnTo>
                      <a:lnTo>
                        <a:pt x="108" y="112"/>
                      </a:lnTo>
                      <a:lnTo>
                        <a:pt x="98" y="116"/>
                      </a:lnTo>
                      <a:lnTo>
                        <a:pt x="88" y="118"/>
                      </a:lnTo>
                      <a:lnTo>
                        <a:pt x="84" y="110"/>
                      </a:lnTo>
                      <a:lnTo>
                        <a:pt x="74" y="108"/>
                      </a:lnTo>
                      <a:lnTo>
                        <a:pt x="66" y="102"/>
                      </a:lnTo>
                      <a:lnTo>
                        <a:pt x="58" y="98"/>
                      </a:lnTo>
                      <a:lnTo>
                        <a:pt x="52" y="94"/>
                      </a:lnTo>
                      <a:lnTo>
                        <a:pt x="44" y="92"/>
                      </a:lnTo>
                      <a:lnTo>
                        <a:pt x="42" y="96"/>
                      </a:lnTo>
                      <a:lnTo>
                        <a:pt x="34" y="94"/>
                      </a:lnTo>
                      <a:lnTo>
                        <a:pt x="32" y="86"/>
                      </a:lnTo>
                      <a:lnTo>
                        <a:pt x="24" y="84"/>
                      </a:lnTo>
                      <a:lnTo>
                        <a:pt x="12" y="78"/>
                      </a:lnTo>
                      <a:lnTo>
                        <a:pt x="8" y="70"/>
                      </a:lnTo>
                      <a:lnTo>
                        <a:pt x="8" y="46"/>
                      </a:lnTo>
                      <a:lnTo>
                        <a:pt x="0" y="42"/>
                      </a:lnTo>
                      <a:lnTo>
                        <a:pt x="4" y="30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65" name="Freeform 172">
                  <a:extLst>
                    <a:ext uri="{FF2B5EF4-FFF2-40B4-BE49-F238E27FC236}">
                      <a16:creationId xmlns:a16="http://schemas.microsoft.com/office/drawing/2014/main" id="{EBA18B11-6485-E224-2488-CC6A7B659B5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961" y="1731"/>
                  <a:ext cx="100" cy="56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2" y="24"/>
                    </a:cxn>
                    <a:cxn ang="0">
                      <a:pos x="8" y="18"/>
                    </a:cxn>
                    <a:cxn ang="0">
                      <a:pos x="18" y="14"/>
                    </a:cxn>
                    <a:cxn ang="0">
                      <a:pos x="34" y="16"/>
                    </a:cxn>
                    <a:cxn ang="0">
                      <a:pos x="38" y="10"/>
                    </a:cxn>
                    <a:cxn ang="0">
                      <a:pos x="46" y="10"/>
                    </a:cxn>
                    <a:cxn ang="0">
                      <a:pos x="52" y="6"/>
                    </a:cxn>
                    <a:cxn ang="0">
                      <a:pos x="62" y="6"/>
                    </a:cxn>
                    <a:cxn ang="0">
                      <a:pos x="64" y="4"/>
                    </a:cxn>
                    <a:cxn ang="0">
                      <a:pos x="70" y="0"/>
                    </a:cxn>
                    <a:cxn ang="0">
                      <a:pos x="90" y="4"/>
                    </a:cxn>
                    <a:cxn ang="0">
                      <a:pos x="96" y="8"/>
                    </a:cxn>
                    <a:cxn ang="0">
                      <a:pos x="100" y="14"/>
                    </a:cxn>
                    <a:cxn ang="0">
                      <a:pos x="92" y="22"/>
                    </a:cxn>
                    <a:cxn ang="0">
                      <a:pos x="82" y="36"/>
                    </a:cxn>
                    <a:cxn ang="0">
                      <a:pos x="68" y="50"/>
                    </a:cxn>
                    <a:cxn ang="0">
                      <a:pos x="48" y="50"/>
                    </a:cxn>
                    <a:cxn ang="0">
                      <a:pos x="40" y="54"/>
                    </a:cxn>
                    <a:cxn ang="0">
                      <a:pos x="22" y="56"/>
                    </a:cxn>
                    <a:cxn ang="0">
                      <a:pos x="10" y="46"/>
                    </a:cxn>
                    <a:cxn ang="0">
                      <a:pos x="2" y="38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100" h="56">
                      <a:moveTo>
                        <a:pt x="0" y="30"/>
                      </a:moveTo>
                      <a:lnTo>
                        <a:pt x="2" y="24"/>
                      </a:lnTo>
                      <a:lnTo>
                        <a:pt x="8" y="18"/>
                      </a:lnTo>
                      <a:lnTo>
                        <a:pt x="18" y="14"/>
                      </a:lnTo>
                      <a:lnTo>
                        <a:pt x="34" y="16"/>
                      </a:lnTo>
                      <a:lnTo>
                        <a:pt x="38" y="10"/>
                      </a:lnTo>
                      <a:lnTo>
                        <a:pt x="46" y="10"/>
                      </a:lnTo>
                      <a:lnTo>
                        <a:pt x="52" y="6"/>
                      </a:lnTo>
                      <a:lnTo>
                        <a:pt x="62" y="6"/>
                      </a:lnTo>
                      <a:lnTo>
                        <a:pt x="64" y="4"/>
                      </a:lnTo>
                      <a:lnTo>
                        <a:pt x="70" y="0"/>
                      </a:lnTo>
                      <a:lnTo>
                        <a:pt x="90" y="4"/>
                      </a:lnTo>
                      <a:lnTo>
                        <a:pt x="96" y="8"/>
                      </a:lnTo>
                      <a:lnTo>
                        <a:pt x="100" y="14"/>
                      </a:lnTo>
                      <a:lnTo>
                        <a:pt x="92" y="22"/>
                      </a:lnTo>
                      <a:lnTo>
                        <a:pt x="82" y="36"/>
                      </a:lnTo>
                      <a:lnTo>
                        <a:pt x="68" y="50"/>
                      </a:lnTo>
                      <a:lnTo>
                        <a:pt x="48" y="50"/>
                      </a:lnTo>
                      <a:lnTo>
                        <a:pt x="40" y="54"/>
                      </a:lnTo>
                      <a:lnTo>
                        <a:pt x="22" y="56"/>
                      </a:lnTo>
                      <a:lnTo>
                        <a:pt x="10" y="46"/>
                      </a:lnTo>
                      <a:lnTo>
                        <a:pt x="2" y="38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66" name="Freeform 173">
                  <a:extLst>
                    <a:ext uri="{FF2B5EF4-FFF2-40B4-BE49-F238E27FC236}">
                      <a16:creationId xmlns:a16="http://schemas.microsoft.com/office/drawing/2014/main" id="{11A49A9A-970B-1C0F-D603-510C3330136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911" y="1761"/>
                  <a:ext cx="52" cy="30"/>
                </a:xfrm>
                <a:custGeom>
                  <a:avLst/>
                  <a:gdLst/>
                  <a:ahLst/>
                  <a:cxnLst>
                    <a:cxn ang="0">
                      <a:pos x="10" y="28"/>
                    </a:cxn>
                    <a:cxn ang="0">
                      <a:pos x="20" y="30"/>
                    </a:cxn>
                    <a:cxn ang="0">
                      <a:pos x="32" y="28"/>
                    </a:cxn>
                    <a:cxn ang="0">
                      <a:pos x="38" y="22"/>
                    </a:cxn>
                    <a:cxn ang="0">
                      <a:pos x="44" y="16"/>
                    </a:cxn>
                    <a:cxn ang="0">
                      <a:pos x="52" y="8"/>
                    </a:cxn>
                    <a:cxn ang="0">
                      <a:pos x="50" y="0"/>
                    </a:cxn>
                    <a:cxn ang="0">
                      <a:pos x="44" y="4"/>
                    </a:cxn>
                    <a:cxn ang="0">
                      <a:pos x="30" y="10"/>
                    </a:cxn>
                    <a:cxn ang="0">
                      <a:pos x="18" y="12"/>
                    </a:cxn>
                    <a:cxn ang="0">
                      <a:pos x="8" y="8"/>
                    </a:cxn>
                    <a:cxn ang="0">
                      <a:pos x="2" y="16"/>
                    </a:cxn>
                    <a:cxn ang="0">
                      <a:pos x="0" y="24"/>
                    </a:cxn>
                    <a:cxn ang="0">
                      <a:pos x="10" y="28"/>
                    </a:cxn>
                  </a:cxnLst>
                  <a:rect l="0" t="0" r="r" b="b"/>
                  <a:pathLst>
                    <a:path w="52" h="30">
                      <a:moveTo>
                        <a:pt x="10" y="28"/>
                      </a:moveTo>
                      <a:lnTo>
                        <a:pt x="20" y="30"/>
                      </a:lnTo>
                      <a:lnTo>
                        <a:pt x="32" y="28"/>
                      </a:lnTo>
                      <a:lnTo>
                        <a:pt x="38" y="22"/>
                      </a:lnTo>
                      <a:lnTo>
                        <a:pt x="44" y="16"/>
                      </a:lnTo>
                      <a:lnTo>
                        <a:pt x="52" y="8"/>
                      </a:lnTo>
                      <a:lnTo>
                        <a:pt x="50" y="0"/>
                      </a:lnTo>
                      <a:lnTo>
                        <a:pt x="44" y="4"/>
                      </a:lnTo>
                      <a:lnTo>
                        <a:pt x="30" y="10"/>
                      </a:lnTo>
                      <a:lnTo>
                        <a:pt x="18" y="12"/>
                      </a:lnTo>
                      <a:lnTo>
                        <a:pt x="8" y="8"/>
                      </a:lnTo>
                      <a:lnTo>
                        <a:pt x="2" y="16"/>
                      </a:lnTo>
                      <a:lnTo>
                        <a:pt x="0" y="24"/>
                      </a:lnTo>
                      <a:lnTo>
                        <a:pt x="10" y="2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67" name="Freeform 174">
                  <a:extLst>
                    <a:ext uri="{FF2B5EF4-FFF2-40B4-BE49-F238E27FC236}">
                      <a16:creationId xmlns:a16="http://schemas.microsoft.com/office/drawing/2014/main" id="{1C8EAF57-5AA0-970D-73E8-1C30422CD5C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917" y="1769"/>
                  <a:ext cx="90" cy="74"/>
                </a:xfrm>
                <a:custGeom>
                  <a:avLst/>
                  <a:gdLst/>
                  <a:ahLst/>
                  <a:cxnLst>
                    <a:cxn ang="0">
                      <a:pos x="84" y="16"/>
                    </a:cxn>
                    <a:cxn ang="0">
                      <a:pos x="86" y="24"/>
                    </a:cxn>
                    <a:cxn ang="0">
                      <a:pos x="90" y="30"/>
                    </a:cxn>
                    <a:cxn ang="0">
                      <a:pos x="86" y="34"/>
                    </a:cxn>
                    <a:cxn ang="0">
                      <a:pos x="70" y="32"/>
                    </a:cxn>
                    <a:cxn ang="0">
                      <a:pos x="54" y="30"/>
                    </a:cxn>
                    <a:cxn ang="0">
                      <a:pos x="48" y="28"/>
                    </a:cxn>
                    <a:cxn ang="0">
                      <a:pos x="36" y="30"/>
                    </a:cxn>
                    <a:cxn ang="0">
                      <a:pos x="38" y="38"/>
                    </a:cxn>
                    <a:cxn ang="0">
                      <a:pos x="42" y="50"/>
                    </a:cxn>
                    <a:cxn ang="0">
                      <a:pos x="46" y="56"/>
                    </a:cxn>
                    <a:cxn ang="0">
                      <a:pos x="56" y="64"/>
                    </a:cxn>
                    <a:cxn ang="0">
                      <a:pos x="62" y="68"/>
                    </a:cxn>
                    <a:cxn ang="0">
                      <a:pos x="60" y="74"/>
                    </a:cxn>
                    <a:cxn ang="0">
                      <a:pos x="48" y="64"/>
                    </a:cxn>
                    <a:cxn ang="0">
                      <a:pos x="36" y="56"/>
                    </a:cxn>
                    <a:cxn ang="0">
                      <a:pos x="28" y="48"/>
                    </a:cxn>
                    <a:cxn ang="0">
                      <a:pos x="24" y="40"/>
                    </a:cxn>
                    <a:cxn ang="0">
                      <a:pos x="22" y="32"/>
                    </a:cxn>
                    <a:cxn ang="0">
                      <a:pos x="16" y="32"/>
                    </a:cxn>
                    <a:cxn ang="0">
                      <a:pos x="8" y="36"/>
                    </a:cxn>
                    <a:cxn ang="0">
                      <a:pos x="0" y="32"/>
                    </a:cxn>
                    <a:cxn ang="0">
                      <a:pos x="0" y="24"/>
                    </a:cxn>
                    <a:cxn ang="0">
                      <a:pos x="4" y="20"/>
                    </a:cxn>
                    <a:cxn ang="0">
                      <a:pos x="8" y="22"/>
                    </a:cxn>
                    <a:cxn ang="0">
                      <a:pos x="14" y="22"/>
                    </a:cxn>
                    <a:cxn ang="0">
                      <a:pos x="26" y="20"/>
                    </a:cxn>
                    <a:cxn ang="0">
                      <a:pos x="32" y="14"/>
                    </a:cxn>
                    <a:cxn ang="0">
                      <a:pos x="38" y="8"/>
                    </a:cxn>
                    <a:cxn ang="0">
                      <a:pos x="46" y="0"/>
                    </a:cxn>
                    <a:cxn ang="0">
                      <a:pos x="54" y="8"/>
                    </a:cxn>
                    <a:cxn ang="0">
                      <a:pos x="66" y="18"/>
                    </a:cxn>
                    <a:cxn ang="0">
                      <a:pos x="74" y="18"/>
                    </a:cxn>
                    <a:cxn ang="0">
                      <a:pos x="84" y="16"/>
                    </a:cxn>
                  </a:cxnLst>
                  <a:rect l="0" t="0" r="r" b="b"/>
                  <a:pathLst>
                    <a:path w="90" h="74">
                      <a:moveTo>
                        <a:pt x="84" y="16"/>
                      </a:moveTo>
                      <a:lnTo>
                        <a:pt x="86" y="24"/>
                      </a:lnTo>
                      <a:lnTo>
                        <a:pt x="90" y="30"/>
                      </a:lnTo>
                      <a:lnTo>
                        <a:pt x="86" y="34"/>
                      </a:lnTo>
                      <a:lnTo>
                        <a:pt x="70" y="32"/>
                      </a:lnTo>
                      <a:lnTo>
                        <a:pt x="54" y="30"/>
                      </a:lnTo>
                      <a:lnTo>
                        <a:pt x="48" y="28"/>
                      </a:lnTo>
                      <a:lnTo>
                        <a:pt x="36" y="30"/>
                      </a:lnTo>
                      <a:lnTo>
                        <a:pt x="38" y="38"/>
                      </a:lnTo>
                      <a:lnTo>
                        <a:pt x="42" y="50"/>
                      </a:lnTo>
                      <a:lnTo>
                        <a:pt x="46" y="56"/>
                      </a:lnTo>
                      <a:lnTo>
                        <a:pt x="56" y="64"/>
                      </a:lnTo>
                      <a:lnTo>
                        <a:pt x="62" y="68"/>
                      </a:lnTo>
                      <a:lnTo>
                        <a:pt x="60" y="74"/>
                      </a:lnTo>
                      <a:lnTo>
                        <a:pt x="48" y="64"/>
                      </a:lnTo>
                      <a:lnTo>
                        <a:pt x="36" y="56"/>
                      </a:lnTo>
                      <a:lnTo>
                        <a:pt x="28" y="48"/>
                      </a:lnTo>
                      <a:lnTo>
                        <a:pt x="24" y="40"/>
                      </a:lnTo>
                      <a:lnTo>
                        <a:pt x="22" y="32"/>
                      </a:lnTo>
                      <a:lnTo>
                        <a:pt x="16" y="32"/>
                      </a:lnTo>
                      <a:lnTo>
                        <a:pt x="8" y="36"/>
                      </a:lnTo>
                      <a:lnTo>
                        <a:pt x="0" y="32"/>
                      </a:lnTo>
                      <a:lnTo>
                        <a:pt x="0" y="24"/>
                      </a:lnTo>
                      <a:lnTo>
                        <a:pt x="4" y="20"/>
                      </a:lnTo>
                      <a:lnTo>
                        <a:pt x="8" y="22"/>
                      </a:lnTo>
                      <a:lnTo>
                        <a:pt x="14" y="22"/>
                      </a:lnTo>
                      <a:lnTo>
                        <a:pt x="26" y="20"/>
                      </a:lnTo>
                      <a:lnTo>
                        <a:pt x="32" y="14"/>
                      </a:lnTo>
                      <a:lnTo>
                        <a:pt x="38" y="8"/>
                      </a:lnTo>
                      <a:lnTo>
                        <a:pt x="46" y="0"/>
                      </a:lnTo>
                      <a:lnTo>
                        <a:pt x="54" y="8"/>
                      </a:lnTo>
                      <a:lnTo>
                        <a:pt x="66" y="18"/>
                      </a:lnTo>
                      <a:lnTo>
                        <a:pt x="74" y="18"/>
                      </a:lnTo>
                      <a:lnTo>
                        <a:pt x="84" y="1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68" name="Freeform 175">
                  <a:extLst>
                    <a:ext uri="{FF2B5EF4-FFF2-40B4-BE49-F238E27FC236}">
                      <a16:creationId xmlns:a16="http://schemas.microsoft.com/office/drawing/2014/main" id="{1783CCC2-5C24-624C-121F-77C355F6E75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953" y="1797"/>
                  <a:ext cx="60" cy="52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12" y="0"/>
                    </a:cxn>
                    <a:cxn ang="0">
                      <a:pos x="26" y="2"/>
                    </a:cxn>
                    <a:cxn ang="0">
                      <a:pos x="50" y="6"/>
                    </a:cxn>
                    <a:cxn ang="0">
                      <a:pos x="56" y="6"/>
                    </a:cxn>
                    <a:cxn ang="0">
                      <a:pos x="58" y="14"/>
                    </a:cxn>
                    <a:cxn ang="0">
                      <a:pos x="54" y="18"/>
                    </a:cxn>
                    <a:cxn ang="0">
                      <a:pos x="60" y="26"/>
                    </a:cxn>
                    <a:cxn ang="0">
                      <a:pos x="52" y="32"/>
                    </a:cxn>
                    <a:cxn ang="0">
                      <a:pos x="50" y="40"/>
                    </a:cxn>
                    <a:cxn ang="0">
                      <a:pos x="44" y="40"/>
                    </a:cxn>
                    <a:cxn ang="0">
                      <a:pos x="42" y="52"/>
                    </a:cxn>
                    <a:cxn ang="0">
                      <a:pos x="34" y="46"/>
                    </a:cxn>
                    <a:cxn ang="0">
                      <a:pos x="26" y="40"/>
                    </a:cxn>
                    <a:cxn ang="0">
                      <a:pos x="16" y="32"/>
                    </a:cxn>
                    <a:cxn ang="0">
                      <a:pos x="10" y="28"/>
                    </a:cxn>
                    <a:cxn ang="0">
                      <a:pos x="6" y="22"/>
                    </a:cxn>
                    <a:cxn ang="0">
                      <a:pos x="2" y="1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60" h="52">
                      <a:moveTo>
                        <a:pt x="0" y="2"/>
                      </a:moveTo>
                      <a:lnTo>
                        <a:pt x="12" y="0"/>
                      </a:lnTo>
                      <a:lnTo>
                        <a:pt x="26" y="2"/>
                      </a:lnTo>
                      <a:lnTo>
                        <a:pt x="50" y="6"/>
                      </a:lnTo>
                      <a:lnTo>
                        <a:pt x="56" y="6"/>
                      </a:lnTo>
                      <a:lnTo>
                        <a:pt x="58" y="14"/>
                      </a:lnTo>
                      <a:lnTo>
                        <a:pt x="54" y="18"/>
                      </a:lnTo>
                      <a:lnTo>
                        <a:pt x="60" y="26"/>
                      </a:lnTo>
                      <a:lnTo>
                        <a:pt x="52" y="32"/>
                      </a:lnTo>
                      <a:lnTo>
                        <a:pt x="50" y="40"/>
                      </a:lnTo>
                      <a:lnTo>
                        <a:pt x="44" y="40"/>
                      </a:lnTo>
                      <a:lnTo>
                        <a:pt x="42" y="52"/>
                      </a:lnTo>
                      <a:lnTo>
                        <a:pt x="34" y="46"/>
                      </a:lnTo>
                      <a:lnTo>
                        <a:pt x="26" y="40"/>
                      </a:lnTo>
                      <a:lnTo>
                        <a:pt x="16" y="32"/>
                      </a:lnTo>
                      <a:lnTo>
                        <a:pt x="10" y="28"/>
                      </a:lnTo>
                      <a:lnTo>
                        <a:pt x="6" y="22"/>
                      </a:lnTo>
                      <a:lnTo>
                        <a:pt x="2" y="1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69" name="Freeform 176">
                  <a:extLst>
                    <a:ext uri="{FF2B5EF4-FFF2-40B4-BE49-F238E27FC236}">
                      <a16:creationId xmlns:a16="http://schemas.microsoft.com/office/drawing/2014/main" id="{DB400E2A-9CD7-4732-A2A5-FEF69FA9373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995" y="1781"/>
                  <a:ext cx="70" cy="78"/>
                </a:xfrm>
                <a:custGeom>
                  <a:avLst/>
                  <a:gdLst/>
                  <a:ahLst/>
                  <a:cxnLst>
                    <a:cxn ang="0">
                      <a:pos x="14" y="78"/>
                    </a:cxn>
                    <a:cxn ang="0">
                      <a:pos x="6" y="72"/>
                    </a:cxn>
                    <a:cxn ang="0">
                      <a:pos x="0" y="68"/>
                    </a:cxn>
                    <a:cxn ang="0">
                      <a:pos x="2" y="56"/>
                    </a:cxn>
                    <a:cxn ang="0">
                      <a:pos x="8" y="56"/>
                    </a:cxn>
                    <a:cxn ang="0">
                      <a:pos x="10" y="48"/>
                    </a:cxn>
                    <a:cxn ang="0">
                      <a:pos x="18" y="42"/>
                    </a:cxn>
                    <a:cxn ang="0">
                      <a:pos x="12" y="34"/>
                    </a:cxn>
                    <a:cxn ang="0">
                      <a:pos x="16" y="30"/>
                    </a:cxn>
                    <a:cxn ang="0">
                      <a:pos x="14" y="22"/>
                    </a:cxn>
                    <a:cxn ang="0">
                      <a:pos x="8" y="22"/>
                    </a:cxn>
                    <a:cxn ang="0">
                      <a:pos x="12" y="18"/>
                    </a:cxn>
                    <a:cxn ang="0">
                      <a:pos x="6" y="4"/>
                    </a:cxn>
                    <a:cxn ang="0">
                      <a:pos x="14" y="0"/>
                    </a:cxn>
                    <a:cxn ang="0">
                      <a:pos x="34" y="0"/>
                    </a:cxn>
                    <a:cxn ang="0">
                      <a:pos x="36" y="8"/>
                    </a:cxn>
                    <a:cxn ang="0">
                      <a:pos x="42" y="16"/>
                    </a:cxn>
                    <a:cxn ang="0">
                      <a:pos x="50" y="28"/>
                    </a:cxn>
                    <a:cxn ang="0">
                      <a:pos x="66" y="30"/>
                    </a:cxn>
                    <a:cxn ang="0">
                      <a:pos x="66" y="40"/>
                    </a:cxn>
                    <a:cxn ang="0">
                      <a:pos x="60" y="44"/>
                    </a:cxn>
                    <a:cxn ang="0">
                      <a:pos x="66" y="52"/>
                    </a:cxn>
                    <a:cxn ang="0">
                      <a:pos x="70" y="58"/>
                    </a:cxn>
                    <a:cxn ang="0">
                      <a:pos x="64" y="70"/>
                    </a:cxn>
                    <a:cxn ang="0">
                      <a:pos x="54" y="72"/>
                    </a:cxn>
                    <a:cxn ang="0">
                      <a:pos x="44" y="76"/>
                    </a:cxn>
                    <a:cxn ang="0">
                      <a:pos x="36" y="76"/>
                    </a:cxn>
                    <a:cxn ang="0">
                      <a:pos x="28" y="70"/>
                    </a:cxn>
                    <a:cxn ang="0">
                      <a:pos x="20" y="68"/>
                    </a:cxn>
                    <a:cxn ang="0">
                      <a:pos x="16" y="72"/>
                    </a:cxn>
                    <a:cxn ang="0">
                      <a:pos x="14" y="78"/>
                    </a:cxn>
                  </a:cxnLst>
                  <a:rect l="0" t="0" r="r" b="b"/>
                  <a:pathLst>
                    <a:path w="70" h="78">
                      <a:moveTo>
                        <a:pt x="14" y="78"/>
                      </a:moveTo>
                      <a:lnTo>
                        <a:pt x="6" y="72"/>
                      </a:lnTo>
                      <a:lnTo>
                        <a:pt x="0" y="68"/>
                      </a:lnTo>
                      <a:lnTo>
                        <a:pt x="2" y="56"/>
                      </a:lnTo>
                      <a:lnTo>
                        <a:pt x="8" y="56"/>
                      </a:lnTo>
                      <a:lnTo>
                        <a:pt x="10" y="48"/>
                      </a:lnTo>
                      <a:lnTo>
                        <a:pt x="18" y="42"/>
                      </a:lnTo>
                      <a:lnTo>
                        <a:pt x="12" y="34"/>
                      </a:lnTo>
                      <a:lnTo>
                        <a:pt x="16" y="30"/>
                      </a:lnTo>
                      <a:lnTo>
                        <a:pt x="14" y="22"/>
                      </a:lnTo>
                      <a:lnTo>
                        <a:pt x="8" y="22"/>
                      </a:lnTo>
                      <a:lnTo>
                        <a:pt x="12" y="18"/>
                      </a:lnTo>
                      <a:lnTo>
                        <a:pt x="6" y="4"/>
                      </a:lnTo>
                      <a:lnTo>
                        <a:pt x="14" y="0"/>
                      </a:lnTo>
                      <a:lnTo>
                        <a:pt x="34" y="0"/>
                      </a:lnTo>
                      <a:lnTo>
                        <a:pt x="36" y="8"/>
                      </a:lnTo>
                      <a:lnTo>
                        <a:pt x="42" y="16"/>
                      </a:lnTo>
                      <a:lnTo>
                        <a:pt x="50" y="28"/>
                      </a:lnTo>
                      <a:lnTo>
                        <a:pt x="66" y="30"/>
                      </a:lnTo>
                      <a:lnTo>
                        <a:pt x="66" y="40"/>
                      </a:lnTo>
                      <a:lnTo>
                        <a:pt x="60" y="44"/>
                      </a:lnTo>
                      <a:lnTo>
                        <a:pt x="66" y="52"/>
                      </a:lnTo>
                      <a:lnTo>
                        <a:pt x="70" y="58"/>
                      </a:lnTo>
                      <a:lnTo>
                        <a:pt x="64" y="70"/>
                      </a:lnTo>
                      <a:lnTo>
                        <a:pt x="54" y="72"/>
                      </a:lnTo>
                      <a:lnTo>
                        <a:pt x="44" y="76"/>
                      </a:lnTo>
                      <a:lnTo>
                        <a:pt x="36" y="76"/>
                      </a:lnTo>
                      <a:lnTo>
                        <a:pt x="28" y="70"/>
                      </a:lnTo>
                      <a:lnTo>
                        <a:pt x="20" y="68"/>
                      </a:lnTo>
                      <a:lnTo>
                        <a:pt x="16" y="72"/>
                      </a:lnTo>
                      <a:lnTo>
                        <a:pt x="14" y="7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70" name="Freeform 177">
                  <a:extLst>
                    <a:ext uri="{FF2B5EF4-FFF2-40B4-BE49-F238E27FC236}">
                      <a16:creationId xmlns:a16="http://schemas.microsoft.com/office/drawing/2014/main" id="{6A310145-1AB1-2BDC-64FA-E9E798DFE95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29" y="1851"/>
                  <a:ext cx="40" cy="32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32" y="8"/>
                    </a:cxn>
                    <a:cxn ang="0">
                      <a:pos x="38" y="14"/>
                    </a:cxn>
                    <a:cxn ang="0">
                      <a:pos x="40" y="20"/>
                    </a:cxn>
                    <a:cxn ang="0">
                      <a:pos x="32" y="26"/>
                    </a:cxn>
                    <a:cxn ang="0">
                      <a:pos x="20" y="28"/>
                    </a:cxn>
                    <a:cxn ang="0">
                      <a:pos x="6" y="32"/>
                    </a:cxn>
                    <a:cxn ang="0">
                      <a:pos x="0" y="20"/>
                    </a:cxn>
                    <a:cxn ang="0">
                      <a:pos x="2" y="6"/>
                    </a:cxn>
                    <a:cxn ang="0">
                      <a:pos x="10" y="6"/>
                    </a:cxn>
                    <a:cxn ang="0">
                      <a:pos x="20" y="2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40" h="32">
                      <a:moveTo>
                        <a:pt x="30" y="0"/>
                      </a:moveTo>
                      <a:lnTo>
                        <a:pt x="32" y="8"/>
                      </a:lnTo>
                      <a:lnTo>
                        <a:pt x="38" y="14"/>
                      </a:lnTo>
                      <a:lnTo>
                        <a:pt x="40" y="20"/>
                      </a:lnTo>
                      <a:lnTo>
                        <a:pt x="32" y="26"/>
                      </a:lnTo>
                      <a:lnTo>
                        <a:pt x="20" y="28"/>
                      </a:lnTo>
                      <a:lnTo>
                        <a:pt x="6" y="32"/>
                      </a:lnTo>
                      <a:lnTo>
                        <a:pt x="0" y="20"/>
                      </a:lnTo>
                      <a:lnTo>
                        <a:pt x="2" y="6"/>
                      </a:lnTo>
                      <a:lnTo>
                        <a:pt x="10" y="6"/>
                      </a:lnTo>
                      <a:lnTo>
                        <a:pt x="20" y="2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71" name="Freeform 178">
                  <a:extLst>
                    <a:ext uri="{FF2B5EF4-FFF2-40B4-BE49-F238E27FC236}">
                      <a16:creationId xmlns:a16="http://schemas.microsoft.com/office/drawing/2014/main" id="{704D073A-2525-6364-B845-042EA92FCB7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903" y="1935"/>
                  <a:ext cx="42" cy="24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16" y="0"/>
                    </a:cxn>
                    <a:cxn ang="0">
                      <a:pos x="26" y="0"/>
                    </a:cxn>
                    <a:cxn ang="0">
                      <a:pos x="42" y="0"/>
                    </a:cxn>
                    <a:cxn ang="0">
                      <a:pos x="42" y="4"/>
                    </a:cxn>
                    <a:cxn ang="0">
                      <a:pos x="36" y="10"/>
                    </a:cxn>
                    <a:cxn ang="0">
                      <a:pos x="38" y="18"/>
                    </a:cxn>
                    <a:cxn ang="0">
                      <a:pos x="34" y="24"/>
                    </a:cxn>
                    <a:cxn ang="0">
                      <a:pos x="26" y="16"/>
                    </a:cxn>
                    <a:cxn ang="0">
                      <a:pos x="16" y="16"/>
                    </a:cxn>
                    <a:cxn ang="0">
                      <a:pos x="10" y="10"/>
                    </a:cxn>
                    <a:cxn ang="0">
                      <a:pos x="0" y="8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42" h="24">
                      <a:moveTo>
                        <a:pt x="2" y="0"/>
                      </a:moveTo>
                      <a:lnTo>
                        <a:pt x="16" y="0"/>
                      </a:lnTo>
                      <a:lnTo>
                        <a:pt x="26" y="0"/>
                      </a:lnTo>
                      <a:lnTo>
                        <a:pt x="42" y="0"/>
                      </a:lnTo>
                      <a:lnTo>
                        <a:pt x="42" y="4"/>
                      </a:lnTo>
                      <a:lnTo>
                        <a:pt x="36" y="10"/>
                      </a:lnTo>
                      <a:lnTo>
                        <a:pt x="38" y="18"/>
                      </a:lnTo>
                      <a:lnTo>
                        <a:pt x="34" y="24"/>
                      </a:lnTo>
                      <a:lnTo>
                        <a:pt x="26" y="16"/>
                      </a:lnTo>
                      <a:lnTo>
                        <a:pt x="16" y="16"/>
                      </a:lnTo>
                      <a:lnTo>
                        <a:pt x="10" y="10"/>
                      </a:lnTo>
                      <a:lnTo>
                        <a:pt x="0" y="8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72" name="Freeform 179">
                  <a:extLst>
                    <a:ext uri="{FF2B5EF4-FFF2-40B4-BE49-F238E27FC236}">
                      <a16:creationId xmlns:a16="http://schemas.microsoft.com/office/drawing/2014/main" id="{8DB925CC-A9EA-86B5-AE21-C14808F56AF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10" y="1761"/>
                  <a:ext cx="187" cy="176"/>
                </a:xfrm>
                <a:custGeom>
                  <a:avLst/>
                  <a:gdLst/>
                  <a:ahLst/>
                  <a:cxnLst>
                    <a:cxn ang="0">
                      <a:pos x="10" y="58"/>
                    </a:cxn>
                    <a:cxn ang="0">
                      <a:pos x="0" y="42"/>
                    </a:cxn>
                    <a:cxn ang="0">
                      <a:pos x="2" y="30"/>
                    </a:cxn>
                    <a:cxn ang="0">
                      <a:pos x="16" y="22"/>
                    </a:cxn>
                    <a:cxn ang="0">
                      <a:pos x="20" y="16"/>
                    </a:cxn>
                    <a:cxn ang="0">
                      <a:pos x="32" y="22"/>
                    </a:cxn>
                    <a:cxn ang="0">
                      <a:pos x="36" y="10"/>
                    </a:cxn>
                    <a:cxn ang="0">
                      <a:pos x="52" y="14"/>
                    </a:cxn>
                    <a:cxn ang="0">
                      <a:pos x="66" y="6"/>
                    </a:cxn>
                    <a:cxn ang="0">
                      <a:pos x="83" y="0"/>
                    </a:cxn>
                    <a:cxn ang="0">
                      <a:pos x="93" y="10"/>
                    </a:cxn>
                    <a:cxn ang="0">
                      <a:pos x="103" y="16"/>
                    </a:cxn>
                    <a:cxn ang="0">
                      <a:pos x="95" y="26"/>
                    </a:cxn>
                    <a:cxn ang="0">
                      <a:pos x="83" y="42"/>
                    </a:cxn>
                    <a:cxn ang="0">
                      <a:pos x="91" y="60"/>
                    </a:cxn>
                    <a:cxn ang="0">
                      <a:pos x="111" y="72"/>
                    </a:cxn>
                    <a:cxn ang="0">
                      <a:pos x="119" y="94"/>
                    </a:cxn>
                    <a:cxn ang="0">
                      <a:pos x="145" y="102"/>
                    </a:cxn>
                    <a:cxn ang="0">
                      <a:pos x="145" y="108"/>
                    </a:cxn>
                    <a:cxn ang="0">
                      <a:pos x="161" y="118"/>
                    </a:cxn>
                    <a:cxn ang="0">
                      <a:pos x="183" y="132"/>
                    </a:cxn>
                    <a:cxn ang="0">
                      <a:pos x="181" y="142"/>
                    </a:cxn>
                    <a:cxn ang="0">
                      <a:pos x="167" y="130"/>
                    </a:cxn>
                    <a:cxn ang="0">
                      <a:pos x="155" y="140"/>
                    </a:cxn>
                    <a:cxn ang="0">
                      <a:pos x="165" y="152"/>
                    </a:cxn>
                    <a:cxn ang="0">
                      <a:pos x="159" y="158"/>
                    </a:cxn>
                    <a:cxn ang="0">
                      <a:pos x="151" y="172"/>
                    </a:cxn>
                    <a:cxn ang="0">
                      <a:pos x="141" y="170"/>
                    </a:cxn>
                    <a:cxn ang="0">
                      <a:pos x="147" y="148"/>
                    </a:cxn>
                    <a:cxn ang="0">
                      <a:pos x="131" y="132"/>
                    </a:cxn>
                    <a:cxn ang="0">
                      <a:pos x="119" y="126"/>
                    </a:cxn>
                    <a:cxn ang="0">
                      <a:pos x="95" y="112"/>
                    </a:cxn>
                    <a:cxn ang="0">
                      <a:pos x="75" y="92"/>
                    </a:cxn>
                    <a:cxn ang="0">
                      <a:pos x="54" y="68"/>
                    </a:cxn>
                    <a:cxn ang="0">
                      <a:pos x="40" y="56"/>
                    </a:cxn>
                    <a:cxn ang="0">
                      <a:pos x="20" y="58"/>
                    </a:cxn>
                    <a:cxn ang="0">
                      <a:pos x="10" y="66"/>
                    </a:cxn>
                  </a:cxnLst>
                  <a:rect l="0" t="0" r="r" b="b"/>
                  <a:pathLst>
                    <a:path w="187" h="176">
                      <a:moveTo>
                        <a:pt x="10" y="66"/>
                      </a:moveTo>
                      <a:lnTo>
                        <a:pt x="10" y="58"/>
                      </a:lnTo>
                      <a:lnTo>
                        <a:pt x="2" y="58"/>
                      </a:lnTo>
                      <a:lnTo>
                        <a:pt x="0" y="42"/>
                      </a:lnTo>
                      <a:lnTo>
                        <a:pt x="4" y="34"/>
                      </a:lnTo>
                      <a:lnTo>
                        <a:pt x="2" y="30"/>
                      </a:lnTo>
                      <a:lnTo>
                        <a:pt x="2" y="24"/>
                      </a:lnTo>
                      <a:lnTo>
                        <a:pt x="16" y="22"/>
                      </a:lnTo>
                      <a:lnTo>
                        <a:pt x="16" y="18"/>
                      </a:lnTo>
                      <a:lnTo>
                        <a:pt x="20" y="16"/>
                      </a:lnTo>
                      <a:lnTo>
                        <a:pt x="26" y="20"/>
                      </a:lnTo>
                      <a:lnTo>
                        <a:pt x="32" y="22"/>
                      </a:lnTo>
                      <a:lnTo>
                        <a:pt x="36" y="20"/>
                      </a:lnTo>
                      <a:lnTo>
                        <a:pt x="36" y="10"/>
                      </a:lnTo>
                      <a:lnTo>
                        <a:pt x="42" y="16"/>
                      </a:lnTo>
                      <a:lnTo>
                        <a:pt x="52" y="14"/>
                      </a:lnTo>
                      <a:lnTo>
                        <a:pt x="56" y="6"/>
                      </a:lnTo>
                      <a:lnTo>
                        <a:pt x="66" y="6"/>
                      </a:lnTo>
                      <a:lnTo>
                        <a:pt x="68" y="0"/>
                      </a:lnTo>
                      <a:lnTo>
                        <a:pt x="83" y="0"/>
                      </a:lnTo>
                      <a:lnTo>
                        <a:pt x="83" y="6"/>
                      </a:lnTo>
                      <a:lnTo>
                        <a:pt x="93" y="10"/>
                      </a:lnTo>
                      <a:lnTo>
                        <a:pt x="109" y="8"/>
                      </a:lnTo>
                      <a:lnTo>
                        <a:pt x="103" y="16"/>
                      </a:lnTo>
                      <a:lnTo>
                        <a:pt x="101" y="24"/>
                      </a:lnTo>
                      <a:lnTo>
                        <a:pt x="95" y="26"/>
                      </a:lnTo>
                      <a:lnTo>
                        <a:pt x="83" y="32"/>
                      </a:lnTo>
                      <a:lnTo>
                        <a:pt x="83" y="42"/>
                      </a:lnTo>
                      <a:lnTo>
                        <a:pt x="83" y="52"/>
                      </a:lnTo>
                      <a:lnTo>
                        <a:pt x="91" y="60"/>
                      </a:lnTo>
                      <a:lnTo>
                        <a:pt x="101" y="66"/>
                      </a:lnTo>
                      <a:lnTo>
                        <a:pt x="111" y="72"/>
                      </a:lnTo>
                      <a:lnTo>
                        <a:pt x="113" y="84"/>
                      </a:lnTo>
                      <a:lnTo>
                        <a:pt x="119" y="94"/>
                      </a:lnTo>
                      <a:lnTo>
                        <a:pt x="129" y="102"/>
                      </a:lnTo>
                      <a:lnTo>
                        <a:pt x="145" y="102"/>
                      </a:lnTo>
                      <a:lnTo>
                        <a:pt x="149" y="106"/>
                      </a:lnTo>
                      <a:lnTo>
                        <a:pt x="145" y="108"/>
                      </a:lnTo>
                      <a:lnTo>
                        <a:pt x="151" y="114"/>
                      </a:lnTo>
                      <a:lnTo>
                        <a:pt x="161" y="118"/>
                      </a:lnTo>
                      <a:lnTo>
                        <a:pt x="175" y="124"/>
                      </a:lnTo>
                      <a:lnTo>
                        <a:pt x="183" y="132"/>
                      </a:lnTo>
                      <a:lnTo>
                        <a:pt x="187" y="138"/>
                      </a:lnTo>
                      <a:lnTo>
                        <a:pt x="181" y="142"/>
                      </a:lnTo>
                      <a:lnTo>
                        <a:pt x="175" y="136"/>
                      </a:lnTo>
                      <a:lnTo>
                        <a:pt x="167" y="130"/>
                      </a:lnTo>
                      <a:lnTo>
                        <a:pt x="159" y="132"/>
                      </a:lnTo>
                      <a:lnTo>
                        <a:pt x="155" y="140"/>
                      </a:lnTo>
                      <a:lnTo>
                        <a:pt x="161" y="148"/>
                      </a:lnTo>
                      <a:lnTo>
                        <a:pt x="165" y="152"/>
                      </a:lnTo>
                      <a:lnTo>
                        <a:pt x="167" y="156"/>
                      </a:lnTo>
                      <a:lnTo>
                        <a:pt x="159" y="158"/>
                      </a:lnTo>
                      <a:lnTo>
                        <a:pt x="157" y="164"/>
                      </a:lnTo>
                      <a:lnTo>
                        <a:pt x="151" y="172"/>
                      </a:lnTo>
                      <a:lnTo>
                        <a:pt x="145" y="176"/>
                      </a:lnTo>
                      <a:lnTo>
                        <a:pt x="141" y="170"/>
                      </a:lnTo>
                      <a:lnTo>
                        <a:pt x="143" y="162"/>
                      </a:lnTo>
                      <a:lnTo>
                        <a:pt x="147" y="148"/>
                      </a:lnTo>
                      <a:lnTo>
                        <a:pt x="143" y="136"/>
                      </a:lnTo>
                      <a:lnTo>
                        <a:pt x="131" y="132"/>
                      </a:lnTo>
                      <a:lnTo>
                        <a:pt x="129" y="126"/>
                      </a:lnTo>
                      <a:lnTo>
                        <a:pt x="119" y="126"/>
                      </a:lnTo>
                      <a:lnTo>
                        <a:pt x="109" y="112"/>
                      </a:lnTo>
                      <a:lnTo>
                        <a:pt x="95" y="112"/>
                      </a:lnTo>
                      <a:lnTo>
                        <a:pt x="83" y="96"/>
                      </a:lnTo>
                      <a:lnTo>
                        <a:pt x="75" y="92"/>
                      </a:lnTo>
                      <a:lnTo>
                        <a:pt x="56" y="84"/>
                      </a:lnTo>
                      <a:lnTo>
                        <a:pt x="54" y="68"/>
                      </a:lnTo>
                      <a:lnTo>
                        <a:pt x="52" y="60"/>
                      </a:lnTo>
                      <a:lnTo>
                        <a:pt x="40" y="56"/>
                      </a:lnTo>
                      <a:lnTo>
                        <a:pt x="26" y="52"/>
                      </a:lnTo>
                      <a:lnTo>
                        <a:pt x="20" y="58"/>
                      </a:lnTo>
                      <a:lnTo>
                        <a:pt x="18" y="64"/>
                      </a:lnTo>
                      <a:lnTo>
                        <a:pt x="10" y="66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73" name="Freeform 180">
                  <a:extLst>
                    <a:ext uri="{FF2B5EF4-FFF2-40B4-BE49-F238E27FC236}">
                      <a16:creationId xmlns:a16="http://schemas.microsoft.com/office/drawing/2014/main" id="{4A19563B-EE45-2794-9149-95401392EA7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131" y="1733"/>
                  <a:ext cx="52" cy="60"/>
                </a:xfrm>
                <a:custGeom>
                  <a:avLst/>
                  <a:gdLst/>
                  <a:ahLst/>
                  <a:cxnLst>
                    <a:cxn ang="0">
                      <a:pos x="20" y="60"/>
                    </a:cxn>
                    <a:cxn ang="0">
                      <a:pos x="16" y="48"/>
                    </a:cxn>
                    <a:cxn ang="0">
                      <a:pos x="20" y="36"/>
                    </a:cxn>
                    <a:cxn ang="0">
                      <a:pos x="18" y="32"/>
                    </a:cxn>
                    <a:cxn ang="0">
                      <a:pos x="14" y="26"/>
                    </a:cxn>
                    <a:cxn ang="0">
                      <a:pos x="4" y="18"/>
                    </a:cxn>
                    <a:cxn ang="0">
                      <a:pos x="2" y="10"/>
                    </a:cxn>
                    <a:cxn ang="0">
                      <a:pos x="0" y="4"/>
                    </a:cxn>
                    <a:cxn ang="0">
                      <a:pos x="4" y="0"/>
                    </a:cxn>
                    <a:cxn ang="0">
                      <a:pos x="18" y="2"/>
                    </a:cxn>
                    <a:cxn ang="0">
                      <a:pos x="30" y="6"/>
                    </a:cxn>
                    <a:cxn ang="0">
                      <a:pos x="34" y="14"/>
                    </a:cxn>
                    <a:cxn ang="0">
                      <a:pos x="38" y="22"/>
                    </a:cxn>
                    <a:cxn ang="0">
                      <a:pos x="48" y="28"/>
                    </a:cxn>
                    <a:cxn ang="0">
                      <a:pos x="52" y="36"/>
                    </a:cxn>
                    <a:cxn ang="0">
                      <a:pos x="48" y="42"/>
                    </a:cxn>
                    <a:cxn ang="0">
                      <a:pos x="40" y="42"/>
                    </a:cxn>
                    <a:cxn ang="0">
                      <a:pos x="30" y="40"/>
                    </a:cxn>
                    <a:cxn ang="0">
                      <a:pos x="30" y="48"/>
                    </a:cxn>
                    <a:cxn ang="0">
                      <a:pos x="24" y="56"/>
                    </a:cxn>
                    <a:cxn ang="0">
                      <a:pos x="20" y="60"/>
                    </a:cxn>
                  </a:cxnLst>
                  <a:rect l="0" t="0" r="r" b="b"/>
                  <a:pathLst>
                    <a:path w="52" h="60">
                      <a:moveTo>
                        <a:pt x="20" y="60"/>
                      </a:moveTo>
                      <a:lnTo>
                        <a:pt x="16" y="48"/>
                      </a:lnTo>
                      <a:lnTo>
                        <a:pt x="20" y="36"/>
                      </a:lnTo>
                      <a:lnTo>
                        <a:pt x="18" y="32"/>
                      </a:lnTo>
                      <a:lnTo>
                        <a:pt x="14" y="26"/>
                      </a:lnTo>
                      <a:lnTo>
                        <a:pt x="4" y="18"/>
                      </a:lnTo>
                      <a:lnTo>
                        <a:pt x="2" y="10"/>
                      </a:lnTo>
                      <a:lnTo>
                        <a:pt x="0" y="4"/>
                      </a:lnTo>
                      <a:lnTo>
                        <a:pt x="4" y="0"/>
                      </a:lnTo>
                      <a:lnTo>
                        <a:pt x="18" y="2"/>
                      </a:lnTo>
                      <a:lnTo>
                        <a:pt x="30" y="6"/>
                      </a:lnTo>
                      <a:lnTo>
                        <a:pt x="34" y="14"/>
                      </a:lnTo>
                      <a:lnTo>
                        <a:pt x="38" y="22"/>
                      </a:lnTo>
                      <a:lnTo>
                        <a:pt x="48" y="28"/>
                      </a:lnTo>
                      <a:lnTo>
                        <a:pt x="52" y="36"/>
                      </a:lnTo>
                      <a:lnTo>
                        <a:pt x="48" y="42"/>
                      </a:lnTo>
                      <a:lnTo>
                        <a:pt x="40" y="42"/>
                      </a:lnTo>
                      <a:lnTo>
                        <a:pt x="30" y="40"/>
                      </a:lnTo>
                      <a:lnTo>
                        <a:pt x="30" y="48"/>
                      </a:lnTo>
                      <a:lnTo>
                        <a:pt x="24" y="56"/>
                      </a:lnTo>
                      <a:lnTo>
                        <a:pt x="20" y="6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74" name="Freeform 181">
                  <a:extLst>
                    <a:ext uri="{FF2B5EF4-FFF2-40B4-BE49-F238E27FC236}">
                      <a16:creationId xmlns:a16="http://schemas.microsoft.com/office/drawing/2014/main" id="{BA214E87-83E4-0450-69D9-61178FE4CE9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51" y="1653"/>
                  <a:ext cx="286" cy="160"/>
                </a:xfrm>
                <a:custGeom>
                  <a:avLst/>
                  <a:gdLst/>
                  <a:ahLst/>
                  <a:cxnLst>
                    <a:cxn ang="0">
                      <a:pos x="158" y="6"/>
                    </a:cxn>
                    <a:cxn ang="0">
                      <a:pos x="168" y="0"/>
                    </a:cxn>
                    <a:cxn ang="0">
                      <a:pos x="192" y="0"/>
                    </a:cxn>
                    <a:cxn ang="0">
                      <a:pos x="194" y="22"/>
                    </a:cxn>
                    <a:cxn ang="0">
                      <a:pos x="216" y="40"/>
                    </a:cxn>
                    <a:cxn ang="0">
                      <a:pos x="250" y="48"/>
                    </a:cxn>
                    <a:cxn ang="0">
                      <a:pos x="286" y="58"/>
                    </a:cxn>
                    <a:cxn ang="0">
                      <a:pos x="284" y="90"/>
                    </a:cxn>
                    <a:cxn ang="0">
                      <a:pos x="258" y="98"/>
                    </a:cxn>
                    <a:cxn ang="0">
                      <a:pos x="242" y="112"/>
                    </a:cxn>
                    <a:cxn ang="0">
                      <a:pos x="208" y="124"/>
                    </a:cxn>
                    <a:cxn ang="0">
                      <a:pos x="190" y="132"/>
                    </a:cxn>
                    <a:cxn ang="0">
                      <a:pos x="206" y="140"/>
                    </a:cxn>
                    <a:cxn ang="0">
                      <a:pos x="216" y="144"/>
                    </a:cxn>
                    <a:cxn ang="0">
                      <a:pos x="238" y="144"/>
                    </a:cxn>
                    <a:cxn ang="0">
                      <a:pos x="234" y="150"/>
                    </a:cxn>
                    <a:cxn ang="0">
                      <a:pos x="210" y="150"/>
                    </a:cxn>
                    <a:cxn ang="0">
                      <a:pos x="194" y="160"/>
                    </a:cxn>
                    <a:cxn ang="0">
                      <a:pos x="184" y="152"/>
                    </a:cxn>
                    <a:cxn ang="0">
                      <a:pos x="170" y="140"/>
                    </a:cxn>
                    <a:cxn ang="0">
                      <a:pos x="184" y="132"/>
                    </a:cxn>
                    <a:cxn ang="0">
                      <a:pos x="162" y="128"/>
                    </a:cxn>
                    <a:cxn ang="0">
                      <a:pos x="146" y="116"/>
                    </a:cxn>
                    <a:cxn ang="0">
                      <a:pos x="138" y="126"/>
                    </a:cxn>
                    <a:cxn ang="0">
                      <a:pos x="120" y="146"/>
                    </a:cxn>
                    <a:cxn ang="0">
                      <a:pos x="110" y="144"/>
                    </a:cxn>
                    <a:cxn ang="0">
                      <a:pos x="100" y="140"/>
                    </a:cxn>
                    <a:cxn ang="0">
                      <a:pos x="110" y="120"/>
                    </a:cxn>
                    <a:cxn ang="0">
                      <a:pos x="132" y="116"/>
                    </a:cxn>
                    <a:cxn ang="0">
                      <a:pos x="118" y="102"/>
                    </a:cxn>
                    <a:cxn ang="0">
                      <a:pos x="98" y="82"/>
                    </a:cxn>
                    <a:cxn ang="0">
                      <a:pos x="84" y="80"/>
                    </a:cxn>
                    <a:cxn ang="0">
                      <a:pos x="68" y="84"/>
                    </a:cxn>
                    <a:cxn ang="0">
                      <a:pos x="44" y="92"/>
                    </a:cxn>
                    <a:cxn ang="0">
                      <a:pos x="10" y="94"/>
                    </a:cxn>
                    <a:cxn ang="0">
                      <a:pos x="0" y="82"/>
                    </a:cxn>
                    <a:cxn ang="0">
                      <a:pos x="8" y="66"/>
                    </a:cxn>
                    <a:cxn ang="0">
                      <a:pos x="18" y="46"/>
                    </a:cxn>
                    <a:cxn ang="0">
                      <a:pos x="32" y="36"/>
                    </a:cxn>
                    <a:cxn ang="0">
                      <a:pos x="28" y="16"/>
                    </a:cxn>
                    <a:cxn ang="0">
                      <a:pos x="84" y="14"/>
                    </a:cxn>
                    <a:cxn ang="0">
                      <a:pos x="114" y="20"/>
                    </a:cxn>
                    <a:cxn ang="0">
                      <a:pos x="138" y="4"/>
                    </a:cxn>
                  </a:cxnLst>
                  <a:rect l="0" t="0" r="r" b="b"/>
                  <a:pathLst>
                    <a:path w="286" h="160">
                      <a:moveTo>
                        <a:pt x="150" y="2"/>
                      </a:moveTo>
                      <a:lnTo>
                        <a:pt x="158" y="6"/>
                      </a:lnTo>
                      <a:lnTo>
                        <a:pt x="164" y="4"/>
                      </a:lnTo>
                      <a:lnTo>
                        <a:pt x="168" y="0"/>
                      </a:lnTo>
                      <a:lnTo>
                        <a:pt x="176" y="0"/>
                      </a:lnTo>
                      <a:lnTo>
                        <a:pt x="192" y="0"/>
                      </a:lnTo>
                      <a:lnTo>
                        <a:pt x="196" y="10"/>
                      </a:lnTo>
                      <a:lnTo>
                        <a:pt x="194" y="22"/>
                      </a:lnTo>
                      <a:lnTo>
                        <a:pt x="212" y="26"/>
                      </a:lnTo>
                      <a:lnTo>
                        <a:pt x="216" y="40"/>
                      </a:lnTo>
                      <a:lnTo>
                        <a:pt x="248" y="42"/>
                      </a:lnTo>
                      <a:lnTo>
                        <a:pt x="250" y="48"/>
                      </a:lnTo>
                      <a:lnTo>
                        <a:pt x="270" y="48"/>
                      </a:lnTo>
                      <a:lnTo>
                        <a:pt x="286" y="58"/>
                      </a:lnTo>
                      <a:lnTo>
                        <a:pt x="286" y="78"/>
                      </a:lnTo>
                      <a:lnTo>
                        <a:pt x="284" y="90"/>
                      </a:lnTo>
                      <a:lnTo>
                        <a:pt x="268" y="94"/>
                      </a:lnTo>
                      <a:lnTo>
                        <a:pt x="258" y="98"/>
                      </a:lnTo>
                      <a:lnTo>
                        <a:pt x="256" y="106"/>
                      </a:lnTo>
                      <a:lnTo>
                        <a:pt x="242" y="112"/>
                      </a:lnTo>
                      <a:lnTo>
                        <a:pt x="224" y="116"/>
                      </a:lnTo>
                      <a:lnTo>
                        <a:pt x="208" y="124"/>
                      </a:lnTo>
                      <a:lnTo>
                        <a:pt x="192" y="128"/>
                      </a:lnTo>
                      <a:lnTo>
                        <a:pt x="190" y="132"/>
                      </a:lnTo>
                      <a:lnTo>
                        <a:pt x="200" y="134"/>
                      </a:lnTo>
                      <a:lnTo>
                        <a:pt x="206" y="140"/>
                      </a:lnTo>
                      <a:lnTo>
                        <a:pt x="210" y="142"/>
                      </a:lnTo>
                      <a:lnTo>
                        <a:pt x="216" y="144"/>
                      </a:lnTo>
                      <a:lnTo>
                        <a:pt x="232" y="142"/>
                      </a:lnTo>
                      <a:lnTo>
                        <a:pt x="238" y="144"/>
                      </a:lnTo>
                      <a:lnTo>
                        <a:pt x="240" y="150"/>
                      </a:lnTo>
                      <a:lnTo>
                        <a:pt x="234" y="150"/>
                      </a:lnTo>
                      <a:lnTo>
                        <a:pt x="220" y="150"/>
                      </a:lnTo>
                      <a:lnTo>
                        <a:pt x="210" y="150"/>
                      </a:lnTo>
                      <a:lnTo>
                        <a:pt x="202" y="154"/>
                      </a:lnTo>
                      <a:lnTo>
                        <a:pt x="194" y="160"/>
                      </a:lnTo>
                      <a:lnTo>
                        <a:pt x="184" y="160"/>
                      </a:lnTo>
                      <a:lnTo>
                        <a:pt x="184" y="152"/>
                      </a:lnTo>
                      <a:lnTo>
                        <a:pt x="180" y="146"/>
                      </a:lnTo>
                      <a:lnTo>
                        <a:pt x="170" y="140"/>
                      </a:lnTo>
                      <a:lnTo>
                        <a:pt x="176" y="136"/>
                      </a:lnTo>
                      <a:lnTo>
                        <a:pt x="184" y="132"/>
                      </a:lnTo>
                      <a:lnTo>
                        <a:pt x="184" y="128"/>
                      </a:lnTo>
                      <a:lnTo>
                        <a:pt x="162" y="128"/>
                      </a:lnTo>
                      <a:lnTo>
                        <a:pt x="158" y="116"/>
                      </a:lnTo>
                      <a:lnTo>
                        <a:pt x="146" y="116"/>
                      </a:lnTo>
                      <a:lnTo>
                        <a:pt x="138" y="118"/>
                      </a:lnTo>
                      <a:lnTo>
                        <a:pt x="138" y="126"/>
                      </a:lnTo>
                      <a:lnTo>
                        <a:pt x="126" y="134"/>
                      </a:lnTo>
                      <a:lnTo>
                        <a:pt x="120" y="146"/>
                      </a:lnTo>
                      <a:lnTo>
                        <a:pt x="114" y="140"/>
                      </a:lnTo>
                      <a:lnTo>
                        <a:pt x="110" y="144"/>
                      </a:lnTo>
                      <a:lnTo>
                        <a:pt x="100" y="142"/>
                      </a:lnTo>
                      <a:lnTo>
                        <a:pt x="100" y="140"/>
                      </a:lnTo>
                      <a:lnTo>
                        <a:pt x="110" y="128"/>
                      </a:lnTo>
                      <a:lnTo>
                        <a:pt x="110" y="120"/>
                      </a:lnTo>
                      <a:lnTo>
                        <a:pt x="128" y="122"/>
                      </a:lnTo>
                      <a:lnTo>
                        <a:pt x="132" y="116"/>
                      </a:lnTo>
                      <a:lnTo>
                        <a:pt x="128" y="108"/>
                      </a:lnTo>
                      <a:lnTo>
                        <a:pt x="118" y="102"/>
                      </a:lnTo>
                      <a:lnTo>
                        <a:pt x="110" y="86"/>
                      </a:lnTo>
                      <a:lnTo>
                        <a:pt x="98" y="82"/>
                      </a:lnTo>
                      <a:lnTo>
                        <a:pt x="88" y="80"/>
                      </a:lnTo>
                      <a:lnTo>
                        <a:pt x="84" y="80"/>
                      </a:lnTo>
                      <a:lnTo>
                        <a:pt x="80" y="84"/>
                      </a:lnTo>
                      <a:lnTo>
                        <a:pt x="68" y="84"/>
                      </a:lnTo>
                      <a:lnTo>
                        <a:pt x="64" y="92"/>
                      </a:lnTo>
                      <a:lnTo>
                        <a:pt x="44" y="92"/>
                      </a:lnTo>
                      <a:lnTo>
                        <a:pt x="32" y="86"/>
                      </a:lnTo>
                      <a:lnTo>
                        <a:pt x="10" y="94"/>
                      </a:lnTo>
                      <a:lnTo>
                        <a:pt x="6" y="86"/>
                      </a:lnTo>
                      <a:lnTo>
                        <a:pt x="0" y="82"/>
                      </a:lnTo>
                      <a:lnTo>
                        <a:pt x="4" y="76"/>
                      </a:lnTo>
                      <a:lnTo>
                        <a:pt x="8" y="66"/>
                      </a:lnTo>
                      <a:lnTo>
                        <a:pt x="10" y="58"/>
                      </a:lnTo>
                      <a:lnTo>
                        <a:pt x="18" y="46"/>
                      </a:lnTo>
                      <a:lnTo>
                        <a:pt x="22" y="42"/>
                      </a:lnTo>
                      <a:lnTo>
                        <a:pt x="32" y="36"/>
                      </a:lnTo>
                      <a:lnTo>
                        <a:pt x="28" y="24"/>
                      </a:lnTo>
                      <a:lnTo>
                        <a:pt x="28" y="16"/>
                      </a:lnTo>
                      <a:lnTo>
                        <a:pt x="36" y="4"/>
                      </a:lnTo>
                      <a:lnTo>
                        <a:pt x="84" y="14"/>
                      </a:lnTo>
                      <a:lnTo>
                        <a:pt x="112" y="14"/>
                      </a:lnTo>
                      <a:lnTo>
                        <a:pt x="114" y="20"/>
                      </a:lnTo>
                      <a:lnTo>
                        <a:pt x="134" y="22"/>
                      </a:lnTo>
                      <a:lnTo>
                        <a:pt x="138" y="4"/>
                      </a:lnTo>
                      <a:lnTo>
                        <a:pt x="150" y="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75" name="Freeform 182">
                  <a:extLst>
                    <a:ext uri="{FF2B5EF4-FFF2-40B4-BE49-F238E27FC236}">
                      <a16:creationId xmlns:a16="http://schemas.microsoft.com/office/drawing/2014/main" id="{BD2E5571-C1B6-D988-1238-2A50658ADAF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29" y="1737"/>
                  <a:ext cx="142" cy="90"/>
                </a:xfrm>
                <a:custGeom>
                  <a:avLst/>
                  <a:gdLst/>
                  <a:ahLst/>
                  <a:cxnLst>
                    <a:cxn ang="0">
                      <a:pos x="32" y="10"/>
                    </a:cxn>
                    <a:cxn ang="0">
                      <a:pos x="46" y="4"/>
                    </a:cxn>
                    <a:cxn ang="0">
                      <a:pos x="54" y="2"/>
                    </a:cxn>
                    <a:cxn ang="0">
                      <a:pos x="66" y="8"/>
                    </a:cxn>
                    <a:cxn ang="0">
                      <a:pos x="86" y="8"/>
                    </a:cxn>
                    <a:cxn ang="0">
                      <a:pos x="90" y="0"/>
                    </a:cxn>
                    <a:cxn ang="0">
                      <a:pos x="102" y="0"/>
                    </a:cxn>
                    <a:cxn ang="0">
                      <a:pos x="106" y="10"/>
                    </a:cxn>
                    <a:cxn ang="0">
                      <a:pos x="108" y="16"/>
                    </a:cxn>
                    <a:cxn ang="0">
                      <a:pos x="120" y="28"/>
                    </a:cxn>
                    <a:cxn ang="0">
                      <a:pos x="122" y="32"/>
                    </a:cxn>
                    <a:cxn ang="0">
                      <a:pos x="118" y="42"/>
                    </a:cxn>
                    <a:cxn ang="0">
                      <a:pos x="120" y="52"/>
                    </a:cxn>
                    <a:cxn ang="0">
                      <a:pos x="122" y="58"/>
                    </a:cxn>
                    <a:cxn ang="0">
                      <a:pos x="132" y="60"/>
                    </a:cxn>
                    <a:cxn ang="0">
                      <a:pos x="136" y="56"/>
                    </a:cxn>
                    <a:cxn ang="0">
                      <a:pos x="142" y="62"/>
                    </a:cxn>
                    <a:cxn ang="0">
                      <a:pos x="138" y="68"/>
                    </a:cxn>
                    <a:cxn ang="0">
                      <a:pos x="130" y="72"/>
                    </a:cxn>
                    <a:cxn ang="0">
                      <a:pos x="126" y="78"/>
                    </a:cxn>
                    <a:cxn ang="0">
                      <a:pos x="124" y="90"/>
                    </a:cxn>
                    <a:cxn ang="0">
                      <a:pos x="118" y="90"/>
                    </a:cxn>
                    <a:cxn ang="0">
                      <a:pos x="106" y="84"/>
                    </a:cxn>
                    <a:cxn ang="0">
                      <a:pos x="92" y="80"/>
                    </a:cxn>
                    <a:cxn ang="0">
                      <a:pos x="84" y="88"/>
                    </a:cxn>
                    <a:cxn ang="0">
                      <a:pos x="72" y="88"/>
                    </a:cxn>
                    <a:cxn ang="0">
                      <a:pos x="44" y="88"/>
                    </a:cxn>
                    <a:cxn ang="0">
                      <a:pos x="32" y="84"/>
                    </a:cxn>
                    <a:cxn ang="0">
                      <a:pos x="32" y="74"/>
                    </a:cxn>
                    <a:cxn ang="0">
                      <a:pos x="16" y="72"/>
                    </a:cxn>
                    <a:cxn ang="0">
                      <a:pos x="8" y="60"/>
                    </a:cxn>
                    <a:cxn ang="0">
                      <a:pos x="2" y="52"/>
                    </a:cxn>
                    <a:cxn ang="0">
                      <a:pos x="0" y="44"/>
                    </a:cxn>
                    <a:cxn ang="0">
                      <a:pos x="14" y="30"/>
                    </a:cxn>
                    <a:cxn ang="0">
                      <a:pos x="24" y="16"/>
                    </a:cxn>
                    <a:cxn ang="0">
                      <a:pos x="32" y="10"/>
                    </a:cxn>
                  </a:cxnLst>
                  <a:rect l="0" t="0" r="r" b="b"/>
                  <a:pathLst>
                    <a:path w="142" h="90">
                      <a:moveTo>
                        <a:pt x="32" y="10"/>
                      </a:moveTo>
                      <a:lnTo>
                        <a:pt x="46" y="4"/>
                      </a:lnTo>
                      <a:lnTo>
                        <a:pt x="54" y="2"/>
                      </a:lnTo>
                      <a:lnTo>
                        <a:pt x="66" y="8"/>
                      </a:lnTo>
                      <a:lnTo>
                        <a:pt x="86" y="8"/>
                      </a:lnTo>
                      <a:lnTo>
                        <a:pt x="90" y="0"/>
                      </a:lnTo>
                      <a:lnTo>
                        <a:pt x="102" y="0"/>
                      </a:lnTo>
                      <a:lnTo>
                        <a:pt x="106" y="10"/>
                      </a:lnTo>
                      <a:lnTo>
                        <a:pt x="108" y="16"/>
                      </a:lnTo>
                      <a:lnTo>
                        <a:pt x="120" y="28"/>
                      </a:lnTo>
                      <a:lnTo>
                        <a:pt x="122" y="32"/>
                      </a:lnTo>
                      <a:lnTo>
                        <a:pt x="118" y="42"/>
                      </a:lnTo>
                      <a:lnTo>
                        <a:pt x="120" y="52"/>
                      </a:lnTo>
                      <a:lnTo>
                        <a:pt x="122" y="58"/>
                      </a:lnTo>
                      <a:lnTo>
                        <a:pt x="132" y="60"/>
                      </a:lnTo>
                      <a:lnTo>
                        <a:pt x="136" y="56"/>
                      </a:lnTo>
                      <a:lnTo>
                        <a:pt x="142" y="62"/>
                      </a:lnTo>
                      <a:lnTo>
                        <a:pt x="138" y="68"/>
                      </a:lnTo>
                      <a:lnTo>
                        <a:pt x="130" y="72"/>
                      </a:lnTo>
                      <a:lnTo>
                        <a:pt x="126" y="78"/>
                      </a:lnTo>
                      <a:lnTo>
                        <a:pt x="124" y="90"/>
                      </a:lnTo>
                      <a:lnTo>
                        <a:pt x="118" y="90"/>
                      </a:lnTo>
                      <a:lnTo>
                        <a:pt x="106" y="84"/>
                      </a:lnTo>
                      <a:lnTo>
                        <a:pt x="92" y="80"/>
                      </a:lnTo>
                      <a:lnTo>
                        <a:pt x="84" y="88"/>
                      </a:lnTo>
                      <a:lnTo>
                        <a:pt x="72" y="88"/>
                      </a:lnTo>
                      <a:lnTo>
                        <a:pt x="44" y="88"/>
                      </a:lnTo>
                      <a:lnTo>
                        <a:pt x="32" y="84"/>
                      </a:lnTo>
                      <a:lnTo>
                        <a:pt x="32" y="74"/>
                      </a:lnTo>
                      <a:lnTo>
                        <a:pt x="16" y="72"/>
                      </a:lnTo>
                      <a:lnTo>
                        <a:pt x="8" y="60"/>
                      </a:lnTo>
                      <a:lnTo>
                        <a:pt x="2" y="52"/>
                      </a:lnTo>
                      <a:lnTo>
                        <a:pt x="0" y="44"/>
                      </a:lnTo>
                      <a:lnTo>
                        <a:pt x="14" y="30"/>
                      </a:lnTo>
                      <a:lnTo>
                        <a:pt x="24" y="16"/>
                      </a:lnTo>
                      <a:lnTo>
                        <a:pt x="32" y="1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76" name="Freeform 183">
                  <a:extLst>
                    <a:ext uri="{FF2B5EF4-FFF2-40B4-BE49-F238E27FC236}">
                      <a16:creationId xmlns:a16="http://schemas.microsoft.com/office/drawing/2014/main" id="{C2C3AA0F-055A-2C02-0BEB-0927B7ACD91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55" y="1817"/>
                  <a:ext cx="98" cy="56"/>
                </a:xfrm>
                <a:custGeom>
                  <a:avLst/>
                  <a:gdLst/>
                  <a:ahLst/>
                  <a:cxnLst>
                    <a:cxn ang="0">
                      <a:pos x="18" y="8"/>
                    </a:cxn>
                    <a:cxn ang="0">
                      <a:pos x="46" y="8"/>
                    </a:cxn>
                    <a:cxn ang="0">
                      <a:pos x="58" y="8"/>
                    </a:cxn>
                    <a:cxn ang="0">
                      <a:pos x="66" y="0"/>
                    </a:cxn>
                    <a:cxn ang="0">
                      <a:pos x="80" y="4"/>
                    </a:cxn>
                    <a:cxn ang="0">
                      <a:pos x="92" y="10"/>
                    </a:cxn>
                    <a:cxn ang="0">
                      <a:pos x="98" y="10"/>
                    </a:cxn>
                    <a:cxn ang="0">
                      <a:pos x="98" y="14"/>
                    </a:cxn>
                    <a:cxn ang="0">
                      <a:pos x="90" y="16"/>
                    </a:cxn>
                    <a:cxn ang="0">
                      <a:pos x="90" y="28"/>
                    </a:cxn>
                    <a:cxn ang="0">
                      <a:pos x="82" y="36"/>
                    </a:cxn>
                    <a:cxn ang="0">
                      <a:pos x="84" y="38"/>
                    </a:cxn>
                    <a:cxn ang="0">
                      <a:pos x="92" y="42"/>
                    </a:cxn>
                    <a:cxn ang="0">
                      <a:pos x="90" y="46"/>
                    </a:cxn>
                    <a:cxn ang="0">
                      <a:pos x="80" y="44"/>
                    </a:cxn>
                    <a:cxn ang="0">
                      <a:pos x="72" y="42"/>
                    </a:cxn>
                    <a:cxn ang="0">
                      <a:pos x="64" y="46"/>
                    </a:cxn>
                    <a:cxn ang="0">
                      <a:pos x="60" y="52"/>
                    </a:cxn>
                    <a:cxn ang="0">
                      <a:pos x="60" y="56"/>
                    </a:cxn>
                    <a:cxn ang="0">
                      <a:pos x="52" y="56"/>
                    </a:cxn>
                    <a:cxn ang="0">
                      <a:pos x="40" y="56"/>
                    </a:cxn>
                    <a:cxn ang="0">
                      <a:pos x="30" y="52"/>
                    </a:cxn>
                    <a:cxn ang="0">
                      <a:pos x="24" y="52"/>
                    </a:cxn>
                    <a:cxn ang="0">
                      <a:pos x="14" y="54"/>
                    </a:cxn>
                    <a:cxn ang="0">
                      <a:pos x="12" y="48"/>
                    </a:cxn>
                    <a:cxn ang="0">
                      <a:pos x="6" y="42"/>
                    </a:cxn>
                    <a:cxn ang="0">
                      <a:pos x="4" y="34"/>
                    </a:cxn>
                    <a:cxn ang="0">
                      <a:pos x="10" y="22"/>
                    </a:cxn>
                    <a:cxn ang="0">
                      <a:pos x="4" y="14"/>
                    </a:cxn>
                    <a:cxn ang="0">
                      <a:pos x="0" y="8"/>
                    </a:cxn>
                    <a:cxn ang="0">
                      <a:pos x="6" y="4"/>
                    </a:cxn>
                    <a:cxn ang="0">
                      <a:pos x="18" y="8"/>
                    </a:cxn>
                  </a:cxnLst>
                  <a:rect l="0" t="0" r="r" b="b"/>
                  <a:pathLst>
                    <a:path w="98" h="56">
                      <a:moveTo>
                        <a:pt x="18" y="8"/>
                      </a:moveTo>
                      <a:lnTo>
                        <a:pt x="46" y="8"/>
                      </a:lnTo>
                      <a:lnTo>
                        <a:pt x="58" y="8"/>
                      </a:lnTo>
                      <a:lnTo>
                        <a:pt x="66" y="0"/>
                      </a:lnTo>
                      <a:lnTo>
                        <a:pt x="80" y="4"/>
                      </a:lnTo>
                      <a:lnTo>
                        <a:pt x="92" y="10"/>
                      </a:lnTo>
                      <a:lnTo>
                        <a:pt x="98" y="10"/>
                      </a:lnTo>
                      <a:lnTo>
                        <a:pt x="98" y="14"/>
                      </a:lnTo>
                      <a:lnTo>
                        <a:pt x="90" y="16"/>
                      </a:lnTo>
                      <a:lnTo>
                        <a:pt x="90" y="28"/>
                      </a:lnTo>
                      <a:lnTo>
                        <a:pt x="82" y="36"/>
                      </a:lnTo>
                      <a:lnTo>
                        <a:pt x="84" y="38"/>
                      </a:lnTo>
                      <a:lnTo>
                        <a:pt x="92" y="42"/>
                      </a:lnTo>
                      <a:lnTo>
                        <a:pt x="90" y="46"/>
                      </a:lnTo>
                      <a:lnTo>
                        <a:pt x="80" y="44"/>
                      </a:lnTo>
                      <a:lnTo>
                        <a:pt x="72" y="42"/>
                      </a:lnTo>
                      <a:lnTo>
                        <a:pt x="64" y="46"/>
                      </a:lnTo>
                      <a:lnTo>
                        <a:pt x="60" y="52"/>
                      </a:lnTo>
                      <a:lnTo>
                        <a:pt x="60" y="56"/>
                      </a:lnTo>
                      <a:lnTo>
                        <a:pt x="52" y="56"/>
                      </a:lnTo>
                      <a:lnTo>
                        <a:pt x="40" y="56"/>
                      </a:lnTo>
                      <a:lnTo>
                        <a:pt x="30" y="52"/>
                      </a:lnTo>
                      <a:lnTo>
                        <a:pt x="24" y="52"/>
                      </a:lnTo>
                      <a:lnTo>
                        <a:pt x="14" y="54"/>
                      </a:lnTo>
                      <a:lnTo>
                        <a:pt x="12" y="48"/>
                      </a:lnTo>
                      <a:lnTo>
                        <a:pt x="6" y="42"/>
                      </a:lnTo>
                      <a:lnTo>
                        <a:pt x="4" y="34"/>
                      </a:lnTo>
                      <a:lnTo>
                        <a:pt x="10" y="22"/>
                      </a:lnTo>
                      <a:lnTo>
                        <a:pt x="4" y="14"/>
                      </a:lnTo>
                      <a:lnTo>
                        <a:pt x="0" y="8"/>
                      </a:lnTo>
                      <a:lnTo>
                        <a:pt x="6" y="4"/>
                      </a:lnTo>
                      <a:lnTo>
                        <a:pt x="18" y="8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77" name="Freeform 184">
                  <a:extLst>
                    <a:ext uri="{FF2B5EF4-FFF2-40B4-BE49-F238E27FC236}">
                      <a16:creationId xmlns:a16="http://schemas.microsoft.com/office/drawing/2014/main" id="{85CEC900-D5B0-90C6-A895-F6A5C82A561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115" y="1859"/>
                  <a:ext cx="42" cy="30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0" y="20"/>
                    </a:cxn>
                    <a:cxn ang="0">
                      <a:pos x="2" y="26"/>
                    </a:cxn>
                    <a:cxn ang="0">
                      <a:pos x="10" y="26"/>
                    </a:cxn>
                    <a:cxn ang="0">
                      <a:pos x="4" y="30"/>
                    </a:cxn>
                    <a:cxn ang="0">
                      <a:pos x="14" y="28"/>
                    </a:cxn>
                    <a:cxn ang="0">
                      <a:pos x="26" y="20"/>
                    </a:cxn>
                    <a:cxn ang="0">
                      <a:pos x="34" y="16"/>
                    </a:cxn>
                    <a:cxn ang="0">
                      <a:pos x="42" y="18"/>
                    </a:cxn>
                    <a:cxn ang="0">
                      <a:pos x="38" y="14"/>
                    </a:cxn>
                    <a:cxn ang="0">
                      <a:pos x="32" y="10"/>
                    </a:cxn>
                    <a:cxn ang="0">
                      <a:pos x="30" y="4"/>
                    </a:cxn>
                    <a:cxn ang="0">
                      <a:pos x="22" y="4"/>
                    </a:cxn>
                    <a:cxn ang="0">
                      <a:pos x="12" y="0"/>
                    </a:cxn>
                    <a:cxn ang="0">
                      <a:pos x="4" y="4"/>
                    </a:cxn>
                    <a:cxn ang="0">
                      <a:pos x="0" y="10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42" h="30">
                      <a:moveTo>
                        <a:pt x="0" y="14"/>
                      </a:moveTo>
                      <a:lnTo>
                        <a:pt x="0" y="20"/>
                      </a:lnTo>
                      <a:lnTo>
                        <a:pt x="2" y="26"/>
                      </a:lnTo>
                      <a:lnTo>
                        <a:pt x="10" y="26"/>
                      </a:lnTo>
                      <a:lnTo>
                        <a:pt x="4" y="30"/>
                      </a:lnTo>
                      <a:lnTo>
                        <a:pt x="14" y="28"/>
                      </a:lnTo>
                      <a:lnTo>
                        <a:pt x="26" y="20"/>
                      </a:lnTo>
                      <a:lnTo>
                        <a:pt x="34" y="16"/>
                      </a:lnTo>
                      <a:lnTo>
                        <a:pt x="42" y="18"/>
                      </a:lnTo>
                      <a:lnTo>
                        <a:pt x="38" y="14"/>
                      </a:lnTo>
                      <a:lnTo>
                        <a:pt x="32" y="10"/>
                      </a:lnTo>
                      <a:lnTo>
                        <a:pt x="30" y="4"/>
                      </a:lnTo>
                      <a:lnTo>
                        <a:pt x="22" y="4"/>
                      </a:lnTo>
                      <a:lnTo>
                        <a:pt x="12" y="0"/>
                      </a:lnTo>
                      <a:lnTo>
                        <a:pt x="4" y="4"/>
                      </a:lnTo>
                      <a:lnTo>
                        <a:pt x="0" y="1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78" name="Freeform 185">
                  <a:extLst>
                    <a:ext uri="{FF2B5EF4-FFF2-40B4-BE49-F238E27FC236}">
                      <a16:creationId xmlns:a16="http://schemas.microsoft.com/office/drawing/2014/main" id="{0188D27D-612F-D139-9A65-FE3BB4D7B4A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75" y="1981"/>
                  <a:ext cx="44" cy="10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10" y="0"/>
                    </a:cxn>
                    <a:cxn ang="0">
                      <a:pos x="16" y="2"/>
                    </a:cxn>
                    <a:cxn ang="0">
                      <a:pos x="22" y="2"/>
                    </a:cxn>
                    <a:cxn ang="0">
                      <a:pos x="30" y="2"/>
                    </a:cxn>
                    <a:cxn ang="0">
                      <a:pos x="34" y="2"/>
                    </a:cxn>
                    <a:cxn ang="0">
                      <a:pos x="42" y="4"/>
                    </a:cxn>
                    <a:cxn ang="0">
                      <a:pos x="44" y="8"/>
                    </a:cxn>
                    <a:cxn ang="0">
                      <a:pos x="40" y="10"/>
                    </a:cxn>
                    <a:cxn ang="0">
                      <a:pos x="32" y="8"/>
                    </a:cxn>
                    <a:cxn ang="0">
                      <a:pos x="24" y="8"/>
                    </a:cxn>
                    <a:cxn ang="0">
                      <a:pos x="18" y="10"/>
                    </a:cxn>
                    <a:cxn ang="0">
                      <a:pos x="16" y="6"/>
                    </a:cxn>
                    <a:cxn ang="0">
                      <a:pos x="8" y="6"/>
                    </a:cxn>
                    <a:cxn ang="0">
                      <a:pos x="0" y="4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44" h="10">
                      <a:moveTo>
                        <a:pt x="4" y="0"/>
                      </a:moveTo>
                      <a:lnTo>
                        <a:pt x="10" y="0"/>
                      </a:lnTo>
                      <a:lnTo>
                        <a:pt x="16" y="2"/>
                      </a:lnTo>
                      <a:lnTo>
                        <a:pt x="22" y="2"/>
                      </a:lnTo>
                      <a:lnTo>
                        <a:pt x="30" y="2"/>
                      </a:lnTo>
                      <a:lnTo>
                        <a:pt x="34" y="2"/>
                      </a:lnTo>
                      <a:lnTo>
                        <a:pt x="42" y="4"/>
                      </a:lnTo>
                      <a:lnTo>
                        <a:pt x="44" y="8"/>
                      </a:lnTo>
                      <a:lnTo>
                        <a:pt x="40" y="10"/>
                      </a:lnTo>
                      <a:lnTo>
                        <a:pt x="32" y="8"/>
                      </a:lnTo>
                      <a:lnTo>
                        <a:pt x="24" y="8"/>
                      </a:lnTo>
                      <a:lnTo>
                        <a:pt x="18" y="10"/>
                      </a:lnTo>
                      <a:lnTo>
                        <a:pt x="16" y="6"/>
                      </a:lnTo>
                      <a:lnTo>
                        <a:pt x="8" y="6"/>
                      </a:lnTo>
                      <a:lnTo>
                        <a:pt x="0" y="4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79" name="Freeform 186">
                  <a:extLst>
                    <a:ext uri="{FF2B5EF4-FFF2-40B4-BE49-F238E27FC236}">
                      <a16:creationId xmlns:a16="http://schemas.microsoft.com/office/drawing/2014/main" id="{11D4A679-9BCC-1A17-A99A-30CD1181B80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21" y="1867"/>
                  <a:ext cx="94" cy="98"/>
                </a:xfrm>
                <a:custGeom>
                  <a:avLst/>
                  <a:gdLst/>
                  <a:ahLst/>
                  <a:cxnLst>
                    <a:cxn ang="0">
                      <a:pos x="46" y="64"/>
                    </a:cxn>
                    <a:cxn ang="0">
                      <a:pos x="38" y="68"/>
                    </a:cxn>
                    <a:cxn ang="0">
                      <a:pos x="24" y="66"/>
                    </a:cxn>
                    <a:cxn ang="0">
                      <a:pos x="20" y="78"/>
                    </a:cxn>
                    <a:cxn ang="0">
                      <a:pos x="26" y="88"/>
                    </a:cxn>
                    <a:cxn ang="0">
                      <a:pos x="32" y="86"/>
                    </a:cxn>
                    <a:cxn ang="0">
                      <a:pos x="36" y="98"/>
                    </a:cxn>
                    <a:cxn ang="0">
                      <a:pos x="42" y="92"/>
                    </a:cxn>
                    <a:cxn ang="0">
                      <a:pos x="48" y="94"/>
                    </a:cxn>
                    <a:cxn ang="0">
                      <a:pos x="44" y="86"/>
                    </a:cxn>
                    <a:cxn ang="0">
                      <a:pos x="42" y="76"/>
                    </a:cxn>
                    <a:cxn ang="0">
                      <a:pos x="52" y="74"/>
                    </a:cxn>
                    <a:cxn ang="0">
                      <a:pos x="48" y="64"/>
                    </a:cxn>
                    <a:cxn ang="0">
                      <a:pos x="58" y="70"/>
                    </a:cxn>
                    <a:cxn ang="0">
                      <a:pos x="62" y="60"/>
                    </a:cxn>
                    <a:cxn ang="0">
                      <a:pos x="50" y="54"/>
                    </a:cxn>
                    <a:cxn ang="0">
                      <a:pos x="44" y="44"/>
                    </a:cxn>
                    <a:cxn ang="0">
                      <a:pos x="38" y="32"/>
                    </a:cxn>
                    <a:cxn ang="0">
                      <a:pos x="38" y="22"/>
                    </a:cxn>
                    <a:cxn ang="0">
                      <a:pos x="48" y="26"/>
                    </a:cxn>
                    <a:cxn ang="0">
                      <a:pos x="58" y="26"/>
                    </a:cxn>
                    <a:cxn ang="0">
                      <a:pos x="58" y="16"/>
                    </a:cxn>
                    <a:cxn ang="0">
                      <a:pos x="70" y="14"/>
                    </a:cxn>
                    <a:cxn ang="0">
                      <a:pos x="84" y="14"/>
                    </a:cxn>
                    <a:cxn ang="0">
                      <a:pos x="94" y="12"/>
                    </a:cxn>
                    <a:cxn ang="0">
                      <a:pos x="86" y="6"/>
                    </a:cxn>
                    <a:cxn ang="0">
                      <a:pos x="70" y="4"/>
                    </a:cxn>
                    <a:cxn ang="0">
                      <a:pos x="58" y="0"/>
                    </a:cxn>
                    <a:cxn ang="0">
                      <a:pos x="40" y="10"/>
                    </a:cxn>
                    <a:cxn ang="0">
                      <a:pos x="26" y="12"/>
                    </a:cxn>
                    <a:cxn ang="0">
                      <a:pos x="14" y="16"/>
                    </a:cxn>
                    <a:cxn ang="0">
                      <a:pos x="10" y="26"/>
                    </a:cxn>
                    <a:cxn ang="0">
                      <a:pos x="0" y="38"/>
                    </a:cxn>
                    <a:cxn ang="0">
                      <a:pos x="10" y="46"/>
                    </a:cxn>
                    <a:cxn ang="0">
                      <a:pos x="20" y="48"/>
                    </a:cxn>
                    <a:cxn ang="0">
                      <a:pos x="14" y="58"/>
                    </a:cxn>
                    <a:cxn ang="0">
                      <a:pos x="26" y="58"/>
                    </a:cxn>
                    <a:cxn ang="0">
                      <a:pos x="42" y="62"/>
                    </a:cxn>
                  </a:cxnLst>
                  <a:rect l="0" t="0" r="r" b="b"/>
                  <a:pathLst>
                    <a:path w="94" h="98">
                      <a:moveTo>
                        <a:pt x="42" y="62"/>
                      </a:moveTo>
                      <a:lnTo>
                        <a:pt x="46" y="64"/>
                      </a:lnTo>
                      <a:lnTo>
                        <a:pt x="44" y="68"/>
                      </a:lnTo>
                      <a:lnTo>
                        <a:pt x="38" y="68"/>
                      </a:lnTo>
                      <a:lnTo>
                        <a:pt x="30" y="66"/>
                      </a:lnTo>
                      <a:lnTo>
                        <a:pt x="24" y="66"/>
                      </a:lnTo>
                      <a:lnTo>
                        <a:pt x="20" y="70"/>
                      </a:lnTo>
                      <a:lnTo>
                        <a:pt x="20" y="78"/>
                      </a:lnTo>
                      <a:lnTo>
                        <a:pt x="26" y="82"/>
                      </a:lnTo>
                      <a:lnTo>
                        <a:pt x="26" y="88"/>
                      </a:lnTo>
                      <a:lnTo>
                        <a:pt x="28" y="92"/>
                      </a:lnTo>
                      <a:lnTo>
                        <a:pt x="32" y="86"/>
                      </a:lnTo>
                      <a:lnTo>
                        <a:pt x="34" y="90"/>
                      </a:lnTo>
                      <a:lnTo>
                        <a:pt x="36" y="98"/>
                      </a:lnTo>
                      <a:lnTo>
                        <a:pt x="42" y="96"/>
                      </a:lnTo>
                      <a:lnTo>
                        <a:pt x="42" y="92"/>
                      </a:lnTo>
                      <a:lnTo>
                        <a:pt x="46" y="98"/>
                      </a:lnTo>
                      <a:lnTo>
                        <a:pt x="48" y="94"/>
                      </a:lnTo>
                      <a:lnTo>
                        <a:pt x="48" y="90"/>
                      </a:lnTo>
                      <a:lnTo>
                        <a:pt x="44" y="86"/>
                      </a:lnTo>
                      <a:lnTo>
                        <a:pt x="40" y="80"/>
                      </a:lnTo>
                      <a:lnTo>
                        <a:pt x="42" y="76"/>
                      </a:lnTo>
                      <a:lnTo>
                        <a:pt x="46" y="76"/>
                      </a:lnTo>
                      <a:lnTo>
                        <a:pt x="52" y="74"/>
                      </a:lnTo>
                      <a:lnTo>
                        <a:pt x="48" y="70"/>
                      </a:lnTo>
                      <a:lnTo>
                        <a:pt x="48" y="64"/>
                      </a:lnTo>
                      <a:lnTo>
                        <a:pt x="52" y="68"/>
                      </a:lnTo>
                      <a:lnTo>
                        <a:pt x="58" y="70"/>
                      </a:lnTo>
                      <a:lnTo>
                        <a:pt x="64" y="66"/>
                      </a:lnTo>
                      <a:lnTo>
                        <a:pt x="62" y="60"/>
                      </a:lnTo>
                      <a:lnTo>
                        <a:pt x="58" y="56"/>
                      </a:lnTo>
                      <a:lnTo>
                        <a:pt x="50" y="54"/>
                      </a:lnTo>
                      <a:lnTo>
                        <a:pt x="46" y="50"/>
                      </a:lnTo>
                      <a:lnTo>
                        <a:pt x="44" y="44"/>
                      </a:lnTo>
                      <a:lnTo>
                        <a:pt x="44" y="4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8" y="22"/>
                      </a:lnTo>
                      <a:lnTo>
                        <a:pt x="44" y="20"/>
                      </a:lnTo>
                      <a:lnTo>
                        <a:pt x="48" y="26"/>
                      </a:lnTo>
                      <a:lnTo>
                        <a:pt x="56" y="28"/>
                      </a:lnTo>
                      <a:lnTo>
                        <a:pt x="58" y="26"/>
                      </a:lnTo>
                      <a:lnTo>
                        <a:pt x="60" y="22"/>
                      </a:lnTo>
                      <a:lnTo>
                        <a:pt x="58" y="16"/>
                      </a:lnTo>
                      <a:lnTo>
                        <a:pt x="64" y="16"/>
                      </a:lnTo>
                      <a:lnTo>
                        <a:pt x="70" y="14"/>
                      </a:lnTo>
                      <a:lnTo>
                        <a:pt x="78" y="14"/>
                      </a:lnTo>
                      <a:lnTo>
                        <a:pt x="84" y="14"/>
                      </a:lnTo>
                      <a:lnTo>
                        <a:pt x="90" y="14"/>
                      </a:lnTo>
                      <a:lnTo>
                        <a:pt x="94" y="12"/>
                      </a:lnTo>
                      <a:lnTo>
                        <a:pt x="94" y="6"/>
                      </a:lnTo>
                      <a:lnTo>
                        <a:pt x="86" y="6"/>
                      </a:lnTo>
                      <a:lnTo>
                        <a:pt x="74" y="6"/>
                      </a:lnTo>
                      <a:lnTo>
                        <a:pt x="70" y="4"/>
                      </a:lnTo>
                      <a:lnTo>
                        <a:pt x="64" y="2"/>
                      </a:lnTo>
                      <a:lnTo>
                        <a:pt x="58" y="0"/>
                      </a:lnTo>
                      <a:lnTo>
                        <a:pt x="48" y="4"/>
                      </a:lnTo>
                      <a:lnTo>
                        <a:pt x="40" y="10"/>
                      </a:lnTo>
                      <a:lnTo>
                        <a:pt x="34" y="10"/>
                      </a:lnTo>
                      <a:lnTo>
                        <a:pt x="26" y="12"/>
                      </a:lnTo>
                      <a:lnTo>
                        <a:pt x="18" y="14"/>
                      </a:lnTo>
                      <a:lnTo>
                        <a:pt x="14" y="16"/>
                      </a:lnTo>
                      <a:lnTo>
                        <a:pt x="14" y="20"/>
                      </a:lnTo>
                      <a:lnTo>
                        <a:pt x="10" y="26"/>
                      </a:lnTo>
                      <a:lnTo>
                        <a:pt x="2" y="34"/>
                      </a:lnTo>
                      <a:lnTo>
                        <a:pt x="0" y="38"/>
                      </a:lnTo>
                      <a:lnTo>
                        <a:pt x="4" y="42"/>
                      </a:lnTo>
                      <a:lnTo>
                        <a:pt x="10" y="46"/>
                      </a:lnTo>
                      <a:lnTo>
                        <a:pt x="16" y="46"/>
                      </a:lnTo>
                      <a:lnTo>
                        <a:pt x="20" y="48"/>
                      </a:lnTo>
                      <a:lnTo>
                        <a:pt x="14" y="52"/>
                      </a:lnTo>
                      <a:lnTo>
                        <a:pt x="14" y="58"/>
                      </a:lnTo>
                      <a:lnTo>
                        <a:pt x="18" y="60"/>
                      </a:lnTo>
                      <a:lnTo>
                        <a:pt x="26" y="58"/>
                      </a:lnTo>
                      <a:lnTo>
                        <a:pt x="32" y="60"/>
                      </a:lnTo>
                      <a:lnTo>
                        <a:pt x="42" y="6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  <p:sp>
              <p:nvSpPr>
                <p:cNvPr id="80" name="Freeform 187">
                  <a:extLst>
                    <a:ext uri="{FF2B5EF4-FFF2-40B4-BE49-F238E27FC236}">
                      <a16:creationId xmlns:a16="http://schemas.microsoft.com/office/drawing/2014/main" id="{4BDBC1EE-2F4C-57FF-3837-E6D6A357BD6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09" y="1849"/>
                  <a:ext cx="26" cy="56"/>
                </a:xfrm>
                <a:custGeom>
                  <a:avLst/>
                  <a:gdLst/>
                  <a:ahLst/>
                  <a:cxnLst>
                    <a:cxn ang="0">
                      <a:pos x="0" y="12"/>
                    </a:cxn>
                    <a:cxn ang="0">
                      <a:pos x="2" y="4"/>
                    </a:cxn>
                    <a:cxn ang="0">
                      <a:pos x="6" y="0"/>
                    </a:cxn>
                    <a:cxn ang="0">
                      <a:pos x="14" y="2"/>
                    </a:cxn>
                    <a:cxn ang="0">
                      <a:pos x="22" y="8"/>
                    </a:cxn>
                    <a:cxn ang="0">
                      <a:pos x="20" y="16"/>
                    </a:cxn>
                    <a:cxn ang="0">
                      <a:pos x="20" y="22"/>
                    </a:cxn>
                    <a:cxn ang="0">
                      <a:pos x="24" y="30"/>
                    </a:cxn>
                    <a:cxn ang="0">
                      <a:pos x="26" y="34"/>
                    </a:cxn>
                    <a:cxn ang="0">
                      <a:pos x="26" y="38"/>
                    </a:cxn>
                    <a:cxn ang="0">
                      <a:pos x="22" y="44"/>
                    </a:cxn>
                    <a:cxn ang="0">
                      <a:pos x="12" y="56"/>
                    </a:cxn>
                    <a:cxn ang="0">
                      <a:pos x="2" y="40"/>
                    </a:cxn>
                    <a:cxn ang="0">
                      <a:pos x="4" y="28"/>
                    </a:cxn>
                    <a:cxn ang="0">
                      <a:pos x="2" y="18"/>
                    </a:cxn>
                    <a:cxn ang="0">
                      <a:pos x="0" y="12"/>
                    </a:cxn>
                  </a:cxnLst>
                  <a:rect l="0" t="0" r="r" b="b"/>
                  <a:pathLst>
                    <a:path w="26" h="56">
                      <a:moveTo>
                        <a:pt x="0" y="12"/>
                      </a:moveTo>
                      <a:lnTo>
                        <a:pt x="2" y="4"/>
                      </a:lnTo>
                      <a:lnTo>
                        <a:pt x="6" y="0"/>
                      </a:lnTo>
                      <a:lnTo>
                        <a:pt x="14" y="2"/>
                      </a:lnTo>
                      <a:lnTo>
                        <a:pt x="22" y="8"/>
                      </a:lnTo>
                      <a:lnTo>
                        <a:pt x="20" y="16"/>
                      </a:lnTo>
                      <a:lnTo>
                        <a:pt x="20" y="22"/>
                      </a:lnTo>
                      <a:lnTo>
                        <a:pt x="24" y="30"/>
                      </a:lnTo>
                      <a:lnTo>
                        <a:pt x="26" y="34"/>
                      </a:lnTo>
                      <a:lnTo>
                        <a:pt x="26" y="38"/>
                      </a:lnTo>
                      <a:lnTo>
                        <a:pt x="22" y="44"/>
                      </a:lnTo>
                      <a:lnTo>
                        <a:pt x="12" y="56"/>
                      </a:lnTo>
                      <a:lnTo>
                        <a:pt x="2" y="40"/>
                      </a:lnTo>
                      <a:lnTo>
                        <a:pt x="4" y="28"/>
                      </a:lnTo>
                      <a:lnTo>
                        <a:pt x="2" y="18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 w="7938">
                  <a:solidFill>
                    <a:srgbClr val="E0E2E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900" kern="0">
                    <a:solidFill>
                      <a:srgbClr val="0F245F"/>
                    </a:solidFill>
                  </a:endParaRPr>
                </a:p>
              </p:txBody>
            </p:sp>
          </p:grpSp>
        </p:grp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EE5F1DFF-8FA6-1498-8144-0EDF5E096C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24531" y="6044776"/>
              <a:ext cx="222468" cy="228400"/>
            </a:xfrm>
            <a:custGeom>
              <a:avLst/>
              <a:gdLst>
                <a:gd name="T0" fmla="*/ 34 w 150"/>
                <a:gd name="T1" fmla="*/ 47 h 154"/>
                <a:gd name="T2" fmla="*/ 51 w 150"/>
                <a:gd name="T3" fmla="*/ 22 h 154"/>
                <a:gd name="T4" fmla="*/ 68 w 150"/>
                <a:gd name="T5" fmla="*/ 19 h 154"/>
                <a:gd name="T6" fmla="*/ 77 w 150"/>
                <a:gd name="T7" fmla="*/ 0 h 154"/>
                <a:gd name="T8" fmla="*/ 102 w 150"/>
                <a:gd name="T9" fmla="*/ 3 h 154"/>
                <a:gd name="T10" fmla="*/ 150 w 150"/>
                <a:gd name="T11" fmla="*/ 22 h 154"/>
                <a:gd name="T12" fmla="*/ 150 w 150"/>
                <a:gd name="T13" fmla="*/ 104 h 154"/>
                <a:gd name="T14" fmla="*/ 142 w 150"/>
                <a:gd name="T15" fmla="*/ 132 h 154"/>
                <a:gd name="T16" fmla="*/ 113 w 150"/>
                <a:gd name="T17" fmla="*/ 154 h 154"/>
                <a:gd name="T18" fmla="*/ 111 w 150"/>
                <a:gd name="T19" fmla="*/ 151 h 154"/>
                <a:gd name="T20" fmla="*/ 74 w 150"/>
                <a:gd name="T21" fmla="*/ 148 h 154"/>
                <a:gd name="T22" fmla="*/ 71 w 150"/>
                <a:gd name="T23" fmla="*/ 140 h 154"/>
                <a:gd name="T24" fmla="*/ 54 w 150"/>
                <a:gd name="T25" fmla="*/ 137 h 154"/>
                <a:gd name="T26" fmla="*/ 43 w 150"/>
                <a:gd name="T27" fmla="*/ 109 h 154"/>
                <a:gd name="T28" fmla="*/ 14 w 150"/>
                <a:gd name="T29" fmla="*/ 92 h 154"/>
                <a:gd name="T30" fmla="*/ 9 w 150"/>
                <a:gd name="T31" fmla="*/ 67 h 154"/>
                <a:gd name="T32" fmla="*/ 0 w 150"/>
                <a:gd name="T33" fmla="*/ 50 h 154"/>
                <a:gd name="T34" fmla="*/ 34 w 150"/>
                <a:gd name="T35" fmla="*/ 47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0" h="154">
                  <a:moveTo>
                    <a:pt x="34" y="47"/>
                  </a:moveTo>
                  <a:lnTo>
                    <a:pt x="51" y="22"/>
                  </a:lnTo>
                  <a:lnTo>
                    <a:pt x="68" y="19"/>
                  </a:lnTo>
                  <a:lnTo>
                    <a:pt x="77" y="0"/>
                  </a:lnTo>
                  <a:lnTo>
                    <a:pt x="102" y="3"/>
                  </a:lnTo>
                  <a:lnTo>
                    <a:pt x="150" y="22"/>
                  </a:lnTo>
                  <a:lnTo>
                    <a:pt x="150" y="104"/>
                  </a:lnTo>
                  <a:lnTo>
                    <a:pt x="142" y="132"/>
                  </a:lnTo>
                  <a:lnTo>
                    <a:pt x="113" y="154"/>
                  </a:lnTo>
                  <a:lnTo>
                    <a:pt x="111" y="151"/>
                  </a:lnTo>
                  <a:lnTo>
                    <a:pt x="74" y="148"/>
                  </a:lnTo>
                  <a:lnTo>
                    <a:pt x="71" y="140"/>
                  </a:lnTo>
                  <a:lnTo>
                    <a:pt x="54" y="137"/>
                  </a:lnTo>
                  <a:lnTo>
                    <a:pt x="43" y="109"/>
                  </a:lnTo>
                  <a:lnTo>
                    <a:pt x="14" y="92"/>
                  </a:lnTo>
                  <a:lnTo>
                    <a:pt x="9" y="67"/>
                  </a:lnTo>
                  <a:lnTo>
                    <a:pt x="0" y="50"/>
                  </a:lnTo>
                  <a:lnTo>
                    <a:pt x="34" y="47"/>
                  </a:lnTo>
                  <a:close/>
                </a:path>
              </a:pathLst>
            </a:custGeom>
            <a:grpFill/>
            <a:ln w="7938" cap="flat">
              <a:solidFill>
                <a:srgbClr val="E0E2E2"/>
              </a:solidFill>
              <a:prstDash val="solid"/>
              <a:round/>
              <a:headEnd/>
              <a:tailEnd/>
            </a:ln>
          </p:spPr>
          <p:txBody>
            <a:bodyPr vert="horz" wrap="square" lIns="131674" tIns="65837" rIns="131674" bIns="65837" numCol="1" anchor="t" anchorCtr="0" compatLnSpc="1">
              <a:prstTxWarp prst="textNoShape">
                <a:avLst/>
              </a:prstTxWarp>
            </a:bodyPr>
            <a:lstStyle/>
            <a:p>
              <a:endParaRPr lang="en-US" sz="2900"/>
            </a:p>
          </p:txBody>
        </p:sp>
      </p:grp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E2AC46E-95D1-756E-FC6E-E969F6051A7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53537" y="4482862"/>
            <a:ext cx="3131954" cy="652076"/>
          </a:xfrm>
        </p:spPr>
        <p:txBody>
          <a:bodyPr/>
          <a:lstStyle/>
          <a:p>
            <a:r>
              <a:rPr lang="en-US" sz="2400" b="1">
                <a:solidFill>
                  <a:schemeClr val="accent4"/>
                </a:solidFill>
              </a:rPr>
              <a:t>Americas</a:t>
            </a:r>
          </a:p>
          <a:p>
            <a:endParaRPr lang="en-US"/>
          </a:p>
          <a:p>
            <a:r>
              <a:rPr lang="en-US"/>
              <a:t>Employees.   </a:t>
            </a:r>
            <a:r>
              <a:rPr lang="en-US" b="1">
                <a:solidFill>
                  <a:schemeClr val="accent4"/>
                </a:solidFill>
              </a:rPr>
              <a:t>~12,000</a:t>
            </a:r>
          </a:p>
          <a:p>
            <a:r>
              <a:rPr lang="en-US"/>
              <a:t>Mfg. Sites	    </a:t>
            </a:r>
            <a:r>
              <a:rPr lang="en-US" b="1">
                <a:solidFill>
                  <a:schemeClr val="accent4"/>
                </a:solidFill>
              </a:rPr>
              <a:t>17</a:t>
            </a:r>
          </a:p>
          <a:p>
            <a:r>
              <a:rPr lang="en-US"/>
              <a:t>R&amp;D Sites	     </a:t>
            </a:r>
            <a:r>
              <a:rPr lang="en-US" b="1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0012D40-16B2-2E3F-9242-2831E79F60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Copeland: One Global Business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3895E26-524D-B4B9-07BA-A7DF73D72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13" name="Text Placeholder 20">
            <a:extLst>
              <a:ext uri="{FF2B5EF4-FFF2-40B4-BE49-F238E27FC236}">
                <a16:creationId xmlns:a16="http://schemas.microsoft.com/office/drawing/2014/main" id="{38822618-0E63-A43E-F471-8FE68F655F75}"/>
              </a:ext>
            </a:extLst>
          </p:cNvPr>
          <p:cNvSpPr txBox="1">
            <a:spLocks/>
          </p:cNvSpPr>
          <p:nvPr/>
        </p:nvSpPr>
        <p:spPr>
          <a:xfrm>
            <a:off x="9409639" y="2416117"/>
            <a:ext cx="3046793" cy="6520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chemeClr val="accent3"/>
                </a:solidFill>
              </a:rPr>
              <a:t>Europe</a:t>
            </a:r>
          </a:p>
          <a:p>
            <a:endParaRPr lang="en-US"/>
          </a:p>
          <a:p>
            <a:r>
              <a:rPr lang="en-US"/>
              <a:t>Employees    </a:t>
            </a:r>
            <a:r>
              <a:rPr lang="en-US" b="1">
                <a:solidFill>
                  <a:schemeClr val="accent3"/>
                </a:solidFill>
              </a:rPr>
              <a:t>~1,500</a:t>
            </a:r>
          </a:p>
          <a:p>
            <a:r>
              <a:rPr lang="en-US"/>
              <a:t>Mfg. Sites	    </a:t>
            </a:r>
            <a:r>
              <a:rPr lang="en-US" b="1">
                <a:solidFill>
                  <a:schemeClr val="accent3"/>
                </a:solidFill>
              </a:rPr>
              <a:t>5</a:t>
            </a:r>
          </a:p>
          <a:p>
            <a:r>
              <a:rPr lang="en-US"/>
              <a:t>R&amp;D Sites	    </a:t>
            </a:r>
            <a:r>
              <a:rPr lang="en-US" b="1">
                <a:solidFill>
                  <a:schemeClr val="accent3"/>
                </a:solidFill>
              </a:rPr>
              <a:t>5</a:t>
            </a:r>
          </a:p>
        </p:txBody>
      </p:sp>
      <p:sp>
        <p:nvSpPr>
          <p:cNvPr id="314" name="Text Placeholder 20">
            <a:extLst>
              <a:ext uri="{FF2B5EF4-FFF2-40B4-BE49-F238E27FC236}">
                <a16:creationId xmlns:a16="http://schemas.microsoft.com/office/drawing/2014/main" id="{AD467127-AB2A-C8C6-6233-05531C9BD355}"/>
              </a:ext>
            </a:extLst>
          </p:cNvPr>
          <p:cNvSpPr txBox="1">
            <a:spLocks/>
          </p:cNvSpPr>
          <p:nvPr/>
        </p:nvSpPr>
        <p:spPr>
          <a:xfrm>
            <a:off x="10583003" y="6073047"/>
            <a:ext cx="3068312" cy="6520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AMEA</a:t>
            </a:r>
          </a:p>
          <a:p>
            <a:endParaRPr lang="en-US"/>
          </a:p>
          <a:p>
            <a:r>
              <a:rPr lang="en-US"/>
              <a:t>Employees  </a:t>
            </a:r>
            <a:r>
              <a:rPr lang="en-US" b="1"/>
              <a:t>~4,500</a:t>
            </a:r>
          </a:p>
          <a:p>
            <a:r>
              <a:rPr lang="en-US"/>
              <a:t>Mfg. Sites   </a:t>
            </a:r>
            <a:r>
              <a:rPr lang="en-US" b="1"/>
              <a:t> 5</a:t>
            </a:r>
          </a:p>
          <a:p>
            <a:r>
              <a:rPr lang="en-US"/>
              <a:t>R&amp;D Sites	   </a:t>
            </a:r>
            <a:r>
              <a:rPr lang="en-US" b="1"/>
              <a:t>3</a:t>
            </a:r>
          </a:p>
        </p:txBody>
      </p: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5F85980E-7CBD-0063-76C7-7237734A4E28}"/>
              </a:ext>
            </a:extLst>
          </p:cNvPr>
          <p:cNvCxnSpPr/>
          <p:nvPr/>
        </p:nvCxnSpPr>
        <p:spPr>
          <a:xfrm>
            <a:off x="5903913" y="3565973"/>
            <a:ext cx="0" cy="156372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A26EBBC4-7C81-F44D-99BD-F8EDF5064782}"/>
              </a:ext>
            </a:extLst>
          </p:cNvPr>
          <p:cNvCxnSpPr/>
          <p:nvPr/>
        </p:nvCxnSpPr>
        <p:spPr>
          <a:xfrm>
            <a:off x="9281294" y="1515947"/>
            <a:ext cx="0" cy="1563721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id="{07454F74-9F99-535E-7857-204BF80FB536}"/>
              </a:ext>
            </a:extLst>
          </p:cNvPr>
          <p:cNvCxnSpPr/>
          <p:nvPr/>
        </p:nvCxnSpPr>
        <p:spPr>
          <a:xfrm>
            <a:off x="10461165" y="5188295"/>
            <a:ext cx="0" cy="1563721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001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6"/>
            <a:ext cx="7844244" cy="1244910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A Product Expert is Just A Click or Call Away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BB39255-28F4-0399-C27A-680F99B9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DD4389-6F31-0008-EE18-3768E0745847}"/>
              </a:ext>
            </a:extLst>
          </p:cNvPr>
          <p:cNvSpPr txBox="1"/>
          <p:nvPr/>
        </p:nvSpPr>
        <p:spPr>
          <a:xfrm>
            <a:off x="1102780" y="2284674"/>
            <a:ext cx="488518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>
                <a:latin typeface="Arial" panose="020B0604020202020204" pitchFamily="34" charset="0"/>
              </a:rPr>
              <a:t>Our customer support team is ready to help answer any technical or support questions that you may have.  </a:t>
            </a:r>
          </a:p>
          <a:p>
            <a:pPr marL="0" indent="0">
              <a:buNone/>
            </a:pPr>
            <a:endParaRPr lang="en-US" sz="180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180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>
                <a:latin typeface="Arial" panose="020B0604020202020204" pitchFamily="34" charset="0"/>
              </a:rPr>
              <a:t>	</a:t>
            </a:r>
            <a:r>
              <a:rPr lang="en-US" sz="1800" b="1">
                <a:latin typeface="Arial" panose="020B0604020202020204" pitchFamily="34" charset="0"/>
              </a:rPr>
              <a:t>	White-Rodgers</a:t>
            </a:r>
          </a:p>
          <a:p>
            <a:pPr marL="0" indent="0">
              <a:buNone/>
            </a:pPr>
            <a:r>
              <a:rPr lang="en-US" sz="1800">
                <a:latin typeface="Arial" panose="020B0604020202020204" pitchFamily="34" charset="0"/>
              </a:rPr>
              <a:t>		1-888-725-9797</a:t>
            </a:r>
          </a:p>
          <a:p>
            <a:pPr marL="0" indent="0">
              <a:buNone/>
            </a:pPr>
            <a:r>
              <a:rPr lang="en-US" sz="1800">
                <a:latin typeface="Arial" panose="020B0604020202020204" pitchFamily="34" charset="0"/>
              </a:rPr>
              <a:t>		</a:t>
            </a:r>
            <a:r>
              <a:rPr lang="en-US" sz="1800">
                <a:latin typeface="Arial" panose="020B0604020202020204" pitchFamily="34" charset="0"/>
                <a:hlinkClick r:id="rId3"/>
              </a:rPr>
              <a:t>wr.wholesale.mail@emerson.com</a:t>
            </a:r>
            <a:endParaRPr lang="en-US" sz="180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180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>
                <a:latin typeface="Arial" panose="020B0604020202020204" pitchFamily="34" charset="0"/>
              </a:rPr>
              <a:t>		</a:t>
            </a:r>
            <a:r>
              <a:rPr lang="en-US" sz="1800" b="1">
                <a:latin typeface="Arial" panose="020B0604020202020204" pitchFamily="34" charset="0"/>
              </a:rPr>
              <a:t>Sensi Smart Thermostat</a:t>
            </a:r>
          </a:p>
          <a:p>
            <a:pPr marL="0" indent="0">
              <a:buNone/>
            </a:pPr>
            <a:r>
              <a:rPr lang="en-US" sz="1800">
                <a:latin typeface="Arial" panose="020B0604020202020204" pitchFamily="34" charset="0"/>
              </a:rPr>
              <a:t>		1-888-605-7131 </a:t>
            </a:r>
          </a:p>
          <a:p>
            <a:pPr marL="0" indent="0">
              <a:buNone/>
            </a:pPr>
            <a:r>
              <a:rPr lang="en-US" sz="1800">
                <a:latin typeface="Arial" panose="020B0604020202020204" pitchFamily="34" charset="0"/>
              </a:rPr>
              <a:t>		</a:t>
            </a:r>
            <a:r>
              <a:rPr lang="en-US" sz="1800">
                <a:latin typeface="Arial" panose="020B0604020202020204" pitchFamily="34" charset="0"/>
                <a:hlinkClick r:id="rId4"/>
              </a:rPr>
              <a:t>support@sensicomfort.com</a:t>
            </a:r>
            <a:endParaRPr lang="en-US" sz="180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pic>
        <p:nvPicPr>
          <p:cNvPr id="6" name="Picture 4" descr="Chat Support">
            <a:extLst>
              <a:ext uri="{FF2B5EF4-FFF2-40B4-BE49-F238E27FC236}">
                <a16:creationId xmlns:a16="http://schemas.microsoft.com/office/drawing/2014/main" id="{295E8723-006C-886B-DF27-BBE4FF434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29"/>
          <a:stretch/>
        </p:blipFill>
        <p:spPr bwMode="auto">
          <a:xfrm>
            <a:off x="6596743" y="1784262"/>
            <a:ext cx="8048423" cy="509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1979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F3D21-C968-7C98-AA18-03C2B3375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0"/>
            <a:ext cx="4527238" cy="699315"/>
          </a:xfrm>
        </p:spPr>
        <p:txBody>
          <a:bodyPr>
            <a:normAutofit fontScale="90000"/>
          </a:bodyPr>
          <a:lstStyle/>
          <a:p>
            <a:r>
              <a:rPr lang="en-US" sz="3200"/>
              <a:t>Your Sales Support Team</a:t>
            </a:r>
          </a:p>
        </p:txBody>
      </p:sp>
      <p:pic>
        <p:nvPicPr>
          <p:cNvPr id="5" name="Picture Placeholder 4" descr="A picture containing green, flower, leaf, plant&#10;&#10;Description automatically generated">
            <a:extLst>
              <a:ext uri="{FF2B5EF4-FFF2-40B4-BE49-F238E27FC236}">
                <a16:creationId xmlns:a16="http://schemas.microsoft.com/office/drawing/2014/main" id="{EE0DDCA7-1A38-DE2F-50F9-872B02B670D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736" y="0"/>
            <a:ext cx="3415664" cy="822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524482-426D-5A6E-E720-29E0B82B7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23" t="9193" r="29616" b="26648"/>
          <a:stretch/>
        </p:blipFill>
        <p:spPr>
          <a:xfrm>
            <a:off x="5631874" y="0"/>
            <a:ext cx="8977745" cy="8229600"/>
          </a:xfrm>
          <a:prstGeom prst="rect">
            <a:avLst/>
          </a:prstGeom>
        </p:spPr>
      </p:pic>
      <p:pic>
        <p:nvPicPr>
          <p:cNvPr id="6" name="Picture Placeholder 5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3354A941-0306-BACD-46EC-A4A2A4F529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636"/>
          <a:stretch/>
        </p:blipFill>
        <p:spPr>
          <a:xfrm>
            <a:off x="5652654" y="0"/>
            <a:ext cx="8977745" cy="8229600"/>
          </a:xfrm>
          <a:prstGeom prst="rect">
            <a:avLst/>
          </a:prstGeom>
        </p:spPr>
      </p:pic>
      <p:pic>
        <p:nvPicPr>
          <p:cNvPr id="3" name="Picture Placeholder 5" descr="Two bussiness people working at a table">
            <a:extLst>
              <a:ext uri="{FF2B5EF4-FFF2-40B4-BE49-F238E27FC236}">
                <a16:creationId xmlns:a16="http://schemas.microsoft.com/office/drawing/2014/main" id="{05D1C04F-1942-5EDC-5FD8-AA94746602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636"/>
          <a:stretch/>
        </p:blipFill>
        <p:spPr>
          <a:xfrm>
            <a:off x="5652653" y="0"/>
            <a:ext cx="8977746" cy="82296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FDD3DC4-4CEC-B72C-4085-E1A9C40EDE7F}"/>
              </a:ext>
            </a:extLst>
          </p:cNvPr>
          <p:cNvSpPr txBox="1">
            <a:spLocks/>
          </p:cNvSpPr>
          <p:nvPr/>
        </p:nvSpPr>
        <p:spPr>
          <a:xfrm>
            <a:off x="763219" y="4586003"/>
            <a:ext cx="3393145" cy="148725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971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>
                <a:latin typeface="Avenir Book" panose="02000503020000020003" pitchFamily="2" charset="0"/>
              </a:rPr>
              <a:t>Dedicated to helping you grow your business</a:t>
            </a:r>
          </a:p>
        </p:txBody>
      </p:sp>
    </p:spTree>
    <p:extLst>
      <p:ext uri="{BB962C8B-B14F-4D97-AF65-F5344CB8AC3E}">
        <p14:creationId xmlns:p14="http://schemas.microsoft.com/office/powerpoint/2010/main" val="18386305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FB445A88-95FF-8FA8-8166-3D1E43510A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92" y="302435"/>
            <a:ext cx="14638492" cy="792716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6"/>
            <a:ext cx="7844244" cy="1244910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Sales Support Team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BB39255-28F4-0399-C27A-680F99B9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D75D28-CA6D-FDD1-55B2-0F0214BA4310}"/>
              </a:ext>
            </a:extLst>
          </p:cNvPr>
          <p:cNvSpPr txBox="1">
            <a:spLocks/>
          </p:cNvSpPr>
          <p:nvPr/>
        </p:nvSpPr>
        <p:spPr>
          <a:xfrm>
            <a:off x="10304232" y="4923607"/>
            <a:ext cx="3291840" cy="139897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5425" indent="-225425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0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27063" indent="-287338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914400" indent="-225425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254125" indent="-277813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1541463" indent="-227013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600">
                <a:latin typeface="Arial"/>
                <a:ea typeface="Noto Sans"/>
                <a:cs typeface="Arial"/>
              </a:rPr>
              <a:t>Regional Sales Manager</a:t>
            </a:r>
          </a:p>
          <a:p>
            <a:pPr marL="0" indent="0">
              <a:buNone/>
            </a:pPr>
            <a:r>
              <a:rPr lang="en-US" sz="1600">
                <a:latin typeface="Arial"/>
                <a:ea typeface="Noto Sans"/>
                <a:cs typeface="Arial"/>
              </a:rPr>
              <a:t>775-513-2045</a:t>
            </a:r>
          </a:p>
          <a:p>
            <a:pPr marL="0" indent="0">
              <a:buNone/>
            </a:pPr>
            <a:r>
              <a:rPr lang="en-US" sz="1600" u="none" strike="noStrike">
                <a:solidFill>
                  <a:srgbClr val="000000"/>
                </a:solidFill>
                <a:effectLst/>
                <a:latin typeface="Arial"/>
                <a:ea typeface="Noto Sans"/>
                <a:cs typeface="Arial"/>
              </a:rPr>
              <a:t>chuck.hernandez</a:t>
            </a:r>
            <a:r>
              <a:rPr lang="en-US" sz="1600">
                <a:solidFill>
                  <a:srgbClr val="000000"/>
                </a:solidFill>
                <a:latin typeface="Arial"/>
                <a:ea typeface="Noto Sans"/>
                <a:cs typeface="Arial"/>
              </a:rPr>
              <a:t>@copeland.</a:t>
            </a:r>
            <a:r>
              <a:rPr lang="en-US" sz="1600" u="none" strike="noStrike">
                <a:solidFill>
                  <a:srgbClr val="000000"/>
                </a:solidFill>
                <a:effectLst/>
                <a:latin typeface="Arial"/>
                <a:ea typeface="Noto Sans"/>
                <a:cs typeface="Arial"/>
              </a:rPr>
              <a:t>com</a:t>
            </a:r>
            <a:r>
              <a:rPr lang="en-US" sz="1600">
                <a:latin typeface="Arial"/>
                <a:ea typeface="Noto Sans"/>
                <a:cs typeface="Arial"/>
              </a:rPr>
              <a:t> </a:t>
            </a:r>
            <a:endParaRPr lang="en-US" sz="160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pPr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pPr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pPr marL="171450" indent="-171450"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8EE3CE-33A7-0406-4AE5-44C633A88288}"/>
              </a:ext>
            </a:extLst>
          </p:cNvPr>
          <p:cNvSpPr txBox="1"/>
          <p:nvPr/>
        </p:nvSpPr>
        <p:spPr>
          <a:xfrm>
            <a:off x="10303952" y="4446553"/>
            <a:ext cx="4263775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Chuck Hernandez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23B98C-C17F-03B2-3D0F-6BD693A69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6552" y="2062279"/>
            <a:ext cx="2155186" cy="21645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78DA35C-BEA6-5C22-CFDB-23BBB8E84F87}"/>
              </a:ext>
            </a:extLst>
          </p:cNvPr>
          <p:cNvSpPr/>
          <p:nvPr/>
        </p:nvSpPr>
        <p:spPr bwMode="auto">
          <a:xfrm>
            <a:off x="4131325" y="2056757"/>
            <a:ext cx="2144043" cy="2177093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square" lIns="91440" tIns="45720" rIns="91440" bIns="4572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Add Your </a:t>
            </a:r>
            <a:endParaRPr lang="en-US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Photo </a:t>
            </a:r>
            <a:endParaRPr lang="en-US">
              <a:solidFill>
                <a:srgbClr val="000000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Here</a:t>
            </a:r>
            <a:endParaRPr lang="en-US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2FF3279-E50A-E11F-D418-077AA2324099}"/>
              </a:ext>
            </a:extLst>
          </p:cNvPr>
          <p:cNvSpPr txBox="1">
            <a:spLocks/>
          </p:cNvSpPr>
          <p:nvPr/>
        </p:nvSpPr>
        <p:spPr>
          <a:xfrm>
            <a:off x="1084252" y="4907423"/>
            <a:ext cx="2556713" cy="14151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5425" indent="-225425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0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27063" indent="-287338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914400" indent="-225425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254125" indent="-277813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1541463" indent="-227013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latin typeface="Arial"/>
                <a:ea typeface="Noto Sans"/>
                <a:cs typeface="Arial"/>
              </a:rPr>
              <a:t>Territory Sales Manager </a:t>
            </a:r>
            <a:endParaRPr lang="en-US"/>
          </a:p>
          <a:p>
            <a:pPr marL="0" indent="0"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Noto Sans"/>
                <a:cs typeface="Arial"/>
              </a:rPr>
              <a:t>707-685-2211</a:t>
            </a:r>
          </a:p>
          <a:p>
            <a:pPr marL="0" indent="0"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Noto Sans"/>
                <a:cs typeface="Arial"/>
              </a:rPr>
              <a:t>Tim.hall@copeland.</a:t>
            </a:r>
            <a:r>
              <a:rPr lang="en-US" sz="1600" u="none" strike="noStrike">
                <a:solidFill>
                  <a:srgbClr val="000000"/>
                </a:solidFill>
                <a:effectLst/>
                <a:latin typeface="Arial"/>
                <a:ea typeface="Noto Sans"/>
                <a:cs typeface="Arial"/>
              </a:rPr>
              <a:t>com</a:t>
            </a:r>
            <a:r>
              <a:rPr lang="en-US" sz="1600">
                <a:latin typeface="Arial"/>
                <a:ea typeface="Noto Sans"/>
                <a:cs typeface="Arial"/>
              </a:rPr>
              <a:t> </a:t>
            </a:r>
            <a:endParaRPr lang="en-US" sz="160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pPr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pPr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pPr marL="171450" indent="-171450"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CDD1F8-05B3-5F92-3BDE-D60E3CF728C3}"/>
              </a:ext>
            </a:extLst>
          </p:cNvPr>
          <p:cNvSpPr txBox="1"/>
          <p:nvPr/>
        </p:nvSpPr>
        <p:spPr>
          <a:xfrm>
            <a:off x="1083972" y="4430369"/>
            <a:ext cx="4263775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b="1">
                <a:latin typeface="Arial"/>
                <a:ea typeface="Noto Sans"/>
                <a:cs typeface="Arial"/>
              </a:rPr>
              <a:t>Tim Hall </a:t>
            </a:r>
          </a:p>
        </p:txBody>
      </p:sp>
    </p:spTree>
    <p:extLst>
      <p:ext uri="{BB962C8B-B14F-4D97-AF65-F5344CB8AC3E}">
        <p14:creationId xmlns:p14="http://schemas.microsoft.com/office/powerpoint/2010/main" val="31275625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FB445A88-95FF-8FA8-8166-3D1E43510A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92" y="302435"/>
            <a:ext cx="14638492" cy="792716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6"/>
            <a:ext cx="7844244" cy="1244910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Sales Support Team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BB39255-28F4-0399-C27A-680F99B9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D75D28-CA6D-FDD1-55B2-0F0214BA4310}"/>
              </a:ext>
            </a:extLst>
          </p:cNvPr>
          <p:cNvSpPr txBox="1">
            <a:spLocks/>
          </p:cNvSpPr>
          <p:nvPr/>
        </p:nvSpPr>
        <p:spPr>
          <a:xfrm>
            <a:off x="10304232" y="4917928"/>
            <a:ext cx="3462225" cy="140465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5425" indent="-225425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0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27063" indent="-287338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914400" indent="-225425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254125" indent="-277813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1541463" indent="-227013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latin typeface="Arial"/>
                <a:ea typeface="Noto Sans"/>
                <a:cs typeface="Arial"/>
              </a:rPr>
              <a:t>Regional Sales Manager</a:t>
            </a:r>
          </a:p>
          <a:p>
            <a:pPr marL="0" indent="0">
              <a:buNone/>
            </a:pPr>
            <a:r>
              <a:rPr lang="en-US" sz="1600">
                <a:latin typeface="Arial"/>
                <a:ea typeface="Noto Sans"/>
                <a:cs typeface="Arial"/>
              </a:rPr>
              <a:t>443-239-7510</a:t>
            </a:r>
          </a:p>
          <a:p>
            <a:pPr marL="0" indent="0">
              <a:buNone/>
            </a:pPr>
            <a:r>
              <a:rPr lang="en-US" sz="1600">
                <a:latin typeface="Arial"/>
                <a:ea typeface="Noto Sans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brian</a:t>
            </a:r>
            <a:r>
              <a:rPr lang="en-US" sz="1600" u="none" strike="noStrike">
                <a:solidFill>
                  <a:srgbClr val="000000"/>
                </a:solidFill>
                <a:effectLst/>
                <a:latin typeface="Arial"/>
                <a:ea typeface="Noto Sans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1600">
                <a:solidFill>
                  <a:srgbClr val="000000"/>
                </a:solidFill>
                <a:latin typeface="Arial"/>
                <a:ea typeface="Noto Sans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cosens@copeland.</a:t>
            </a:r>
            <a:r>
              <a:rPr lang="en-US" sz="1600" u="none" strike="noStrike">
                <a:solidFill>
                  <a:srgbClr val="000000"/>
                </a:solidFill>
                <a:effectLst/>
                <a:latin typeface="Arial"/>
                <a:ea typeface="Noto Sans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</a:t>
            </a:r>
            <a:endParaRPr lang="en-US" sz="1600">
              <a:latin typeface="Arial"/>
              <a:cs typeface="Arial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pPr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pPr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pPr marL="171450" indent="-171450"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8EE3CE-33A7-0406-4AE5-44C633A88288}"/>
              </a:ext>
            </a:extLst>
          </p:cNvPr>
          <p:cNvSpPr txBox="1"/>
          <p:nvPr/>
        </p:nvSpPr>
        <p:spPr>
          <a:xfrm>
            <a:off x="10303952" y="4446553"/>
            <a:ext cx="4263775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Brian Cosens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8DA35C-BEA6-5C22-CFDB-23BBB8E84F87}"/>
              </a:ext>
            </a:extLst>
          </p:cNvPr>
          <p:cNvSpPr/>
          <p:nvPr/>
        </p:nvSpPr>
        <p:spPr bwMode="auto">
          <a:xfrm>
            <a:off x="4131325" y="2056757"/>
            <a:ext cx="2144043" cy="2177093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square" lIns="91440" tIns="45720" rIns="91440" bIns="4572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Add Your </a:t>
            </a:r>
            <a:endParaRPr lang="en-US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Photo </a:t>
            </a:r>
            <a:endParaRPr lang="en-US">
              <a:solidFill>
                <a:srgbClr val="000000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Here</a:t>
            </a:r>
            <a:endParaRPr lang="en-US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2FF3279-E50A-E11F-D418-077AA2324099}"/>
              </a:ext>
            </a:extLst>
          </p:cNvPr>
          <p:cNvSpPr txBox="1">
            <a:spLocks/>
          </p:cNvSpPr>
          <p:nvPr/>
        </p:nvSpPr>
        <p:spPr>
          <a:xfrm>
            <a:off x="1084252" y="4907423"/>
            <a:ext cx="2556713" cy="14151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5425" indent="-225425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0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27063" indent="-287338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914400" indent="-225425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254125" indent="-277813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1541463" indent="-227013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latin typeface="Arial"/>
                <a:ea typeface="Noto Sans"/>
                <a:cs typeface="Arial"/>
              </a:rPr>
              <a:t>Territory Sales Manager</a:t>
            </a:r>
          </a:p>
          <a:p>
            <a:pPr marL="0" indent="0">
              <a:buNone/>
            </a:pPr>
            <a:r>
              <a:rPr lang="en-US" sz="1600">
                <a:latin typeface="Arial"/>
                <a:ea typeface="Noto Sans"/>
                <a:cs typeface="Arial"/>
              </a:rPr>
              <a:t>XXX-XXX-XXXX</a:t>
            </a:r>
            <a:endParaRPr lang="en-US" sz="160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Noto Sans"/>
                <a:cs typeface="Arial"/>
              </a:rPr>
              <a:t>name</a:t>
            </a:r>
            <a:r>
              <a:rPr lang="en-US" sz="1600" u="none" strike="noStrike">
                <a:solidFill>
                  <a:srgbClr val="000000"/>
                </a:solidFill>
                <a:effectLst/>
                <a:latin typeface="Arial"/>
                <a:ea typeface="Noto Sans"/>
                <a:cs typeface="Arial"/>
              </a:rPr>
              <a:t>@</a:t>
            </a:r>
            <a:r>
              <a:rPr lang="en-US" sz="1600">
                <a:solidFill>
                  <a:srgbClr val="000000"/>
                </a:solidFill>
                <a:latin typeface="Arial"/>
                <a:ea typeface="Noto Sans"/>
                <a:cs typeface="Arial"/>
              </a:rPr>
              <a:t>copeland</a:t>
            </a:r>
            <a:r>
              <a:rPr lang="en-US" sz="1600" u="none" strike="noStrike">
                <a:solidFill>
                  <a:srgbClr val="000000"/>
                </a:solidFill>
                <a:effectLst/>
                <a:latin typeface="Arial"/>
                <a:ea typeface="Noto Sans"/>
                <a:cs typeface="Arial"/>
              </a:rPr>
              <a:t>.com</a:t>
            </a:r>
            <a:r>
              <a:rPr lang="en-US" sz="1600">
                <a:latin typeface="Arial"/>
                <a:ea typeface="Noto Sans"/>
                <a:cs typeface="Arial"/>
              </a:rPr>
              <a:t> </a:t>
            </a:r>
            <a:endParaRPr lang="en-US" sz="160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pPr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pPr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pPr marL="171450" indent="-171450"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CDD1F8-05B3-5F92-3BDE-D60E3CF728C3}"/>
              </a:ext>
            </a:extLst>
          </p:cNvPr>
          <p:cNvSpPr txBox="1"/>
          <p:nvPr/>
        </p:nvSpPr>
        <p:spPr>
          <a:xfrm>
            <a:off x="1083972" y="4430369"/>
            <a:ext cx="4263775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b="1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Name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26C0A41-D566-056B-C27C-2F98FF1E0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4162" y="2058249"/>
            <a:ext cx="2153568" cy="217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1499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FB445A88-95FF-8FA8-8166-3D1E43510A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92" y="302435"/>
            <a:ext cx="14638492" cy="792716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6"/>
            <a:ext cx="7844244" cy="1244910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Sales Support Team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BB39255-28F4-0399-C27A-680F99B9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D75D28-CA6D-FDD1-55B2-0F0214BA4310}"/>
              </a:ext>
            </a:extLst>
          </p:cNvPr>
          <p:cNvSpPr txBox="1">
            <a:spLocks/>
          </p:cNvSpPr>
          <p:nvPr/>
        </p:nvSpPr>
        <p:spPr>
          <a:xfrm>
            <a:off x="10304232" y="4917928"/>
            <a:ext cx="3462225" cy="140465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5425" indent="-225425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0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27063" indent="-287338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914400" indent="-225425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254125" indent="-277813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1541463" indent="-227013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latin typeface="Arial"/>
                <a:ea typeface="Noto Sans"/>
                <a:cs typeface="Arial"/>
              </a:rPr>
              <a:t>Regional Sales Manager</a:t>
            </a:r>
          </a:p>
          <a:p>
            <a:pPr marL="0" indent="0">
              <a:buNone/>
            </a:pPr>
            <a:r>
              <a:rPr lang="en-US" sz="1600">
                <a:latin typeface="Arial"/>
                <a:ea typeface="Noto Sans"/>
                <a:cs typeface="Arial"/>
              </a:rPr>
              <a:t>937-609-8635</a:t>
            </a:r>
          </a:p>
          <a:p>
            <a:pPr marL="0" indent="0">
              <a:buNone/>
            </a:pPr>
            <a:r>
              <a:rPr lang="en-US" sz="1600" err="1">
                <a:latin typeface="Arial"/>
                <a:ea typeface="Noto Sans"/>
                <a:cs typeface="Arial"/>
              </a:rPr>
              <a:t>joe.trimbach</a:t>
            </a:r>
            <a:r>
              <a:rPr lang="en-US" sz="1600">
                <a:latin typeface="Arial"/>
                <a:ea typeface="Noto Sans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sz="1600">
                <a:solidFill>
                  <a:srgbClr val="000000"/>
                </a:solidFill>
                <a:latin typeface="Arial"/>
                <a:ea typeface="Noto Sans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copeland.</a:t>
            </a:r>
            <a:r>
              <a:rPr lang="en-US" sz="1600" u="none" strike="noStrike">
                <a:solidFill>
                  <a:srgbClr val="000000"/>
                </a:solidFill>
                <a:effectLst/>
                <a:latin typeface="Arial"/>
                <a:ea typeface="Noto Sans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</a:t>
            </a:r>
            <a:endParaRPr lang="en-US" sz="1600">
              <a:latin typeface="Arial"/>
              <a:cs typeface="Arial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pPr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pPr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pPr marL="171450" indent="-171450"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8EE3CE-33A7-0406-4AE5-44C633A88288}"/>
              </a:ext>
            </a:extLst>
          </p:cNvPr>
          <p:cNvSpPr txBox="1"/>
          <p:nvPr/>
        </p:nvSpPr>
        <p:spPr>
          <a:xfrm>
            <a:off x="10303952" y="4446553"/>
            <a:ext cx="4263775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b="1">
                <a:latin typeface="Arial"/>
                <a:ea typeface="+mn-lt"/>
                <a:cs typeface="Arial"/>
              </a:rPr>
              <a:t>Joe Trimbach</a:t>
            </a:r>
            <a:endParaRPr lang="en-US" sz="2500" b="1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8DA35C-BEA6-5C22-CFDB-23BBB8E84F87}"/>
              </a:ext>
            </a:extLst>
          </p:cNvPr>
          <p:cNvSpPr/>
          <p:nvPr/>
        </p:nvSpPr>
        <p:spPr bwMode="auto">
          <a:xfrm>
            <a:off x="4131325" y="2056757"/>
            <a:ext cx="2144043" cy="2177093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square" lIns="91440" tIns="45720" rIns="91440" bIns="4572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Add Your </a:t>
            </a:r>
            <a:endParaRPr lang="en-US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Photo </a:t>
            </a:r>
            <a:endParaRPr lang="en-US">
              <a:solidFill>
                <a:srgbClr val="000000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Here</a:t>
            </a:r>
            <a:endParaRPr lang="en-US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2FF3279-E50A-E11F-D418-077AA2324099}"/>
              </a:ext>
            </a:extLst>
          </p:cNvPr>
          <p:cNvSpPr txBox="1">
            <a:spLocks/>
          </p:cNvSpPr>
          <p:nvPr/>
        </p:nvSpPr>
        <p:spPr>
          <a:xfrm>
            <a:off x="1084252" y="4907423"/>
            <a:ext cx="2556713" cy="14151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5425" indent="-225425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0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27063" indent="-287338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914400" indent="-225425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254125" indent="-277813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1541463" indent="-227013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latin typeface="Arial"/>
                <a:ea typeface="Noto Sans"/>
                <a:cs typeface="Arial"/>
              </a:rPr>
              <a:t>Territory Sales Manager</a:t>
            </a:r>
          </a:p>
          <a:p>
            <a:pPr marL="0" indent="0">
              <a:buNone/>
            </a:pPr>
            <a:r>
              <a:rPr lang="en-US" sz="1600">
                <a:latin typeface="Arial"/>
                <a:ea typeface="Noto Sans"/>
                <a:cs typeface="Arial"/>
              </a:rPr>
              <a:t>XXX-XXX-XXXX</a:t>
            </a:r>
            <a:endParaRPr lang="en-US" sz="160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Noto Sans"/>
                <a:cs typeface="Arial"/>
              </a:rPr>
              <a:t>name@copeland.</a:t>
            </a:r>
            <a:r>
              <a:rPr lang="en-US" sz="1600" u="none" strike="noStrike">
                <a:solidFill>
                  <a:srgbClr val="000000"/>
                </a:solidFill>
                <a:effectLst/>
                <a:latin typeface="Arial"/>
                <a:ea typeface="Noto Sans"/>
                <a:cs typeface="Arial"/>
              </a:rPr>
              <a:t>com</a:t>
            </a:r>
            <a:r>
              <a:rPr lang="en-US" sz="1600">
                <a:latin typeface="Arial"/>
                <a:ea typeface="Noto Sans"/>
                <a:cs typeface="Arial"/>
              </a:rPr>
              <a:t> </a:t>
            </a:r>
            <a:endParaRPr lang="en-US" sz="160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pPr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pPr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pPr marL="171450" indent="-171450"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CDD1F8-05B3-5F92-3BDE-D60E3CF728C3}"/>
              </a:ext>
            </a:extLst>
          </p:cNvPr>
          <p:cNvSpPr txBox="1"/>
          <p:nvPr/>
        </p:nvSpPr>
        <p:spPr>
          <a:xfrm>
            <a:off x="1083972" y="4430369"/>
            <a:ext cx="4263775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b="1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Name</a:t>
            </a:r>
          </a:p>
        </p:txBody>
      </p:sp>
      <p:pic>
        <p:nvPicPr>
          <p:cNvPr id="6" name="Picture 5" descr="A person in a plaid shirt&#10;&#10;Description automatically generated">
            <a:extLst>
              <a:ext uri="{FF2B5EF4-FFF2-40B4-BE49-F238E27FC236}">
                <a16:creationId xmlns:a16="http://schemas.microsoft.com/office/drawing/2014/main" id="{6364B159-374D-1162-2105-C6C08FBC5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8606" y="2056882"/>
            <a:ext cx="2180930" cy="220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939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FB445A88-95FF-8FA8-8166-3D1E43510A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92" y="302435"/>
            <a:ext cx="14638492" cy="792716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604666"/>
            <a:ext cx="7844244" cy="1244910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Sales Support Team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BB39255-28F4-0399-C27A-680F99B9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D75D28-CA6D-FDD1-55B2-0F0214BA4310}"/>
              </a:ext>
            </a:extLst>
          </p:cNvPr>
          <p:cNvSpPr txBox="1">
            <a:spLocks/>
          </p:cNvSpPr>
          <p:nvPr/>
        </p:nvSpPr>
        <p:spPr>
          <a:xfrm>
            <a:off x="10304232" y="4917928"/>
            <a:ext cx="3462225" cy="140465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5425" indent="-225425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0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27063" indent="-287338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914400" indent="-225425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254125" indent="-277813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1541463" indent="-227013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latin typeface="Arial"/>
                <a:ea typeface="Noto Sans"/>
                <a:cs typeface="Arial"/>
              </a:rPr>
              <a:t>Regional Sales Manager</a:t>
            </a:r>
          </a:p>
          <a:p>
            <a:pPr marL="0" indent="0">
              <a:buNone/>
            </a:pPr>
            <a:r>
              <a:rPr lang="en-US" sz="1600">
                <a:latin typeface="Arial"/>
                <a:ea typeface="Noto Sans"/>
                <a:cs typeface="Arial"/>
              </a:rPr>
              <a:t>830-730-2814</a:t>
            </a:r>
          </a:p>
          <a:p>
            <a:pPr marL="0" indent="0">
              <a:buNone/>
            </a:pPr>
            <a:r>
              <a:rPr lang="en-US" sz="1600">
                <a:latin typeface="Arial"/>
                <a:ea typeface="Noto Sans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brad</a:t>
            </a:r>
            <a:r>
              <a:rPr lang="en-US" sz="1600" u="none" strike="noStrike">
                <a:solidFill>
                  <a:srgbClr val="000000"/>
                </a:solidFill>
                <a:effectLst/>
                <a:latin typeface="Arial"/>
                <a:ea typeface="Noto Sans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1600">
                <a:solidFill>
                  <a:srgbClr val="000000"/>
                </a:solidFill>
                <a:latin typeface="Arial"/>
                <a:ea typeface="Noto Sans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popejoy@copeland.</a:t>
            </a:r>
            <a:r>
              <a:rPr lang="en-US" sz="1600" u="none" strike="noStrike">
                <a:solidFill>
                  <a:srgbClr val="000000"/>
                </a:solidFill>
                <a:effectLst/>
                <a:latin typeface="Arial"/>
                <a:ea typeface="Noto Sans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</a:t>
            </a:r>
            <a:endParaRPr lang="en-US" sz="1600">
              <a:latin typeface="Arial"/>
              <a:cs typeface="Arial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pPr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pPr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pPr marL="171450" indent="-171450"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8EE3CE-33A7-0406-4AE5-44C633A88288}"/>
              </a:ext>
            </a:extLst>
          </p:cNvPr>
          <p:cNvSpPr txBox="1"/>
          <p:nvPr/>
        </p:nvSpPr>
        <p:spPr>
          <a:xfrm>
            <a:off x="10303952" y="4446553"/>
            <a:ext cx="4263775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Brad Popejoy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8DA35C-BEA6-5C22-CFDB-23BBB8E84F87}"/>
              </a:ext>
            </a:extLst>
          </p:cNvPr>
          <p:cNvSpPr/>
          <p:nvPr/>
        </p:nvSpPr>
        <p:spPr bwMode="auto">
          <a:xfrm>
            <a:off x="4131325" y="2056757"/>
            <a:ext cx="2144043" cy="2177093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square" lIns="91440" tIns="45720" rIns="91440" bIns="4572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Add Your </a:t>
            </a:r>
            <a:endParaRPr lang="en-US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Photo </a:t>
            </a:r>
            <a:endParaRPr lang="en-US">
              <a:solidFill>
                <a:srgbClr val="000000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Here</a:t>
            </a:r>
            <a:endParaRPr lang="en-US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2FF3279-E50A-E11F-D418-077AA2324099}"/>
              </a:ext>
            </a:extLst>
          </p:cNvPr>
          <p:cNvSpPr txBox="1">
            <a:spLocks/>
          </p:cNvSpPr>
          <p:nvPr/>
        </p:nvSpPr>
        <p:spPr>
          <a:xfrm>
            <a:off x="1084252" y="4907423"/>
            <a:ext cx="2556713" cy="14151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5425" indent="-225425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0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27063" indent="-287338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914400" indent="-225425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254125" indent="-277813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1541463" indent="-227013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latin typeface="Arial"/>
                <a:ea typeface="Noto Sans"/>
                <a:cs typeface="Arial"/>
              </a:rPr>
              <a:t>Territory Sales Manager</a:t>
            </a:r>
          </a:p>
          <a:p>
            <a:pPr marL="0" indent="0">
              <a:buNone/>
            </a:pPr>
            <a:r>
              <a:rPr lang="en-US" sz="1600">
                <a:latin typeface="Arial"/>
                <a:ea typeface="Noto Sans"/>
                <a:cs typeface="Arial"/>
              </a:rPr>
              <a:t>XXX-XXX-XXXX</a:t>
            </a:r>
            <a:endParaRPr lang="en-US" sz="160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Noto Sans"/>
                <a:cs typeface="Arial"/>
              </a:rPr>
              <a:t>name@copeland.</a:t>
            </a:r>
            <a:r>
              <a:rPr lang="en-US" sz="1600" u="none" strike="noStrike">
                <a:solidFill>
                  <a:srgbClr val="000000"/>
                </a:solidFill>
                <a:effectLst/>
                <a:latin typeface="Arial"/>
                <a:ea typeface="Noto Sans"/>
                <a:cs typeface="Arial"/>
              </a:rPr>
              <a:t>com</a:t>
            </a:r>
            <a:r>
              <a:rPr lang="en-US" sz="1600">
                <a:latin typeface="Arial"/>
                <a:ea typeface="Noto Sans"/>
                <a:cs typeface="Arial"/>
              </a:rPr>
              <a:t> </a:t>
            </a:r>
            <a:endParaRPr lang="en-US" sz="160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pPr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pPr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pPr marL="171450" indent="-171450" defTabSz="914418">
              <a:defRPr/>
            </a:pPr>
            <a:endParaRPr lang="en-US" sz="1600"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CDD1F8-05B3-5F92-3BDE-D60E3CF728C3}"/>
              </a:ext>
            </a:extLst>
          </p:cNvPr>
          <p:cNvSpPr txBox="1"/>
          <p:nvPr/>
        </p:nvSpPr>
        <p:spPr>
          <a:xfrm>
            <a:off x="1083972" y="4430369"/>
            <a:ext cx="4263775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b="1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Name</a:t>
            </a:r>
          </a:p>
        </p:txBody>
      </p:sp>
      <p:pic>
        <p:nvPicPr>
          <p:cNvPr id="8" name="Picture 3" descr="A picture containing person, wall, indoor, clothing&#10;&#10;Description automatically generated">
            <a:extLst>
              <a:ext uri="{FF2B5EF4-FFF2-40B4-BE49-F238E27FC236}">
                <a16:creationId xmlns:a16="http://schemas.microsoft.com/office/drawing/2014/main" id="{AD2BA451-7408-C59A-B95F-E2B276F1F7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6"/>
          <a:stretch/>
        </p:blipFill>
        <p:spPr>
          <a:xfrm>
            <a:off x="8058893" y="2057400"/>
            <a:ext cx="2094451" cy="217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984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F3D21-C968-7C98-AA18-03C2B3375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0"/>
            <a:ext cx="4527238" cy="699315"/>
          </a:xfrm>
        </p:spPr>
        <p:txBody>
          <a:bodyPr>
            <a:normAutofit/>
          </a:bodyPr>
          <a:lstStyle/>
          <a:p>
            <a:r>
              <a:rPr lang="en-US" sz="3200"/>
              <a:t>Thank You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DD3DC4-4CEC-B72C-4085-E1A9C40EDE7F}"/>
              </a:ext>
            </a:extLst>
          </p:cNvPr>
          <p:cNvSpPr txBox="1">
            <a:spLocks/>
          </p:cNvSpPr>
          <p:nvPr/>
        </p:nvSpPr>
        <p:spPr>
          <a:xfrm>
            <a:off x="763219" y="4586003"/>
            <a:ext cx="3393145" cy="148725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971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Explore our full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product catalog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to see how we can help grow your business.  </a:t>
            </a:r>
          </a:p>
        </p:txBody>
      </p:sp>
      <p:pic>
        <p:nvPicPr>
          <p:cNvPr id="7" name="Picture Placeholder 5" descr="City skyline through an office building">
            <a:extLst>
              <a:ext uri="{FF2B5EF4-FFF2-40B4-BE49-F238E27FC236}">
                <a16:creationId xmlns:a16="http://schemas.microsoft.com/office/drawing/2014/main" id="{AAC3C941-CEBA-814F-A5B3-3F27DCFB36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636"/>
          <a:stretch/>
        </p:blipFill>
        <p:spPr>
          <a:xfrm>
            <a:off x="5652652" y="42227"/>
            <a:ext cx="8977747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94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0012D40-16B2-2E3F-9242-2831E79F60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 Name Contractors Trust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627E51-B3CF-750E-EE50-4BF69A41AA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1408" y="-12108"/>
            <a:ext cx="3858992" cy="4126908"/>
          </a:xfrm>
          <a:custGeom>
            <a:avLst/>
            <a:gdLst>
              <a:gd name="connsiteX0" fmla="*/ 544165 w 4556310"/>
              <a:gd name="connsiteY0" fmla="*/ 0 h 4890592"/>
              <a:gd name="connsiteX1" fmla="*/ 4556310 w 4556310"/>
              <a:gd name="connsiteY1" fmla="*/ 0 h 4890592"/>
              <a:gd name="connsiteX2" fmla="*/ 4556310 w 4556310"/>
              <a:gd name="connsiteY2" fmla="*/ 4543427 h 4890592"/>
              <a:gd name="connsiteX3" fmla="*/ 4345964 w 4556310"/>
              <a:gd name="connsiteY3" fmla="*/ 4644755 h 4890592"/>
              <a:gd name="connsiteX4" fmla="*/ 3128292 w 4556310"/>
              <a:gd name="connsiteY4" fmla="*/ 4890592 h 4890592"/>
              <a:gd name="connsiteX5" fmla="*/ 0 w 4556310"/>
              <a:gd name="connsiteY5" fmla="*/ 1762300 h 4890592"/>
              <a:gd name="connsiteX6" fmla="*/ 534263 w 4556310"/>
              <a:gd name="connsiteY6" fmla="*/ 13242 h 4890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6310" h="4890592">
                <a:moveTo>
                  <a:pt x="544165" y="0"/>
                </a:moveTo>
                <a:lnTo>
                  <a:pt x="4556310" y="0"/>
                </a:lnTo>
                <a:lnTo>
                  <a:pt x="4556310" y="4543427"/>
                </a:lnTo>
                <a:lnTo>
                  <a:pt x="4345964" y="4644755"/>
                </a:lnTo>
                <a:cubicBezTo>
                  <a:pt x="3971701" y="4803056"/>
                  <a:pt x="3560219" y="4890592"/>
                  <a:pt x="3128292" y="4890592"/>
                </a:cubicBezTo>
                <a:cubicBezTo>
                  <a:pt x="1400584" y="4890592"/>
                  <a:pt x="0" y="3490008"/>
                  <a:pt x="0" y="1762300"/>
                </a:cubicBezTo>
                <a:cubicBezTo>
                  <a:pt x="0" y="1114410"/>
                  <a:pt x="196957" y="512521"/>
                  <a:pt x="534263" y="13242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B1B80E-7392-215A-87CF-BFB95DE83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609715" y="6599354"/>
            <a:ext cx="4151466" cy="33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10ADD9-C68C-BA49-C21E-8B38F36C8B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81622" y="6642590"/>
            <a:ext cx="1228512" cy="2909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BF4A24-78F1-AA8D-4E31-F10CE1C534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03270" y="6608691"/>
            <a:ext cx="3586004" cy="324819"/>
          </a:xfrm>
          <a:prstGeom prst="rect">
            <a:avLst/>
          </a:prstGeom>
        </p:spPr>
      </p:pic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EBAAAFEA-84EB-5919-6AB2-B4B7D6A54B6D}"/>
              </a:ext>
            </a:extLst>
          </p:cNvPr>
          <p:cNvSpPr txBox="1">
            <a:spLocks/>
          </p:cNvSpPr>
          <p:nvPr/>
        </p:nvSpPr>
        <p:spPr>
          <a:xfrm>
            <a:off x="553027" y="2174692"/>
            <a:ext cx="11257107" cy="30127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ts val="36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3000" b="0" i="0" kern="1200">
                <a:solidFill>
                  <a:schemeClr val="accent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20B0604020202020204" pitchFamily="34" charset="0"/>
              <a:buChar char="ü"/>
            </a:pPr>
            <a:r>
              <a:rPr lang="en-US" sz="2500" b="1" dirty="0">
                <a:solidFill>
                  <a:schemeClr val="accent3"/>
                </a:solidFill>
                <a:latin typeface="Arial"/>
                <a:ea typeface="Noto Sans"/>
                <a:cs typeface="Arial"/>
              </a:rPr>
              <a:t>OVER 100 YEARS </a:t>
            </a:r>
            <a:r>
              <a:rPr lang="en-US" sz="2500" dirty="0">
                <a:latin typeface="Arial"/>
                <a:ea typeface="Noto Sans"/>
                <a:cs typeface="Arial"/>
              </a:rPr>
              <a:t>of HVAC experience</a:t>
            </a:r>
            <a:endParaRPr lang="en-US" sz="2500" dirty="0">
              <a:solidFill>
                <a:srgbClr val="1CA3CD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  <a:buFont typeface="Wingdings" panose="020B0604020202020204" pitchFamily="34" charset="0"/>
              <a:buChar char="ü"/>
            </a:pPr>
            <a:r>
              <a:rPr lang="en-US" sz="2500" b="1" dirty="0">
                <a:solidFill>
                  <a:schemeClr val="accent3"/>
                </a:solidFill>
                <a:latin typeface="Arial"/>
                <a:ea typeface="Noto Sans"/>
                <a:cs typeface="Arial"/>
              </a:rPr>
              <a:t>MAJORITY OF RESIDENTIAL HVAC SYSTEMS </a:t>
            </a:r>
            <a:r>
              <a:rPr lang="en-US" sz="2500" dirty="0">
                <a:latin typeface="Arial"/>
                <a:ea typeface="Noto Sans"/>
                <a:cs typeface="Arial"/>
              </a:rPr>
              <a:t>feature Copeland parts</a:t>
            </a:r>
            <a:endParaRPr lang="en-US" sz="2500" dirty="0">
              <a:solidFill>
                <a:srgbClr val="1CA3CD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  <a:buFont typeface="Wingdings" panose="020B0604020202020204" pitchFamily="34" charset="0"/>
              <a:buChar char="ü"/>
            </a:pPr>
            <a:r>
              <a:rPr lang="en-US" sz="2500" b="1" dirty="0">
                <a:solidFill>
                  <a:schemeClr val="accent3"/>
                </a:solidFill>
                <a:latin typeface="Arial"/>
                <a:ea typeface="Noto Sans"/>
                <a:cs typeface="Arial"/>
              </a:rPr>
              <a:t>ONE IN FIVE HOMES </a:t>
            </a:r>
            <a:r>
              <a:rPr lang="en-US" sz="2500" dirty="0">
                <a:latin typeface="Arial"/>
                <a:ea typeface="Noto Sans"/>
                <a:cs typeface="Arial"/>
              </a:rPr>
              <a:t>in the U.S. has a Sensi or White-Rodgers thermostat</a:t>
            </a:r>
            <a:endParaRPr lang="en-US" sz="2500" dirty="0">
              <a:solidFill>
                <a:srgbClr val="1CA3CD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  <a:buFont typeface="Wingdings" panose="020B0604020202020204" pitchFamily="34" charset="0"/>
              <a:buChar char="ü"/>
            </a:pPr>
            <a:r>
              <a:rPr lang="en-US" sz="2500" b="1" dirty="0">
                <a:solidFill>
                  <a:schemeClr val="accent3"/>
                </a:solidFill>
                <a:latin typeface="Arial"/>
                <a:ea typeface="Noto Sans"/>
                <a:cs typeface="Arial"/>
              </a:rPr>
              <a:t>LARGEST MANUFACTURER </a:t>
            </a:r>
            <a:r>
              <a:rPr lang="en-US" sz="2500" dirty="0">
                <a:latin typeface="Arial"/>
                <a:ea typeface="Noto Sans"/>
                <a:cs typeface="Arial"/>
              </a:rPr>
              <a:t>of gas valves in North America</a:t>
            </a:r>
          </a:p>
        </p:txBody>
      </p:sp>
    </p:spTree>
    <p:extLst>
      <p:ext uri="{BB962C8B-B14F-4D97-AF65-F5344CB8AC3E}">
        <p14:creationId xmlns:p14="http://schemas.microsoft.com/office/powerpoint/2010/main" val="1104759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0012D40-16B2-2E3F-9242-2831E79F60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Offering a Strong Portfolio of HVAC Products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3895E26-524D-B4B9-07BA-A7DF73D72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B39421-83F4-B9A3-D98E-4F278CC84FD7}"/>
              </a:ext>
            </a:extLst>
          </p:cNvPr>
          <p:cNvGrpSpPr/>
          <p:nvPr/>
        </p:nvGrpSpPr>
        <p:grpSpPr>
          <a:xfrm>
            <a:off x="7638943" y="452600"/>
            <a:ext cx="6565806" cy="5391778"/>
            <a:chOff x="5997965" y="338862"/>
            <a:chExt cx="6565806" cy="5391778"/>
          </a:xfrm>
        </p:grpSpPr>
        <p:sp>
          <p:nvSpPr>
            <p:cNvPr id="7" name="object 11">
              <a:extLst>
                <a:ext uri="{FF2B5EF4-FFF2-40B4-BE49-F238E27FC236}">
                  <a16:creationId xmlns:a16="http://schemas.microsoft.com/office/drawing/2014/main" id="{443418ED-70EE-C17D-6843-58B099F50403}"/>
                </a:ext>
              </a:extLst>
            </p:cNvPr>
            <p:cNvSpPr/>
            <p:nvPr/>
          </p:nvSpPr>
          <p:spPr>
            <a:xfrm>
              <a:off x="8698998" y="4463254"/>
              <a:ext cx="3555401" cy="1211580"/>
            </a:xfrm>
            <a:custGeom>
              <a:avLst/>
              <a:gdLst/>
              <a:ahLst/>
              <a:cxnLst/>
              <a:rect l="l" t="t" r="r" b="b"/>
              <a:pathLst>
                <a:path w="3357879" h="1144270">
                  <a:moveTo>
                    <a:pt x="0" y="1143901"/>
                  </a:moveTo>
                  <a:lnTo>
                    <a:pt x="3357744" y="1143901"/>
                  </a:lnTo>
                  <a:lnTo>
                    <a:pt x="3357744" y="0"/>
                  </a:lnTo>
                  <a:lnTo>
                    <a:pt x="0" y="0"/>
                  </a:lnTo>
                  <a:lnTo>
                    <a:pt x="0" y="1143901"/>
                  </a:lnTo>
                  <a:close/>
                </a:path>
              </a:pathLst>
            </a:custGeom>
            <a:solidFill>
              <a:srgbClr val="A686BC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8" name="object 12">
              <a:extLst>
                <a:ext uri="{FF2B5EF4-FFF2-40B4-BE49-F238E27FC236}">
                  <a16:creationId xmlns:a16="http://schemas.microsoft.com/office/drawing/2014/main" id="{0FAAE4E1-D66E-2A32-F589-FE70739E99D6}"/>
                </a:ext>
              </a:extLst>
            </p:cNvPr>
            <p:cNvSpPr/>
            <p:nvPr/>
          </p:nvSpPr>
          <p:spPr>
            <a:xfrm>
              <a:off x="6770963" y="4259932"/>
              <a:ext cx="1873848" cy="672"/>
            </a:xfrm>
            <a:custGeom>
              <a:avLst/>
              <a:gdLst/>
              <a:ahLst/>
              <a:cxnLst/>
              <a:rect l="l" t="t" r="r" b="b"/>
              <a:pathLst>
                <a:path w="1769745" h="635">
                  <a:moveTo>
                    <a:pt x="0" y="510"/>
                  </a:moveTo>
                  <a:lnTo>
                    <a:pt x="1769355" y="510"/>
                  </a:lnTo>
                  <a:lnTo>
                    <a:pt x="1769355" y="0"/>
                  </a:lnTo>
                  <a:lnTo>
                    <a:pt x="0" y="0"/>
                  </a:lnTo>
                  <a:lnTo>
                    <a:pt x="0" y="510"/>
                  </a:lnTo>
                  <a:close/>
                </a:path>
              </a:pathLst>
            </a:custGeom>
            <a:solidFill>
              <a:srgbClr val="848688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9" name="object 13">
              <a:extLst>
                <a:ext uri="{FF2B5EF4-FFF2-40B4-BE49-F238E27FC236}">
                  <a16:creationId xmlns:a16="http://schemas.microsoft.com/office/drawing/2014/main" id="{3805463C-A868-5B19-BB7F-F8D718FD20F9}"/>
                </a:ext>
              </a:extLst>
            </p:cNvPr>
            <p:cNvSpPr/>
            <p:nvPr/>
          </p:nvSpPr>
          <p:spPr>
            <a:xfrm>
              <a:off x="6770963" y="4463253"/>
              <a:ext cx="1873848" cy="1206202"/>
            </a:xfrm>
            <a:custGeom>
              <a:avLst/>
              <a:gdLst/>
              <a:ahLst/>
              <a:cxnLst/>
              <a:rect l="l" t="t" r="r" b="b"/>
              <a:pathLst>
                <a:path w="1769745" h="1139189">
                  <a:moveTo>
                    <a:pt x="0" y="1138934"/>
                  </a:moveTo>
                  <a:lnTo>
                    <a:pt x="1769355" y="1138934"/>
                  </a:lnTo>
                  <a:lnTo>
                    <a:pt x="1769355" y="0"/>
                  </a:lnTo>
                  <a:lnTo>
                    <a:pt x="0" y="0"/>
                  </a:lnTo>
                  <a:lnTo>
                    <a:pt x="0" y="1138934"/>
                  </a:lnTo>
                  <a:close/>
                </a:path>
              </a:pathLst>
            </a:custGeom>
            <a:solidFill>
              <a:srgbClr val="848688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10" name="object 14">
              <a:extLst>
                <a:ext uri="{FF2B5EF4-FFF2-40B4-BE49-F238E27FC236}">
                  <a16:creationId xmlns:a16="http://schemas.microsoft.com/office/drawing/2014/main" id="{C6DCFE04-696A-44C8-17F7-8DC5D28EEA01}"/>
                </a:ext>
              </a:extLst>
            </p:cNvPr>
            <p:cNvSpPr/>
            <p:nvPr/>
          </p:nvSpPr>
          <p:spPr>
            <a:xfrm>
              <a:off x="6681400" y="497122"/>
              <a:ext cx="5653816" cy="1268058"/>
            </a:xfrm>
            <a:custGeom>
              <a:avLst/>
              <a:gdLst/>
              <a:ahLst/>
              <a:cxnLst/>
              <a:rect l="l" t="t" r="r" b="b"/>
              <a:pathLst>
                <a:path w="5339715" h="1197610">
                  <a:moveTo>
                    <a:pt x="2681554" y="0"/>
                  </a:moveTo>
                  <a:lnTo>
                    <a:pt x="0" y="1197305"/>
                  </a:lnTo>
                  <a:lnTo>
                    <a:pt x="5339334" y="1197305"/>
                  </a:lnTo>
                  <a:lnTo>
                    <a:pt x="2681554" y="0"/>
                  </a:lnTo>
                  <a:close/>
                </a:path>
              </a:pathLst>
            </a:custGeom>
            <a:solidFill>
              <a:srgbClr val="FDBE6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11" name="object 15">
              <a:extLst>
                <a:ext uri="{FF2B5EF4-FFF2-40B4-BE49-F238E27FC236}">
                  <a16:creationId xmlns:a16="http://schemas.microsoft.com/office/drawing/2014/main" id="{EE701DE6-D295-74C9-5405-7CF331523348}"/>
                </a:ext>
              </a:extLst>
            </p:cNvPr>
            <p:cNvSpPr/>
            <p:nvPr/>
          </p:nvSpPr>
          <p:spPr>
            <a:xfrm>
              <a:off x="10358374" y="3042639"/>
              <a:ext cx="1897380" cy="1132915"/>
            </a:xfrm>
            <a:custGeom>
              <a:avLst/>
              <a:gdLst/>
              <a:ahLst/>
              <a:cxnLst/>
              <a:rect l="l" t="t" r="r" b="b"/>
              <a:pathLst>
                <a:path w="1791970" h="1069975">
                  <a:moveTo>
                    <a:pt x="0" y="1069656"/>
                  </a:moveTo>
                  <a:lnTo>
                    <a:pt x="1791703" y="1069656"/>
                  </a:lnTo>
                  <a:lnTo>
                    <a:pt x="1791703" y="0"/>
                  </a:lnTo>
                  <a:lnTo>
                    <a:pt x="0" y="0"/>
                  </a:lnTo>
                  <a:lnTo>
                    <a:pt x="0" y="1069656"/>
                  </a:lnTo>
                  <a:close/>
                </a:path>
              </a:pathLst>
            </a:custGeom>
            <a:solidFill>
              <a:srgbClr val="F6F2E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61E3412F-F0BF-E3EC-0482-8202CCBD135B}"/>
                </a:ext>
              </a:extLst>
            </p:cNvPr>
            <p:cNvSpPr/>
            <p:nvPr/>
          </p:nvSpPr>
          <p:spPr>
            <a:xfrm>
              <a:off x="8698993" y="3155341"/>
              <a:ext cx="1612975" cy="1019958"/>
            </a:xfrm>
            <a:custGeom>
              <a:avLst/>
              <a:gdLst/>
              <a:ahLst/>
              <a:cxnLst/>
              <a:rect l="l" t="t" r="r" b="b"/>
              <a:pathLst>
                <a:path w="1523364" h="963295">
                  <a:moveTo>
                    <a:pt x="0" y="963217"/>
                  </a:moveTo>
                  <a:lnTo>
                    <a:pt x="1523352" y="963217"/>
                  </a:lnTo>
                  <a:lnTo>
                    <a:pt x="1523352" y="0"/>
                  </a:lnTo>
                  <a:lnTo>
                    <a:pt x="0" y="0"/>
                  </a:lnTo>
                  <a:lnTo>
                    <a:pt x="0" y="963217"/>
                  </a:lnTo>
                  <a:close/>
                </a:path>
              </a:pathLst>
            </a:custGeom>
            <a:solidFill>
              <a:srgbClr val="D4CECE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13" name="object 17">
              <a:extLst>
                <a:ext uri="{FF2B5EF4-FFF2-40B4-BE49-F238E27FC236}">
                  <a16:creationId xmlns:a16="http://schemas.microsoft.com/office/drawing/2014/main" id="{F23EF890-82AE-8A9E-578B-995DE2C779F5}"/>
                </a:ext>
              </a:extLst>
            </p:cNvPr>
            <p:cNvSpPr/>
            <p:nvPr/>
          </p:nvSpPr>
          <p:spPr>
            <a:xfrm>
              <a:off x="8698993" y="1839732"/>
              <a:ext cx="1612975" cy="1075765"/>
            </a:xfrm>
            <a:custGeom>
              <a:avLst/>
              <a:gdLst/>
              <a:ahLst/>
              <a:cxnLst/>
              <a:rect l="l" t="t" r="r" b="b"/>
              <a:pathLst>
                <a:path w="1523364" h="1016000">
                  <a:moveTo>
                    <a:pt x="0" y="1015886"/>
                  </a:moveTo>
                  <a:lnTo>
                    <a:pt x="1523352" y="1015886"/>
                  </a:lnTo>
                  <a:lnTo>
                    <a:pt x="1523352" y="0"/>
                  </a:lnTo>
                  <a:lnTo>
                    <a:pt x="0" y="0"/>
                  </a:lnTo>
                  <a:lnTo>
                    <a:pt x="0" y="1015886"/>
                  </a:lnTo>
                  <a:close/>
                </a:path>
              </a:pathLst>
            </a:custGeom>
            <a:solidFill>
              <a:srgbClr val="65B0B9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0B8168ED-2CB5-FDD1-847B-EC163717F163}"/>
                </a:ext>
              </a:extLst>
            </p:cNvPr>
            <p:cNvSpPr/>
            <p:nvPr/>
          </p:nvSpPr>
          <p:spPr>
            <a:xfrm>
              <a:off x="10358374" y="1839732"/>
              <a:ext cx="1897380" cy="1075765"/>
            </a:xfrm>
            <a:custGeom>
              <a:avLst/>
              <a:gdLst/>
              <a:ahLst/>
              <a:cxnLst/>
              <a:rect l="l" t="t" r="r" b="b"/>
              <a:pathLst>
                <a:path w="1791970" h="1016000">
                  <a:moveTo>
                    <a:pt x="0" y="1015886"/>
                  </a:moveTo>
                  <a:lnTo>
                    <a:pt x="1791703" y="1015886"/>
                  </a:lnTo>
                  <a:lnTo>
                    <a:pt x="1791703" y="0"/>
                  </a:lnTo>
                  <a:lnTo>
                    <a:pt x="0" y="0"/>
                  </a:lnTo>
                  <a:lnTo>
                    <a:pt x="0" y="1015886"/>
                  </a:lnTo>
                  <a:close/>
                </a:path>
              </a:pathLst>
            </a:custGeom>
            <a:solidFill>
              <a:srgbClr val="FFCF22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15" name="object 19">
              <a:extLst>
                <a:ext uri="{FF2B5EF4-FFF2-40B4-BE49-F238E27FC236}">
                  <a16:creationId xmlns:a16="http://schemas.microsoft.com/office/drawing/2014/main" id="{2853EA97-087E-F1ED-E9CB-05E718629C0C}"/>
                </a:ext>
              </a:extLst>
            </p:cNvPr>
            <p:cNvSpPr/>
            <p:nvPr/>
          </p:nvSpPr>
          <p:spPr>
            <a:xfrm>
              <a:off x="6754738" y="2971574"/>
              <a:ext cx="1903432" cy="1204184"/>
            </a:xfrm>
            <a:custGeom>
              <a:avLst/>
              <a:gdLst/>
              <a:ahLst/>
              <a:cxnLst/>
              <a:rect l="l" t="t" r="r" b="b"/>
              <a:pathLst>
                <a:path w="1797685" h="1137285">
                  <a:moveTo>
                    <a:pt x="0" y="1136775"/>
                  </a:moveTo>
                  <a:lnTo>
                    <a:pt x="1797240" y="1136775"/>
                  </a:lnTo>
                  <a:lnTo>
                    <a:pt x="1797240" y="0"/>
                  </a:lnTo>
                  <a:lnTo>
                    <a:pt x="0" y="0"/>
                  </a:lnTo>
                  <a:lnTo>
                    <a:pt x="0" y="1136775"/>
                  </a:lnTo>
                  <a:close/>
                </a:path>
              </a:pathLst>
            </a:custGeom>
            <a:solidFill>
              <a:srgbClr val="A0CF67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17" name="object 20">
              <a:extLst>
                <a:ext uri="{FF2B5EF4-FFF2-40B4-BE49-F238E27FC236}">
                  <a16:creationId xmlns:a16="http://schemas.microsoft.com/office/drawing/2014/main" id="{9D6C63A9-E4FE-3BFB-1192-355CDFC7CBEF}"/>
                </a:ext>
              </a:extLst>
            </p:cNvPr>
            <p:cNvSpPr/>
            <p:nvPr/>
          </p:nvSpPr>
          <p:spPr>
            <a:xfrm>
              <a:off x="6756928" y="1839732"/>
              <a:ext cx="1901414" cy="1075765"/>
            </a:xfrm>
            <a:custGeom>
              <a:avLst/>
              <a:gdLst/>
              <a:ahLst/>
              <a:cxnLst/>
              <a:rect l="l" t="t" r="r" b="b"/>
              <a:pathLst>
                <a:path w="1795779" h="1016000">
                  <a:moveTo>
                    <a:pt x="0" y="1015886"/>
                  </a:moveTo>
                  <a:lnTo>
                    <a:pt x="1795157" y="1015886"/>
                  </a:lnTo>
                  <a:lnTo>
                    <a:pt x="1795157" y="0"/>
                  </a:lnTo>
                  <a:lnTo>
                    <a:pt x="0" y="0"/>
                  </a:lnTo>
                  <a:lnTo>
                    <a:pt x="0" y="1015886"/>
                  </a:lnTo>
                  <a:close/>
                </a:path>
              </a:pathLst>
            </a:custGeom>
            <a:solidFill>
              <a:srgbClr val="96D2F3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19" name="object 21">
              <a:extLst>
                <a:ext uri="{FF2B5EF4-FFF2-40B4-BE49-F238E27FC236}">
                  <a16:creationId xmlns:a16="http://schemas.microsoft.com/office/drawing/2014/main" id="{230E99EF-5392-8C28-FBF9-6F790B844E6F}"/>
                </a:ext>
              </a:extLst>
            </p:cNvPr>
            <p:cNvSpPr/>
            <p:nvPr/>
          </p:nvSpPr>
          <p:spPr>
            <a:xfrm>
              <a:off x="6681406" y="467445"/>
              <a:ext cx="5661884" cy="3792743"/>
            </a:xfrm>
            <a:custGeom>
              <a:avLst/>
              <a:gdLst/>
              <a:ahLst/>
              <a:cxnLst/>
              <a:rect l="l" t="t" r="r" b="b"/>
              <a:pathLst>
                <a:path w="5347334" h="3582035">
                  <a:moveTo>
                    <a:pt x="2681554" y="0"/>
                  </a:moveTo>
                  <a:lnTo>
                    <a:pt x="0" y="1225334"/>
                  </a:lnTo>
                  <a:lnTo>
                    <a:pt x="0" y="3581793"/>
                  </a:lnTo>
                  <a:lnTo>
                    <a:pt x="5347322" y="3581793"/>
                  </a:lnTo>
                  <a:lnTo>
                    <a:pt x="5347043" y="3499434"/>
                  </a:lnTo>
                  <a:lnTo>
                    <a:pt x="84912" y="3499434"/>
                  </a:lnTo>
                  <a:lnTo>
                    <a:pt x="84912" y="1276553"/>
                  </a:lnTo>
                  <a:lnTo>
                    <a:pt x="2681439" y="87782"/>
                  </a:lnTo>
                  <a:lnTo>
                    <a:pt x="2871956" y="87782"/>
                  </a:lnTo>
                  <a:lnTo>
                    <a:pt x="2681554" y="0"/>
                  </a:lnTo>
                  <a:close/>
                </a:path>
                <a:path w="5347334" h="3582035">
                  <a:moveTo>
                    <a:pt x="2871956" y="87782"/>
                  </a:moveTo>
                  <a:lnTo>
                    <a:pt x="2681439" y="87782"/>
                  </a:lnTo>
                  <a:lnTo>
                    <a:pt x="5264404" y="1276388"/>
                  </a:lnTo>
                  <a:lnTo>
                    <a:pt x="5264404" y="3499434"/>
                  </a:lnTo>
                  <a:lnTo>
                    <a:pt x="5347043" y="3499434"/>
                  </a:lnTo>
                  <a:lnTo>
                    <a:pt x="5339333" y="1225334"/>
                  </a:lnTo>
                  <a:lnTo>
                    <a:pt x="2871956" y="87782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20" name="object 22">
              <a:extLst>
                <a:ext uri="{FF2B5EF4-FFF2-40B4-BE49-F238E27FC236}">
                  <a16:creationId xmlns:a16="http://schemas.microsoft.com/office/drawing/2014/main" id="{D18F60AE-2696-9E18-E408-0137CDA546AF}"/>
                </a:ext>
              </a:extLst>
            </p:cNvPr>
            <p:cNvSpPr/>
            <p:nvPr/>
          </p:nvSpPr>
          <p:spPr>
            <a:xfrm>
              <a:off x="6468541" y="338862"/>
              <a:ext cx="3052482" cy="1440852"/>
            </a:xfrm>
            <a:custGeom>
              <a:avLst/>
              <a:gdLst/>
              <a:ahLst/>
              <a:cxnLst/>
              <a:rect l="l" t="t" r="r" b="b"/>
              <a:pathLst>
                <a:path w="2882900" h="1360805">
                  <a:moveTo>
                    <a:pt x="2882582" y="0"/>
                  </a:moveTo>
                  <a:lnTo>
                    <a:pt x="0" y="1349717"/>
                  </a:lnTo>
                  <a:lnTo>
                    <a:pt x="2413" y="1360614"/>
                  </a:lnTo>
                  <a:lnTo>
                    <a:pt x="236867" y="1360614"/>
                  </a:lnTo>
                  <a:lnTo>
                    <a:pt x="2882582" y="149453"/>
                  </a:lnTo>
                  <a:lnTo>
                    <a:pt x="2882582" y="0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11" name="object 23">
              <a:extLst>
                <a:ext uri="{FF2B5EF4-FFF2-40B4-BE49-F238E27FC236}">
                  <a16:creationId xmlns:a16="http://schemas.microsoft.com/office/drawing/2014/main" id="{CCCB0968-E016-94FB-1759-5551AE01024A}"/>
                </a:ext>
              </a:extLst>
            </p:cNvPr>
            <p:cNvSpPr/>
            <p:nvPr/>
          </p:nvSpPr>
          <p:spPr>
            <a:xfrm>
              <a:off x="9520702" y="338873"/>
              <a:ext cx="3043069" cy="1440852"/>
            </a:xfrm>
            <a:custGeom>
              <a:avLst/>
              <a:gdLst/>
              <a:ahLst/>
              <a:cxnLst/>
              <a:rect l="l" t="t" r="r" b="b"/>
              <a:pathLst>
                <a:path w="2874009" h="1360805">
                  <a:moveTo>
                    <a:pt x="0" y="0"/>
                  </a:moveTo>
                  <a:lnTo>
                    <a:pt x="0" y="149453"/>
                  </a:lnTo>
                  <a:lnTo>
                    <a:pt x="2636837" y="1360601"/>
                  </a:lnTo>
                  <a:lnTo>
                    <a:pt x="2871368" y="1360601"/>
                  </a:lnTo>
                  <a:lnTo>
                    <a:pt x="2873806" y="1349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12" name="object 24">
              <a:extLst>
                <a:ext uri="{FF2B5EF4-FFF2-40B4-BE49-F238E27FC236}">
                  <a16:creationId xmlns:a16="http://schemas.microsoft.com/office/drawing/2014/main" id="{0016636C-072C-5F3C-1C66-6677CB69CB3A}"/>
                </a:ext>
              </a:extLst>
            </p:cNvPr>
            <p:cNvSpPr/>
            <p:nvPr/>
          </p:nvSpPr>
          <p:spPr>
            <a:xfrm>
              <a:off x="6681408" y="5711542"/>
              <a:ext cx="5661884" cy="0"/>
            </a:xfrm>
            <a:custGeom>
              <a:avLst/>
              <a:gdLst/>
              <a:ahLst/>
              <a:cxnLst/>
              <a:rect l="l" t="t" r="r" b="b"/>
              <a:pathLst>
                <a:path w="5347334">
                  <a:moveTo>
                    <a:pt x="0" y="0"/>
                  </a:moveTo>
                  <a:lnTo>
                    <a:pt x="5347322" y="0"/>
                  </a:lnTo>
                </a:path>
              </a:pathLst>
            </a:custGeom>
            <a:ln w="80010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15" name="object 25">
              <a:extLst>
                <a:ext uri="{FF2B5EF4-FFF2-40B4-BE49-F238E27FC236}">
                  <a16:creationId xmlns:a16="http://schemas.microsoft.com/office/drawing/2014/main" id="{8E9A026C-F7B8-E97F-C412-0C08AF928C8B}"/>
                </a:ext>
              </a:extLst>
            </p:cNvPr>
            <p:cNvSpPr/>
            <p:nvPr/>
          </p:nvSpPr>
          <p:spPr>
            <a:xfrm>
              <a:off x="6681407" y="4260202"/>
              <a:ext cx="90095" cy="0"/>
            </a:xfrm>
            <a:custGeom>
              <a:avLst/>
              <a:gdLst/>
              <a:ahLst/>
              <a:cxnLst/>
              <a:rect l="l" t="t" r="r" b="b"/>
              <a:pathLst>
                <a:path w="85089">
                  <a:moveTo>
                    <a:pt x="0" y="0"/>
                  </a:moveTo>
                  <a:lnTo>
                    <a:pt x="84581" y="0"/>
                  </a:lnTo>
                </a:path>
              </a:pathLst>
            </a:custGeom>
            <a:ln w="84581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19" name="object 26">
              <a:extLst>
                <a:ext uri="{FF2B5EF4-FFF2-40B4-BE49-F238E27FC236}">
                  <a16:creationId xmlns:a16="http://schemas.microsoft.com/office/drawing/2014/main" id="{FCED4E18-45D4-1097-33E6-CB7B8FB14CD3}"/>
                </a:ext>
              </a:extLst>
            </p:cNvPr>
            <p:cNvSpPr/>
            <p:nvPr/>
          </p:nvSpPr>
          <p:spPr>
            <a:xfrm>
              <a:off x="6726183" y="4463253"/>
              <a:ext cx="54863" cy="1222078"/>
            </a:xfrm>
            <a:custGeom>
              <a:avLst/>
              <a:gdLst/>
              <a:ahLst/>
              <a:cxnLst/>
              <a:rect l="l" t="t" r="r" b="b"/>
              <a:pathLst>
                <a:path h="1139189">
                  <a:moveTo>
                    <a:pt x="0" y="0"/>
                  </a:moveTo>
                  <a:lnTo>
                    <a:pt x="0" y="1138934"/>
                  </a:lnTo>
                </a:path>
              </a:pathLst>
            </a:custGeom>
            <a:ln w="84581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20" name="object 27">
              <a:extLst>
                <a:ext uri="{FF2B5EF4-FFF2-40B4-BE49-F238E27FC236}">
                  <a16:creationId xmlns:a16="http://schemas.microsoft.com/office/drawing/2014/main" id="{9BF1CC8A-9C71-E298-3B70-F31E536FAFA7}"/>
                </a:ext>
              </a:extLst>
            </p:cNvPr>
            <p:cNvSpPr/>
            <p:nvPr/>
          </p:nvSpPr>
          <p:spPr>
            <a:xfrm>
              <a:off x="10361718" y="4217575"/>
              <a:ext cx="1982096" cy="0"/>
            </a:xfrm>
            <a:custGeom>
              <a:avLst/>
              <a:gdLst/>
              <a:ahLst/>
              <a:cxnLst/>
              <a:rect l="l" t="t" r="r" b="b"/>
              <a:pathLst>
                <a:path w="1871979">
                  <a:moveTo>
                    <a:pt x="0" y="0"/>
                  </a:moveTo>
                  <a:lnTo>
                    <a:pt x="1871473" y="0"/>
                  </a:lnTo>
                </a:path>
              </a:pathLst>
            </a:custGeom>
            <a:ln w="80009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21" name="object 28">
              <a:extLst>
                <a:ext uri="{FF2B5EF4-FFF2-40B4-BE49-F238E27FC236}">
                  <a16:creationId xmlns:a16="http://schemas.microsoft.com/office/drawing/2014/main" id="{CEFF303A-8ABE-BE4D-5057-7B276C5A20F9}"/>
                </a:ext>
              </a:extLst>
            </p:cNvPr>
            <p:cNvSpPr/>
            <p:nvPr/>
          </p:nvSpPr>
          <p:spPr>
            <a:xfrm>
              <a:off x="8700701" y="4217575"/>
              <a:ext cx="1604906" cy="0"/>
            </a:xfrm>
            <a:custGeom>
              <a:avLst/>
              <a:gdLst/>
              <a:ahLst/>
              <a:cxnLst/>
              <a:rect l="l" t="t" r="r" b="b"/>
              <a:pathLst>
                <a:path w="1515745">
                  <a:moveTo>
                    <a:pt x="0" y="0"/>
                  </a:moveTo>
                  <a:lnTo>
                    <a:pt x="1515549" y="0"/>
                  </a:lnTo>
                </a:path>
              </a:pathLst>
            </a:custGeom>
            <a:ln w="80009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22" name="object 29">
              <a:extLst>
                <a:ext uri="{FF2B5EF4-FFF2-40B4-BE49-F238E27FC236}">
                  <a16:creationId xmlns:a16="http://schemas.microsoft.com/office/drawing/2014/main" id="{560E715C-87A5-1F25-737D-E740934CBB1F}"/>
                </a:ext>
              </a:extLst>
            </p:cNvPr>
            <p:cNvSpPr/>
            <p:nvPr/>
          </p:nvSpPr>
          <p:spPr>
            <a:xfrm>
              <a:off x="6681407" y="4217575"/>
              <a:ext cx="1963271" cy="0"/>
            </a:xfrm>
            <a:custGeom>
              <a:avLst/>
              <a:gdLst/>
              <a:ahLst/>
              <a:cxnLst/>
              <a:rect l="l" t="t" r="r" b="b"/>
              <a:pathLst>
                <a:path w="1854200">
                  <a:moveTo>
                    <a:pt x="0" y="0"/>
                  </a:moveTo>
                  <a:lnTo>
                    <a:pt x="1853937" y="0"/>
                  </a:lnTo>
                </a:path>
              </a:pathLst>
            </a:custGeom>
            <a:ln w="80009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23" name="object 30">
              <a:extLst>
                <a:ext uri="{FF2B5EF4-FFF2-40B4-BE49-F238E27FC236}">
                  <a16:creationId xmlns:a16="http://schemas.microsoft.com/office/drawing/2014/main" id="{FE44C95E-B86F-2CE7-B91C-A10979D3F15E}"/>
                </a:ext>
              </a:extLst>
            </p:cNvPr>
            <p:cNvSpPr/>
            <p:nvPr/>
          </p:nvSpPr>
          <p:spPr>
            <a:xfrm>
              <a:off x="12298765" y="4259935"/>
              <a:ext cx="0" cy="1409924"/>
            </a:xfrm>
            <a:custGeom>
              <a:avLst/>
              <a:gdLst/>
              <a:ahLst/>
              <a:cxnLst/>
              <a:rect l="l" t="t" r="r" b="b"/>
              <a:pathLst>
                <a:path h="1331595">
                  <a:moveTo>
                    <a:pt x="0" y="0"/>
                  </a:moveTo>
                  <a:lnTo>
                    <a:pt x="0" y="1331556"/>
                  </a:lnTo>
                </a:path>
              </a:pathLst>
            </a:custGeom>
            <a:ln w="84073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24" name="object 31">
              <a:extLst>
                <a:ext uri="{FF2B5EF4-FFF2-40B4-BE49-F238E27FC236}">
                  <a16:creationId xmlns:a16="http://schemas.microsoft.com/office/drawing/2014/main" id="{5634970B-3DD8-44FA-ED46-6A52DB91D2CE}"/>
                </a:ext>
              </a:extLst>
            </p:cNvPr>
            <p:cNvSpPr/>
            <p:nvPr/>
          </p:nvSpPr>
          <p:spPr>
            <a:xfrm>
              <a:off x="10361717" y="2915378"/>
              <a:ext cx="1894019" cy="51772"/>
            </a:xfrm>
            <a:custGeom>
              <a:avLst/>
              <a:gdLst/>
              <a:ahLst/>
              <a:cxnLst/>
              <a:rect l="l" t="t" r="r" b="b"/>
              <a:pathLst>
                <a:path w="1788795" h="48894">
                  <a:moveTo>
                    <a:pt x="0" y="48412"/>
                  </a:moveTo>
                  <a:lnTo>
                    <a:pt x="1788558" y="48412"/>
                  </a:lnTo>
                  <a:lnTo>
                    <a:pt x="1788558" y="0"/>
                  </a:lnTo>
                  <a:lnTo>
                    <a:pt x="0" y="0"/>
                  </a:lnTo>
                  <a:lnTo>
                    <a:pt x="0" y="48412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25" name="object 32">
              <a:extLst>
                <a:ext uri="{FF2B5EF4-FFF2-40B4-BE49-F238E27FC236}">
                  <a16:creationId xmlns:a16="http://schemas.microsoft.com/office/drawing/2014/main" id="{28055615-EF6A-047C-E46F-4322A4485739}"/>
                </a:ext>
              </a:extLst>
            </p:cNvPr>
            <p:cNvSpPr/>
            <p:nvPr/>
          </p:nvSpPr>
          <p:spPr>
            <a:xfrm>
              <a:off x="8700701" y="2915375"/>
              <a:ext cx="1604906" cy="49754"/>
            </a:xfrm>
            <a:custGeom>
              <a:avLst/>
              <a:gdLst/>
              <a:ahLst/>
              <a:cxnLst/>
              <a:rect l="l" t="t" r="r" b="b"/>
              <a:pathLst>
                <a:path w="1515745" h="46989">
                  <a:moveTo>
                    <a:pt x="0" y="46799"/>
                  </a:moveTo>
                  <a:lnTo>
                    <a:pt x="1515549" y="46799"/>
                  </a:lnTo>
                  <a:lnTo>
                    <a:pt x="1515549" y="0"/>
                  </a:lnTo>
                  <a:lnTo>
                    <a:pt x="0" y="0"/>
                  </a:lnTo>
                  <a:lnTo>
                    <a:pt x="0" y="46799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26" name="object 33">
              <a:extLst>
                <a:ext uri="{FF2B5EF4-FFF2-40B4-BE49-F238E27FC236}">
                  <a16:creationId xmlns:a16="http://schemas.microsoft.com/office/drawing/2014/main" id="{30A129E9-4D19-CE4C-4288-1FDEB7869BE8}"/>
                </a:ext>
              </a:extLst>
            </p:cNvPr>
            <p:cNvSpPr/>
            <p:nvPr/>
          </p:nvSpPr>
          <p:spPr>
            <a:xfrm>
              <a:off x="6737202" y="2943473"/>
              <a:ext cx="1907465" cy="0"/>
            </a:xfrm>
            <a:custGeom>
              <a:avLst/>
              <a:gdLst/>
              <a:ahLst/>
              <a:cxnLst/>
              <a:rect l="l" t="t" r="r" b="b"/>
              <a:pathLst>
                <a:path w="1801495">
                  <a:moveTo>
                    <a:pt x="0" y="0"/>
                  </a:moveTo>
                  <a:lnTo>
                    <a:pt x="1801241" y="0"/>
                  </a:lnTo>
                </a:path>
              </a:pathLst>
            </a:custGeom>
            <a:ln w="53073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27" name="object 34">
              <a:extLst>
                <a:ext uri="{FF2B5EF4-FFF2-40B4-BE49-F238E27FC236}">
                  <a16:creationId xmlns:a16="http://schemas.microsoft.com/office/drawing/2014/main" id="{0E2D39A0-AC77-8302-EFFA-3166C29EADAB}"/>
                </a:ext>
              </a:extLst>
            </p:cNvPr>
            <p:cNvSpPr/>
            <p:nvPr/>
          </p:nvSpPr>
          <p:spPr>
            <a:xfrm>
              <a:off x="6737194" y="1797500"/>
              <a:ext cx="5532120" cy="0"/>
            </a:xfrm>
            <a:custGeom>
              <a:avLst/>
              <a:gdLst/>
              <a:ahLst/>
              <a:cxnLst/>
              <a:rect l="l" t="t" r="r" b="b"/>
              <a:pathLst>
                <a:path w="5224780">
                  <a:moveTo>
                    <a:pt x="0" y="0"/>
                  </a:moveTo>
                  <a:lnTo>
                    <a:pt x="5224399" y="0"/>
                  </a:lnTo>
                </a:path>
              </a:pathLst>
            </a:custGeom>
            <a:ln w="79768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28" name="object 35">
              <a:extLst>
                <a:ext uri="{FF2B5EF4-FFF2-40B4-BE49-F238E27FC236}">
                  <a16:creationId xmlns:a16="http://schemas.microsoft.com/office/drawing/2014/main" id="{630ABE2A-604A-151A-45E1-D767B709E269}"/>
                </a:ext>
              </a:extLst>
            </p:cNvPr>
            <p:cNvSpPr/>
            <p:nvPr/>
          </p:nvSpPr>
          <p:spPr>
            <a:xfrm>
              <a:off x="8672549" y="1758660"/>
              <a:ext cx="0" cy="2501825"/>
            </a:xfrm>
            <a:custGeom>
              <a:avLst/>
              <a:gdLst/>
              <a:ahLst/>
              <a:cxnLst/>
              <a:rect l="l" t="t" r="r" b="b"/>
              <a:pathLst>
                <a:path h="2362835">
                  <a:moveTo>
                    <a:pt x="0" y="0"/>
                  </a:moveTo>
                  <a:lnTo>
                    <a:pt x="0" y="2362822"/>
                  </a:lnTo>
                </a:path>
              </a:pathLst>
            </a:custGeom>
            <a:ln w="53174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29" name="object 36">
              <a:extLst>
                <a:ext uri="{FF2B5EF4-FFF2-40B4-BE49-F238E27FC236}">
                  <a16:creationId xmlns:a16="http://schemas.microsoft.com/office/drawing/2014/main" id="{35A212AE-49CC-F5D2-6169-A6F0F4F5110D}"/>
                </a:ext>
              </a:extLst>
            </p:cNvPr>
            <p:cNvSpPr/>
            <p:nvPr/>
          </p:nvSpPr>
          <p:spPr>
            <a:xfrm>
              <a:off x="8672549" y="4463255"/>
              <a:ext cx="0" cy="1267385"/>
            </a:xfrm>
            <a:custGeom>
              <a:avLst/>
              <a:gdLst/>
              <a:ahLst/>
              <a:cxnLst/>
              <a:rect l="l" t="t" r="r" b="b"/>
              <a:pathLst>
                <a:path h="1196975">
                  <a:moveTo>
                    <a:pt x="0" y="0"/>
                  </a:moveTo>
                  <a:lnTo>
                    <a:pt x="0" y="1196454"/>
                  </a:lnTo>
                </a:path>
              </a:pathLst>
            </a:custGeom>
            <a:ln w="53174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30" name="object 37">
              <a:extLst>
                <a:ext uri="{FF2B5EF4-FFF2-40B4-BE49-F238E27FC236}">
                  <a16:creationId xmlns:a16="http://schemas.microsoft.com/office/drawing/2014/main" id="{CC0065A3-4AFE-47F4-B70B-902F280940A8}"/>
                </a:ext>
              </a:extLst>
            </p:cNvPr>
            <p:cNvSpPr/>
            <p:nvPr/>
          </p:nvSpPr>
          <p:spPr>
            <a:xfrm>
              <a:off x="10333558" y="1758653"/>
              <a:ext cx="0" cy="2501825"/>
            </a:xfrm>
            <a:custGeom>
              <a:avLst/>
              <a:gdLst/>
              <a:ahLst/>
              <a:cxnLst/>
              <a:rect l="l" t="t" r="r" b="b"/>
              <a:pathLst>
                <a:path h="2362835">
                  <a:moveTo>
                    <a:pt x="0" y="0"/>
                  </a:moveTo>
                  <a:lnTo>
                    <a:pt x="0" y="2362829"/>
                  </a:lnTo>
                </a:path>
              </a:pathLst>
            </a:custGeom>
            <a:ln w="53187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31" name="object 38">
              <a:extLst>
                <a:ext uri="{FF2B5EF4-FFF2-40B4-BE49-F238E27FC236}">
                  <a16:creationId xmlns:a16="http://schemas.microsoft.com/office/drawing/2014/main" id="{F61CB2A5-C321-1D32-2056-0342A5BE5A3E}"/>
                </a:ext>
              </a:extLst>
            </p:cNvPr>
            <p:cNvSpPr/>
            <p:nvPr/>
          </p:nvSpPr>
          <p:spPr>
            <a:xfrm>
              <a:off x="6681411" y="4487713"/>
              <a:ext cx="5643731" cy="0"/>
            </a:xfrm>
            <a:custGeom>
              <a:avLst/>
              <a:gdLst/>
              <a:ahLst/>
              <a:cxnLst/>
              <a:rect l="l" t="t" r="r" b="b"/>
              <a:pathLst>
                <a:path w="5330190">
                  <a:moveTo>
                    <a:pt x="0" y="0"/>
                  </a:moveTo>
                  <a:lnTo>
                    <a:pt x="5329593" y="0"/>
                  </a:lnTo>
                </a:path>
              </a:pathLst>
            </a:custGeom>
            <a:ln w="46202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32" name="object 39">
              <a:extLst>
                <a:ext uri="{FF2B5EF4-FFF2-40B4-BE49-F238E27FC236}">
                  <a16:creationId xmlns:a16="http://schemas.microsoft.com/office/drawing/2014/main" id="{EA331336-279D-45DD-9100-4219518E5BF7}"/>
                </a:ext>
              </a:extLst>
            </p:cNvPr>
            <p:cNvSpPr/>
            <p:nvPr/>
          </p:nvSpPr>
          <p:spPr>
            <a:xfrm>
              <a:off x="8695162" y="5540476"/>
              <a:ext cx="1020631" cy="127747"/>
            </a:xfrm>
            <a:custGeom>
              <a:avLst/>
              <a:gdLst/>
              <a:ahLst/>
              <a:cxnLst/>
              <a:rect l="l" t="t" r="r" b="b"/>
              <a:pathLst>
                <a:path w="963929" h="120650">
                  <a:moveTo>
                    <a:pt x="0" y="120650"/>
                  </a:moveTo>
                  <a:lnTo>
                    <a:pt x="963828" y="120650"/>
                  </a:lnTo>
                  <a:lnTo>
                    <a:pt x="963828" y="0"/>
                  </a:lnTo>
                  <a:lnTo>
                    <a:pt x="0" y="0"/>
                  </a:lnTo>
                  <a:lnTo>
                    <a:pt x="0" y="120650"/>
                  </a:lnTo>
                  <a:close/>
                </a:path>
              </a:pathLst>
            </a:custGeom>
            <a:solidFill>
              <a:srgbClr val="695170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33" name="object 40">
              <a:extLst>
                <a:ext uri="{FF2B5EF4-FFF2-40B4-BE49-F238E27FC236}">
                  <a16:creationId xmlns:a16="http://schemas.microsoft.com/office/drawing/2014/main" id="{95F7F533-8AC1-DAA3-B79D-6B01817D6289}"/>
                </a:ext>
              </a:extLst>
            </p:cNvPr>
            <p:cNvSpPr/>
            <p:nvPr/>
          </p:nvSpPr>
          <p:spPr>
            <a:xfrm>
              <a:off x="8695162" y="5412729"/>
              <a:ext cx="896246" cy="127747"/>
            </a:xfrm>
            <a:custGeom>
              <a:avLst/>
              <a:gdLst/>
              <a:ahLst/>
              <a:cxnLst/>
              <a:rect l="l" t="t" r="r" b="b"/>
              <a:pathLst>
                <a:path w="846454" h="120650">
                  <a:moveTo>
                    <a:pt x="0" y="120650"/>
                  </a:moveTo>
                  <a:lnTo>
                    <a:pt x="846404" y="120650"/>
                  </a:lnTo>
                  <a:lnTo>
                    <a:pt x="846404" y="0"/>
                  </a:lnTo>
                  <a:lnTo>
                    <a:pt x="0" y="0"/>
                  </a:lnTo>
                  <a:lnTo>
                    <a:pt x="0" y="120650"/>
                  </a:lnTo>
                  <a:close/>
                </a:path>
              </a:pathLst>
            </a:custGeom>
            <a:solidFill>
              <a:srgbClr val="695170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34" name="object 41">
              <a:extLst>
                <a:ext uri="{FF2B5EF4-FFF2-40B4-BE49-F238E27FC236}">
                  <a16:creationId xmlns:a16="http://schemas.microsoft.com/office/drawing/2014/main" id="{6248F2BE-BB37-6465-061A-2EBD31D50A59}"/>
                </a:ext>
              </a:extLst>
            </p:cNvPr>
            <p:cNvSpPr/>
            <p:nvPr/>
          </p:nvSpPr>
          <p:spPr>
            <a:xfrm>
              <a:off x="8695161" y="5284981"/>
              <a:ext cx="771862" cy="127747"/>
            </a:xfrm>
            <a:custGeom>
              <a:avLst/>
              <a:gdLst/>
              <a:ahLst/>
              <a:cxnLst/>
              <a:rect l="l" t="t" r="r" b="b"/>
              <a:pathLst>
                <a:path w="728979" h="120650">
                  <a:moveTo>
                    <a:pt x="0" y="120650"/>
                  </a:moveTo>
                  <a:lnTo>
                    <a:pt x="728980" y="120650"/>
                  </a:lnTo>
                  <a:lnTo>
                    <a:pt x="728980" y="0"/>
                  </a:lnTo>
                  <a:lnTo>
                    <a:pt x="0" y="0"/>
                  </a:lnTo>
                  <a:lnTo>
                    <a:pt x="0" y="120650"/>
                  </a:lnTo>
                  <a:close/>
                </a:path>
              </a:pathLst>
            </a:custGeom>
            <a:solidFill>
              <a:srgbClr val="695170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35" name="object 42">
              <a:extLst>
                <a:ext uri="{FF2B5EF4-FFF2-40B4-BE49-F238E27FC236}">
                  <a16:creationId xmlns:a16="http://schemas.microsoft.com/office/drawing/2014/main" id="{40291538-2263-32A5-F962-1CC0E14F1E91}"/>
                </a:ext>
              </a:extLst>
            </p:cNvPr>
            <p:cNvSpPr/>
            <p:nvPr/>
          </p:nvSpPr>
          <p:spPr>
            <a:xfrm>
              <a:off x="8695162" y="5157234"/>
              <a:ext cx="648149" cy="127747"/>
            </a:xfrm>
            <a:custGeom>
              <a:avLst/>
              <a:gdLst/>
              <a:ahLst/>
              <a:cxnLst/>
              <a:rect l="l" t="t" r="r" b="b"/>
              <a:pathLst>
                <a:path w="612139" h="120650">
                  <a:moveTo>
                    <a:pt x="0" y="120650"/>
                  </a:moveTo>
                  <a:lnTo>
                    <a:pt x="611543" y="120650"/>
                  </a:lnTo>
                  <a:lnTo>
                    <a:pt x="611543" y="0"/>
                  </a:lnTo>
                  <a:lnTo>
                    <a:pt x="0" y="0"/>
                  </a:lnTo>
                  <a:lnTo>
                    <a:pt x="0" y="120650"/>
                  </a:lnTo>
                  <a:close/>
                </a:path>
              </a:pathLst>
            </a:custGeom>
            <a:solidFill>
              <a:srgbClr val="695170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36" name="object 43">
              <a:extLst>
                <a:ext uri="{FF2B5EF4-FFF2-40B4-BE49-F238E27FC236}">
                  <a16:creationId xmlns:a16="http://schemas.microsoft.com/office/drawing/2014/main" id="{DC726B9D-203C-D8AB-CD5F-8AA6F83756B3}"/>
                </a:ext>
              </a:extLst>
            </p:cNvPr>
            <p:cNvSpPr/>
            <p:nvPr/>
          </p:nvSpPr>
          <p:spPr>
            <a:xfrm>
              <a:off x="8695161" y="5029487"/>
              <a:ext cx="544606" cy="127747"/>
            </a:xfrm>
            <a:custGeom>
              <a:avLst/>
              <a:gdLst/>
              <a:ahLst/>
              <a:cxnLst/>
              <a:rect l="l" t="t" r="r" b="b"/>
              <a:pathLst>
                <a:path w="514350" h="120650">
                  <a:moveTo>
                    <a:pt x="0" y="120650"/>
                  </a:moveTo>
                  <a:lnTo>
                    <a:pt x="514045" y="120650"/>
                  </a:lnTo>
                  <a:lnTo>
                    <a:pt x="514045" y="0"/>
                  </a:lnTo>
                  <a:lnTo>
                    <a:pt x="0" y="0"/>
                  </a:lnTo>
                  <a:lnTo>
                    <a:pt x="0" y="120650"/>
                  </a:lnTo>
                  <a:close/>
                </a:path>
              </a:pathLst>
            </a:custGeom>
            <a:solidFill>
              <a:srgbClr val="695170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37" name="object 44">
              <a:extLst>
                <a:ext uri="{FF2B5EF4-FFF2-40B4-BE49-F238E27FC236}">
                  <a16:creationId xmlns:a16="http://schemas.microsoft.com/office/drawing/2014/main" id="{E853EA0D-8CDC-4BFD-93E3-E4B5A3E0D89F}"/>
                </a:ext>
              </a:extLst>
            </p:cNvPr>
            <p:cNvSpPr/>
            <p:nvPr/>
          </p:nvSpPr>
          <p:spPr>
            <a:xfrm>
              <a:off x="8695163" y="4901740"/>
              <a:ext cx="418204" cy="127747"/>
            </a:xfrm>
            <a:custGeom>
              <a:avLst/>
              <a:gdLst/>
              <a:ahLst/>
              <a:cxnLst/>
              <a:rect l="l" t="t" r="r" b="b"/>
              <a:pathLst>
                <a:path w="394970" h="120650">
                  <a:moveTo>
                    <a:pt x="0" y="120650"/>
                  </a:moveTo>
                  <a:lnTo>
                    <a:pt x="394398" y="120650"/>
                  </a:lnTo>
                  <a:lnTo>
                    <a:pt x="394398" y="0"/>
                  </a:lnTo>
                  <a:lnTo>
                    <a:pt x="0" y="0"/>
                  </a:lnTo>
                  <a:lnTo>
                    <a:pt x="0" y="120650"/>
                  </a:lnTo>
                  <a:close/>
                </a:path>
              </a:pathLst>
            </a:custGeom>
            <a:solidFill>
              <a:srgbClr val="695170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38" name="object 45">
              <a:extLst>
                <a:ext uri="{FF2B5EF4-FFF2-40B4-BE49-F238E27FC236}">
                  <a16:creationId xmlns:a16="http://schemas.microsoft.com/office/drawing/2014/main" id="{8A60826F-0292-A703-E259-CD33C6333444}"/>
                </a:ext>
              </a:extLst>
            </p:cNvPr>
            <p:cNvSpPr/>
            <p:nvPr/>
          </p:nvSpPr>
          <p:spPr>
            <a:xfrm>
              <a:off x="8695163" y="4773993"/>
              <a:ext cx="286422" cy="127747"/>
            </a:xfrm>
            <a:custGeom>
              <a:avLst/>
              <a:gdLst/>
              <a:ahLst/>
              <a:cxnLst/>
              <a:rect l="l" t="t" r="r" b="b"/>
              <a:pathLst>
                <a:path w="270510" h="120650">
                  <a:moveTo>
                    <a:pt x="0" y="120650"/>
                  </a:moveTo>
                  <a:lnTo>
                    <a:pt x="270319" y="120650"/>
                  </a:lnTo>
                  <a:lnTo>
                    <a:pt x="270319" y="0"/>
                  </a:lnTo>
                  <a:lnTo>
                    <a:pt x="0" y="0"/>
                  </a:lnTo>
                  <a:lnTo>
                    <a:pt x="0" y="120650"/>
                  </a:lnTo>
                  <a:close/>
                </a:path>
              </a:pathLst>
            </a:custGeom>
            <a:solidFill>
              <a:srgbClr val="695170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39" name="object 46">
              <a:extLst>
                <a:ext uri="{FF2B5EF4-FFF2-40B4-BE49-F238E27FC236}">
                  <a16:creationId xmlns:a16="http://schemas.microsoft.com/office/drawing/2014/main" id="{716CDCBB-5934-D11E-C5F4-09C573D621BD}"/>
                </a:ext>
              </a:extLst>
            </p:cNvPr>
            <p:cNvSpPr/>
            <p:nvPr/>
          </p:nvSpPr>
          <p:spPr>
            <a:xfrm>
              <a:off x="8695162" y="4646245"/>
              <a:ext cx="150607" cy="127747"/>
            </a:xfrm>
            <a:custGeom>
              <a:avLst/>
              <a:gdLst/>
              <a:ahLst/>
              <a:cxnLst/>
              <a:rect l="l" t="t" r="r" b="b"/>
              <a:pathLst>
                <a:path w="142239" h="120650">
                  <a:moveTo>
                    <a:pt x="0" y="120650"/>
                  </a:moveTo>
                  <a:lnTo>
                    <a:pt x="141808" y="120650"/>
                  </a:lnTo>
                  <a:lnTo>
                    <a:pt x="141808" y="0"/>
                  </a:lnTo>
                  <a:lnTo>
                    <a:pt x="0" y="0"/>
                  </a:lnTo>
                  <a:lnTo>
                    <a:pt x="0" y="120650"/>
                  </a:lnTo>
                  <a:close/>
                </a:path>
              </a:pathLst>
            </a:custGeom>
            <a:solidFill>
              <a:srgbClr val="695170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40" name="object 47">
              <a:extLst>
                <a:ext uri="{FF2B5EF4-FFF2-40B4-BE49-F238E27FC236}">
                  <a16:creationId xmlns:a16="http://schemas.microsoft.com/office/drawing/2014/main" id="{5A568314-B579-3739-3D4A-98020171F136}"/>
                </a:ext>
              </a:extLst>
            </p:cNvPr>
            <p:cNvSpPr/>
            <p:nvPr/>
          </p:nvSpPr>
          <p:spPr>
            <a:xfrm>
              <a:off x="5997965" y="4260473"/>
              <a:ext cx="6342978" cy="203051"/>
            </a:xfrm>
            <a:custGeom>
              <a:avLst/>
              <a:gdLst/>
              <a:ahLst/>
              <a:cxnLst/>
              <a:rect l="l" t="t" r="r" b="b"/>
              <a:pathLst>
                <a:path w="5990590" h="191770">
                  <a:moveTo>
                    <a:pt x="0" y="191515"/>
                  </a:moveTo>
                  <a:lnTo>
                    <a:pt x="5990285" y="191515"/>
                  </a:lnTo>
                  <a:lnTo>
                    <a:pt x="5990285" y="0"/>
                  </a:lnTo>
                  <a:lnTo>
                    <a:pt x="0" y="0"/>
                  </a:lnTo>
                  <a:lnTo>
                    <a:pt x="0" y="191515"/>
                  </a:lnTo>
                  <a:close/>
                </a:path>
              </a:pathLst>
            </a:custGeom>
            <a:solidFill>
              <a:srgbClr val="97C47C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41" name="object 48">
              <a:extLst>
                <a:ext uri="{FF2B5EF4-FFF2-40B4-BE49-F238E27FC236}">
                  <a16:creationId xmlns:a16="http://schemas.microsoft.com/office/drawing/2014/main" id="{73B4953C-D772-F89A-780E-A78F1DA46D44}"/>
                </a:ext>
              </a:extLst>
            </p:cNvPr>
            <p:cNvSpPr/>
            <p:nvPr/>
          </p:nvSpPr>
          <p:spPr>
            <a:xfrm>
              <a:off x="11494329" y="3316489"/>
              <a:ext cx="761776" cy="858595"/>
            </a:xfrm>
            <a:custGeom>
              <a:avLst/>
              <a:gdLst/>
              <a:ahLst/>
              <a:cxnLst/>
              <a:rect l="l" t="t" r="r" b="b"/>
              <a:pathLst>
                <a:path w="719454" h="810895">
                  <a:moveTo>
                    <a:pt x="0" y="810412"/>
                  </a:moveTo>
                  <a:lnTo>
                    <a:pt x="718858" y="810412"/>
                  </a:lnTo>
                  <a:lnTo>
                    <a:pt x="718858" y="0"/>
                  </a:lnTo>
                  <a:lnTo>
                    <a:pt x="0" y="0"/>
                  </a:lnTo>
                  <a:lnTo>
                    <a:pt x="0" y="810412"/>
                  </a:lnTo>
                  <a:close/>
                </a:path>
              </a:pathLst>
            </a:custGeom>
            <a:solidFill>
              <a:srgbClr val="715550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42" name="object 49">
              <a:extLst>
                <a:ext uri="{FF2B5EF4-FFF2-40B4-BE49-F238E27FC236}">
                  <a16:creationId xmlns:a16="http://schemas.microsoft.com/office/drawing/2014/main" id="{16A62BEE-2518-6903-E9C2-B22AA82146CD}"/>
                </a:ext>
              </a:extLst>
            </p:cNvPr>
            <p:cNvSpPr/>
            <p:nvPr/>
          </p:nvSpPr>
          <p:spPr>
            <a:xfrm>
              <a:off x="11135746" y="3291517"/>
              <a:ext cx="26221" cy="26221"/>
            </a:xfrm>
            <a:custGeom>
              <a:avLst/>
              <a:gdLst/>
              <a:ahLst/>
              <a:cxnLst/>
              <a:rect l="l" t="t" r="r" b="b"/>
              <a:pathLst>
                <a:path w="24765" h="24764">
                  <a:moveTo>
                    <a:pt x="19100" y="0"/>
                  </a:moveTo>
                  <a:lnTo>
                    <a:pt x="5524" y="0"/>
                  </a:lnTo>
                  <a:lnTo>
                    <a:pt x="0" y="5435"/>
                  </a:lnTo>
                  <a:lnTo>
                    <a:pt x="0" y="18834"/>
                  </a:lnTo>
                  <a:lnTo>
                    <a:pt x="5524" y="24257"/>
                  </a:lnTo>
                  <a:lnTo>
                    <a:pt x="19100" y="24257"/>
                  </a:lnTo>
                  <a:lnTo>
                    <a:pt x="24638" y="18834"/>
                  </a:lnTo>
                  <a:lnTo>
                    <a:pt x="24638" y="5435"/>
                  </a:lnTo>
                  <a:lnTo>
                    <a:pt x="19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43" name="object 50">
              <a:extLst>
                <a:ext uri="{FF2B5EF4-FFF2-40B4-BE49-F238E27FC236}">
                  <a16:creationId xmlns:a16="http://schemas.microsoft.com/office/drawing/2014/main" id="{D0B3565C-9BDD-98DC-8B7A-B9E135D926B6}"/>
                </a:ext>
              </a:extLst>
            </p:cNvPr>
            <p:cNvSpPr/>
            <p:nvPr/>
          </p:nvSpPr>
          <p:spPr>
            <a:xfrm>
              <a:off x="11148779" y="3042639"/>
              <a:ext cx="0" cy="241375"/>
            </a:xfrm>
            <a:custGeom>
              <a:avLst/>
              <a:gdLst/>
              <a:ahLst/>
              <a:cxnLst/>
              <a:rect l="l" t="t" r="r" b="b"/>
              <a:pathLst>
                <a:path h="227964">
                  <a:moveTo>
                    <a:pt x="0" y="0"/>
                  </a:moveTo>
                  <a:lnTo>
                    <a:pt x="0" y="227952"/>
                  </a:lnTo>
                </a:path>
              </a:pathLst>
            </a:custGeom>
            <a:ln w="7239">
              <a:solidFill>
                <a:srgbClr val="A28079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44" name="object 51">
              <a:extLst>
                <a:ext uri="{FF2B5EF4-FFF2-40B4-BE49-F238E27FC236}">
                  <a16:creationId xmlns:a16="http://schemas.microsoft.com/office/drawing/2014/main" id="{FDD02106-522D-80C6-6710-F32B10699C9E}"/>
                </a:ext>
              </a:extLst>
            </p:cNvPr>
            <p:cNvSpPr/>
            <p:nvPr/>
          </p:nvSpPr>
          <p:spPr>
            <a:xfrm>
              <a:off x="11113688" y="3273520"/>
              <a:ext cx="70597" cy="33618"/>
            </a:xfrm>
            <a:custGeom>
              <a:avLst/>
              <a:gdLst/>
              <a:ahLst/>
              <a:cxnLst/>
              <a:rect l="l" t="t" r="r" b="b"/>
              <a:pathLst>
                <a:path w="66675" h="31750">
                  <a:moveTo>
                    <a:pt x="36017" y="0"/>
                  </a:moveTo>
                  <a:lnTo>
                    <a:pt x="30276" y="0"/>
                  </a:lnTo>
                  <a:lnTo>
                    <a:pt x="965" y="28829"/>
                  </a:lnTo>
                  <a:lnTo>
                    <a:pt x="0" y="29806"/>
                  </a:lnTo>
                  <a:lnTo>
                    <a:pt x="698" y="31457"/>
                  </a:lnTo>
                  <a:lnTo>
                    <a:pt x="65595" y="31457"/>
                  </a:lnTo>
                  <a:lnTo>
                    <a:pt x="66294" y="29806"/>
                  </a:lnTo>
                  <a:lnTo>
                    <a:pt x="36017" y="0"/>
                  </a:lnTo>
                  <a:close/>
                </a:path>
              </a:pathLst>
            </a:custGeom>
            <a:solidFill>
              <a:srgbClr val="A28079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45" name="object 52">
              <a:extLst>
                <a:ext uri="{FF2B5EF4-FFF2-40B4-BE49-F238E27FC236}">
                  <a16:creationId xmlns:a16="http://schemas.microsoft.com/office/drawing/2014/main" id="{2D84EE51-FBFD-1C92-F629-55F5988E2D51}"/>
                </a:ext>
              </a:extLst>
            </p:cNvPr>
            <p:cNvSpPr/>
            <p:nvPr/>
          </p:nvSpPr>
          <p:spPr>
            <a:xfrm>
              <a:off x="11247031" y="3291517"/>
              <a:ext cx="26221" cy="26221"/>
            </a:xfrm>
            <a:custGeom>
              <a:avLst/>
              <a:gdLst/>
              <a:ahLst/>
              <a:cxnLst/>
              <a:rect l="l" t="t" r="r" b="b"/>
              <a:pathLst>
                <a:path w="24765" h="24764">
                  <a:moveTo>
                    <a:pt x="19088" y="0"/>
                  </a:moveTo>
                  <a:lnTo>
                    <a:pt x="5499" y="0"/>
                  </a:lnTo>
                  <a:lnTo>
                    <a:pt x="0" y="5435"/>
                  </a:lnTo>
                  <a:lnTo>
                    <a:pt x="0" y="18834"/>
                  </a:lnTo>
                  <a:lnTo>
                    <a:pt x="5499" y="24257"/>
                  </a:lnTo>
                  <a:lnTo>
                    <a:pt x="19088" y="24257"/>
                  </a:lnTo>
                  <a:lnTo>
                    <a:pt x="24612" y="18834"/>
                  </a:lnTo>
                  <a:lnTo>
                    <a:pt x="24612" y="5435"/>
                  </a:lnTo>
                  <a:lnTo>
                    <a:pt x="190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46" name="object 53">
              <a:extLst>
                <a:ext uri="{FF2B5EF4-FFF2-40B4-BE49-F238E27FC236}">
                  <a16:creationId xmlns:a16="http://schemas.microsoft.com/office/drawing/2014/main" id="{36ADA78F-9226-43CF-F7C2-6EC1CA4CA52E}"/>
                </a:ext>
              </a:extLst>
            </p:cNvPr>
            <p:cNvSpPr/>
            <p:nvPr/>
          </p:nvSpPr>
          <p:spPr>
            <a:xfrm>
              <a:off x="11260052" y="3042639"/>
              <a:ext cx="0" cy="241375"/>
            </a:xfrm>
            <a:custGeom>
              <a:avLst/>
              <a:gdLst/>
              <a:ahLst/>
              <a:cxnLst/>
              <a:rect l="l" t="t" r="r" b="b"/>
              <a:pathLst>
                <a:path h="227964">
                  <a:moveTo>
                    <a:pt x="0" y="0"/>
                  </a:moveTo>
                  <a:lnTo>
                    <a:pt x="0" y="227952"/>
                  </a:lnTo>
                </a:path>
              </a:pathLst>
            </a:custGeom>
            <a:ln w="7239">
              <a:solidFill>
                <a:srgbClr val="A28079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47" name="object 54">
              <a:extLst>
                <a:ext uri="{FF2B5EF4-FFF2-40B4-BE49-F238E27FC236}">
                  <a16:creationId xmlns:a16="http://schemas.microsoft.com/office/drawing/2014/main" id="{4BA1A99D-329B-FB5A-7016-5900153FA37E}"/>
                </a:ext>
              </a:extLst>
            </p:cNvPr>
            <p:cNvSpPr/>
            <p:nvPr/>
          </p:nvSpPr>
          <p:spPr>
            <a:xfrm>
              <a:off x="11224959" y="3273520"/>
              <a:ext cx="70597" cy="33618"/>
            </a:xfrm>
            <a:custGeom>
              <a:avLst/>
              <a:gdLst/>
              <a:ahLst/>
              <a:cxnLst/>
              <a:rect l="l" t="t" r="r" b="b"/>
              <a:pathLst>
                <a:path w="66675" h="31750">
                  <a:moveTo>
                    <a:pt x="36017" y="0"/>
                  </a:moveTo>
                  <a:lnTo>
                    <a:pt x="30276" y="0"/>
                  </a:lnTo>
                  <a:lnTo>
                    <a:pt x="0" y="29806"/>
                  </a:lnTo>
                  <a:lnTo>
                    <a:pt x="698" y="31457"/>
                  </a:lnTo>
                  <a:lnTo>
                    <a:pt x="65608" y="31457"/>
                  </a:lnTo>
                  <a:lnTo>
                    <a:pt x="66306" y="29806"/>
                  </a:lnTo>
                  <a:lnTo>
                    <a:pt x="36017" y="0"/>
                  </a:lnTo>
                  <a:close/>
                </a:path>
              </a:pathLst>
            </a:custGeom>
            <a:solidFill>
              <a:srgbClr val="A28079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48" name="object 55">
              <a:extLst>
                <a:ext uri="{FF2B5EF4-FFF2-40B4-BE49-F238E27FC236}">
                  <a16:creationId xmlns:a16="http://schemas.microsoft.com/office/drawing/2014/main" id="{4D7773C1-EFB9-2E81-963A-82B44714DDF6}"/>
                </a:ext>
              </a:extLst>
            </p:cNvPr>
            <p:cNvSpPr/>
            <p:nvPr/>
          </p:nvSpPr>
          <p:spPr>
            <a:xfrm>
              <a:off x="11017508" y="3291517"/>
              <a:ext cx="26221" cy="26221"/>
            </a:xfrm>
            <a:custGeom>
              <a:avLst/>
              <a:gdLst/>
              <a:ahLst/>
              <a:cxnLst/>
              <a:rect l="l" t="t" r="r" b="b"/>
              <a:pathLst>
                <a:path w="24765" h="24764">
                  <a:moveTo>
                    <a:pt x="19100" y="0"/>
                  </a:moveTo>
                  <a:lnTo>
                    <a:pt x="5524" y="0"/>
                  </a:lnTo>
                  <a:lnTo>
                    <a:pt x="0" y="5435"/>
                  </a:lnTo>
                  <a:lnTo>
                    <a:pt x="0" y="18834"/>
                  </a:lnTo>
                  <a:lnTo>
                    <a:pt x="5524" y="24257"/>
                  </a:lnTo>
                  <a:lnTo>
                    <a:pt x="19100" y="24257"/>
                  </a:lnTo>
                  <a:lnTo>
                    <a:pt x="24638" y="18834"/>
                  </a:lnTo>
                  <a:lnTo>
                    <a:pt x="24638" y="5435"/>
                  </a:lnTo>
                  <a:lnTo>
                    <a:pt x="19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49" name="object 56">
              <a:extLst>
                <a:ext uri="{FF2B5EF4-FFF2-40B4-BE49-F238E27FC236}">
                  <a16:creationId xmlns:a16="http://schemas.microsoft.com/office/drawing/2014/main" id="{958EB907-F234-E1A3-B56C-0D0DBF3C8375}"/>
                </a:ext>
              </a:extLst>
            </p:cNvPr>
            <p:cNvSpPr/>
            <p:nvPr/>
          </p:nvSpPr>
          <p:spPr>
            <a:xfrm>
              <a:off x="11030551" y="3042639"/>
              <a:ext cx="0" cy="241375"/>
            </a:xfrm>
            <a:custGeom>
              <a:avLst/>
              <a:gdLst/>
              <a:ahLst/>
              <a:cxnLst/>
              <a:rect l="l" t="t" r="r" b="b"/>
              <a:pathLst>
                <a:path h="227964">
                  <a:moveTo>
                    <a:pt x="0" y="0"/>
                  </a:moveTo>
                  <a:lnTo>
                    <a:pt x="0" y="227952"/>
                  </a:lnTo>
                </a:path>
              </a:pathLst>
            </a:custGeom>
            <a:ln w="7239">
              <a:solidFill>
                <a:srgbClr val="A28079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50" name="object 57">
              <a:extLst>
                <a:ext uri="{FF2B5EF4-FFF2-40B4-BE49-F238E27FC236}">
                  <a16:creationId xmlns:a16="http://schemas.microsoft.com/office/drawing/2014/main" id="{F238481B-D242-976C-2B1E-74CFACF39529}"/>
                </a:ext>
              </a:extLst>
            </p:cNvPr>
            <p:cNvSpPr/>
            <p:nvPr/>
          </p:nvSpPr>
          <p:spPr>
            <a:xfrm>
              <a:off x="10995436" y="3273520"/>
              <a:ext cx="70597" cy="33618"/>
            </a:xfrm>
            <a:custGeom>
              <a:avLst/>
              <a:gdLst/>
              <a:ahLst/>
              <a:cxnLst/>
              <a:rect l="l" t="t" r="r" b="b"/>
              <a:pathLst>
                <a:path w="66675" h="31750">
                  <a:moveTo>
                    <a:pt x="36017" y="0"/>
                  </a:moveTo>
                  <a:lnTo>
                    <a:pt x="30289" y="0"/>
                  </a:lnTo>
                  <a:lnTo>
                    <a:pt x="0" y="29806"/>
                  </a:lnTo>
                  <a:lnTo>
                    <a:pt x="698" y="31457"/>
                  </a:lnTo>
                  <a:lnTo>
                    <a:pt x="65608" y="31457"/>
                  </a:lnTo>
                  <a:lnTo>
                    <a:pt x="66306" y="29806"/>
                  </a:lnTo>
                  <a:lnTo>
                    <a:pt x="36017" y="0"/>
                  </a:lnTo>
                  <a:close/>
                </a:path>
              </a:pathLst>
            </a:custGeom>
            <a:solidFill>
              <a:srgbClr val="A28079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51" name="object 58">
              <a:extLst>
                <a:ext uri="{FF2B5EF4-FFF2-40B4-BE49-F238E27FC236}">
                  <a16:creationId xmlns:a16="http://schemas.microsoft.com/office/drawing/2014/main" id="{33EE8508-59CC-F623-521D-F9C18A1DD87B}"/>
                </a:ext>
              </a:extLst>
            </p:cNvPr>
            <p:cNvSpPr/>
            <p:nvPr/>
          </p:nvSpPr>
          <p:spPr>
            <a:xfrm>
              <a:off x="10358374" y="2966636"/>
              <a:ext cx="1897380" cy="76649"/>
            </a:xfrm>
            <a:custGeom>
              <a:avLst/>
              <a:gdLst/>
              <a:ahLst/>
              <a:cxnLst/>
              <a:rect l="l" t="t" r="r" b="b"/>
              <a:pathLst>
                <a:path w="1791970" h="72389">
                  <a:moveTo>
                    <a:pt x="0" y="71780"/>
                  </a:moveTo>
                  <a:lnTo>
                    <a:pt x="1791703" y="71780"/>
                  </a:lnTo>
                  <a:lnTo>
                    <a:pt x="1791703" y="0"/>
                  </a:lnTo>
                  <a:lnTo>
                    <a:pt x="0" y="0"/>
                  </a:lnTo>
                  <a:lnTo>
                    <a:pt x="0" y="71780"/>
                  </a:lnTo>
                  <a:close/>
                </a:path>
              </a:pathLst>
            </a:custGeom>
            <a:solidFill>
              <a:srgbClr val="D9ACAD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52" name="object 59">
              <a:extLst>
                <a:ext uri="{FF2B5EF4-FFF2-40B4-BE49-F238E27FC236}">
                  <a16:creationId xmlns:a16="http://schemas.microsoft.com/office/drawing/2014/main" id="{21FD39FB-F548-1ED6-4609-B5B0BF363DE9}"/>
                </a:ext>
              </a:extLst>
            </p:cNvPr>
            <p:cNvSpPr/>
            <p:nvPr/>
          </p:nvSpPr>
          <p:spPr>
            <a:xfrm>
              <a:off x="10358995" y="3786667"/>
              <a:ext cx="954068" cy="387275"/>
            </a:xfrm>
            <a:custGeom>
              <a:avLst/>
              <a:gdLst/>
              <a:ahLst/>
              <a:cxnLst/>
              <a:rect l="l" t="t" r="r" b="b"/>
              <a:pathLst>
                <a:path w="901065" h="365760">
                  <a:moveTo>
                    <a:pt x="0" y="365683"/>
                  </a:moveTo>
                  <a:lnTo>
                    <a:pt x="900976" y="365683"/>
                  </a:lnTo>
                  <a:lnTo>
                    <a:pt x="900976" y="0"/>
                  </a:lnTo>
                  <a:lnTo>
                    <a:pt x="0" y="0"/>
                  </a:lnTo>
                  <a:lnTo>
                    <a:pt x="0" y="365683"/>
                  </a:lnTo>
                  <a:close/>
                </a:path>
              </a:pathLst>
            </a:custGeom>
            <a:solidFill>
              <a:srgbClr val="D9ACAD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53" name="object 60">
              <a:extLst>
                <a:ext uri="{FF2B5EF4-FFF2-40B4-BE49-F238E27FC236}">
                  <a16:creationId xmlns:a16="http://schemas.microsoft.com/office/drawing/2014/main" id="{F2D2F43C-4BD7-9BA5-33CC-22E19B164B93}"/>
                </a:ext>
              </a:extLst>
            </p:cNvPr>
            <p:cNvSpPr/>
            <p:nvPr/>
          </p:nvSpPr>
          <p:spPr>
            <a:xfrm>
              <a:off x="10358993" y="3756288"/>
              <a:ext cx="993738" cy="0"/>
            </a:xfrm>
            <a:custGeom>
              <a:avLst/>
              <a:gdLst/>
              <a:ahLst/>
              <a:cxnLst/>
              <a:rect l="l" t="t" r="r" b="b"/>
              <a:pathLst>
                <a:path w="938529">
                  <a:moveTo>
                    <a:pt x="0" y="0"/>
                  </a:moveTo>
                  <a:lnTo>
                    <a:pt x="938491" y="0"/>
                  </a:lnTo>
                </a:path>
              </a:pathLst>
            </a:custGeom>
            <a:ln w="57378">
              <a:solidFill>
                <a:srgbClr val="EE5A5D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54" name="object 61">
              <a:extLst>
                <a:ext uri="{FF2B5EF4-FFF2-40B4-BE49-F238E27FC236}">
                  <a16:creationId xmlns:a16="http://schemas.microsoft.com/office/drawing/2014/main" id="{A086E815-95B4-FDAF-3FB6-899D7C46888F}"/>
                </a:ext>
              </a:extLst>
            </p:cNvPr>
            <p:cNvSpPr/>
            <p:nvPr/>
          </p:nvSpPr>
          <p:spPr>
            <a:xfrm>
              <a:off x="10389533" y="3855456"/>
              <a:ext cx="150350" cy="318384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55" name="object 62">
              <a:extLst>
                <a:ext uri="{FF2B5EF4-FFF2-40B4-BE49-F238E27FC236}">
                  <a16:creationId xmlns:a16="http://schemas.microsoft.com/office/drawing/2014/main" id="{65B8B1D5-E279-C3F7-033C-7A2DA517AEBF}"/>
                </a:ext>
              </a:extLst>
            </p:cNvPr>
            <p:cNvSpPr/>
            <p:nvPr/>
          </p:nvSpPr>
          <p:spPr>
            <a:xfrm>
              <a:off x="10623857" y="3855456"/>
              <a:ext cx="150350" cy="318384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56" name="object 63">
              <a:extLst>
                <a:ext uri="{FF2B5EF4-FFF2-40B4-BE49-F238E27FC236}">
                  <a16:creationId xmlns:a16="http://schemas.microsoft.com/office/drawing/2014/main" id="{DED2F30B-9D29-4894-6DEF-31D1265DB1D6}"/>
                </a:ext>
              </a:extLst>
            </p:cNvPr>
            <p:cNvSpPr/>
            <p:nvPr/>
          </p:nvSpPr>
          <p:spPr>
            <a:xfrm>
              <a:off x="10858164" y="3855456"/>
              <a:ext cx="150350" cy="318384"/>
            </a:xfrm>
            <a:prstGeom prst="rect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57" name="object 64">
              <a:extLst>
                <a:ext uri="{FF2B5EF4-FFF2-40B4-BE49-F238E27FC236}">
                  <a16:creationId xmlns:a16="http://schemas.microsoft.com/office/drawing/2014/main" id="{B8577335-D641-1992-5CA0-CF3DED9C47FF}"/>
                </a:ext>
              </a:extLst>
            </p:cNvPr>
            <p:cNvSpPr/>
            <p:nvPr/>
          </p:nvSpPr>
          <p:spPr>
            <a:xfrm>
              <a:off x="10448766" y="3716269"/>
              <a:ext cx="412825" cy="0"/>
            </a:xfrm>
            <a:custGeom>
              <a:avLst/>
              <a:gdLst/>
              <a:ahLst/>
              <a:cxnLst/>
              <a:rect l="l" t="t" r="r" b="b"/>
              <a:pathLst>
                <a:path w="389890">
                  <a:moveTo>
                    <a:pt x="0" y="0"/>
                  </a:moveTo>
                  <a:lnTo>
                    <a:pt x="389508" y="0"/>
                  </a:lnTo>
                </a:path>
              </a:pathLst>
            </a:custGeom>
            <a:ln w="18186">
              <a:solidFill>
                <a:srgbClr val="99807B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58" name="object 65">
              <a:extLst>
                <a:ext uri="{FF2B5EF4-FFF2-40B4-BE49-F238E27FC236}">
                  <a16:creationId xmlns:a16="http://schemas.microsoft.com/office/drawing/2014/main" id="{71D2D0C6-58E3-058E-3862-D5DB8A3C8662}"/>
                </a:ext>
              </a:extLst>
            </p:cNvPr>
            <p:cNvSpPr/>
            <p:nvPr/>
          </p:nvSpPr>
          <p:spPr>
            <a:xfrm>
              <a:off x="10605890" y="3553997"/>
              <a:ext cx="150863" cy="152656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59" name="object 66">
              <a:extLst>
                <a:ext uri="{FF2B5EF4-FFF2-40B4-BE49-F238E27FC236}">
                  <a16:creationId xmlns:a16="http://schemas.microsoft.com/office/drawing/2014/main" id="{0AC90B22-2975-1039-F81B-C5B5BE268723}"/>
                </a:ext>
              </a:extLst>
            </p:cNvPr>
            <p:cNvSpPr/>
            <p:nvPr/>
          </p:nvSpPr>
          <p:spPr>
            <a:xfrm>
              <a:off x="10959375" y="3525918"/>
              <a:ext cx="251822" cy="200584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60" name="object 67">
              <a:extLst>
                <a:ext uri="{FF2B5EF4-FFF2-40B4-BE49-F238E27FC236}">
                  <a16:creationId xmlns:a16="http://schemas.microsoft.com/office/drawing/2014/main" id="{1AD99D78-28E4-D49C-F5B8-644ACD772B63}"/>
                </a:ext>
              </a:extLst>
            </p:cNvPr>
            <p:cNvSpPr/>
            <p:nvPr/>
          </p:nvSpPr>
          <p:spPr>
            <a:xfrm>
              <a:off x="10568648" y="3000740"/>
              <a:ext cx="209101" cy="339539"/>
            </a:xfrm>
            <a:custGeom>
              <a:avLst/>
              <a:gdLst/>
              <a:ahLst/>
              <a:cxnLst/>
              <a:rect l="l" t="t" r="r" b="b"/>
              <a:pathLst>
                <a:path w="197485" h="320675">
                  <a:moveTo>
                    <a:pt x="0" y="320357"/>
                  </a:moveTo>
                  <a:lnTo>
                    <a:pt x="196913" y="320357"/>
                  </a:lnTo>
                  <a:lnTo>
                    <a:pt x="196913" y="0"/>
                  </a:lnTo>
                  <a:lnTo>
                    <a:pt x="0" y="0"/>
                  </a:lnTo>
                  <a:lnTo>
                    <a:pt x="0" y="320357"/>
                  </a:lnTo>
                  <a:close/>
                </a:path>
              </a:pathLst>
            </a:custGeom>
            <a:solidFill>
              <a:srgbClr val="D9ACAD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61" name="object 68">
              <a:extLst>
                <a:ext uri="{FF2B5EF4-FFF2-40B4-BE49-F238E27FC236}">
                  <a16:creationId xmlns:a16="http://schemas.microsoft.com/office/drawing/2014/main" id="{504494C2-1AED-B699-71C0-AFC533C44E50}"/>
                </a:ext>
              </a:extLst>
            </p:cNvPr>
            <p:cNvSpPr/>
            <p:nvPr/>
          </p:nvSpPr>
          <p:spPr>
            <a:xfrm>
              <a:off x="10476980" y="3233739"/>
              <a:ext cx="391981" cy="212464"/>
            </a:xfrm>
            <a:custGeom>
              <a:avLst/>
              <a:gdLst/>
              <a:ahLst/>
              <a:cxnLst/>
              <a:rect l="l" t="t" r="r" b="b"/>
              <a:pathLst>
                <a:path w="370204" h="200660">
                  <a:moveTo>
                    <a:pt x="327825" y="0"/>
                  </a:moveTo>
                  <a:lnTo>
                    <a:pt x="42214" y="0"/>
                  </a:lnTo>
                  <a:lnTo>
                    <a:pt x="0" y="200418"/>
                  </a:lnTo>
                  <a:lnTo>
                    <a:pt x="370027" y="200418"/>
                  </a:lnTo>
                  <a:lnTo>
                    <a:pt x="327825" y="0"/>
                  </a:lnTo>
                  <a:close/>
                </a:path>
              </a:pathLst>
            </a:custGeom>
            <a:solidFill>
              <a:srgbClr val="99807B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62" name="object 69">
              <a:extLst>
                <a:ext uri="{FF2B5EF4-FFF2-40B4-BE49-F238E27FC236}">
                  <a16:creationId xmlns:a16="http://schemas.microsoft.com/office/drawing/2014/main" id="{F069C3B9-F5A1-D83F-E110-39C73634F7E3}"/>
                </a:ext>
              </a:extLst>
            </p:cNvPr>
            <p:cNvSpPr/>
            <p:nvPr/>
          </p:nvSpPr>
          <p:spPr>
            <a:xfrm>
              <a:off x="11494329" y="3336108"/>
              <a:ext cx="385259" cy="837751"/>
            </a:xfrm>
            <a:custGeom>
              <a:avLst/>
              <a:gdLst/>
              <a:ahLst/>
              <a:cxnLst/>
              <a:rect l="l" t="t" r="r" b="b"/>
              <a:pathLst>
                <a:path w="363854" h="791210">
                  <a:moveTo>
                    <a:pt x="0" y="791210"/>
                  </a:moveTo>
                  <a:lnTo>
                    <a:pt x="363854" y="791210"/>
                  </a:lnTo>
                  <a:lnTo>
                    <a:pt x="363854" y="0"/>
                  </a:lnTo>
                  <a:lnTo>
                    <a:pt x="0" y="0"/>
                  </a:lnTo>
                  <a:lnTo>
                    <a:pt x="0" y="791210"/>
                  </a:lnTo>
                  <a:close/>
                </a:path>
              </a:pathLst>
            </a:custGeom>
            <a:solidFill>
              <a:srgbClr val="99807B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63" name="object 70">
              <a:extLst>
                <a:ext uri="{FF2B5EF4-FFF2-40B4-BE49-F238E27FC236}">
                  <a16:creationId xmlns:a16="http://schemas.microsoft.com/office/drawing/2014/main" id="{7B93C69A-DE1D-58C9-4700-E67DFDEB3D13}"/>
                </a:ext>
              </a:extLst>
            </p:cNvPr>
            <p:cNvSpPr/>
            <p:nvPr/>
          </p:nvSpPr>
          <p:spPr>
            <a:xfrm>
              <a:off x="11897042" y="3336108"/>
              <a:ext cx="359036" cy="837751"/>
            </a:xfrm>
            <a:custGeom>
              <a:avLst/>
              <a:gdLst/>
              <a:ahLst/>
              <a:cxnLst/>
              <a:rect l="l" t="t" r="r" b="b"/>
              <a:pathLst>
                <a:path w="339090" h="791210">
                  <a:moveTo>
                    <a:pt x="0" y="791210"/>
                  </a:moveTo>
                  <a:lnTo>
                    <a:pt x="338531" y="791210"/>
                  </a:lnTo>
                  <a:lnTo>
                    <a:pt x="338531" y="0"/>
                  </a:lnTo>
                  <a:lnTo>
                    <a:pt x="0" y="0"/>
                  </a:lnTo>
                  <a:lnTo>
                    <a:pt x="0" y="791210"/>
                  </a:lnTo>
                  <a:close/>
                </a:path>
              </a:pathLst>
            </a:custGeom>
            <a:solidFill>
              <a:srgbClr val="715550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64" name="object 71">
              <a:extLst>
                <a:ext uri="{FF2B5EF4-FFF2-40B4-BE49-F238E27FC236}">
                  <a16:creationId xmlns:a16="http://schemas.microsoft.com/office/drawing/2014/main" id="{17E4117A-ECE9-012B-F052-7222E245F78A}"/>
                </a:ext>
              </a:extLst>
            </p:cNvPr>
            <p:cNvSpPr/>
            <p:nvPr/>
          </p:nvSpPr>
          <p:spPr>
            <a:xfrm>
              <a:off x="11897042" y="3679225"/>
              <a:ext cx="345589" cy="437029"/>
            </a:xfrm>
            <a:custGeom>
              <a:avLst/>
              <a:gdLst/>
              <a:ahLst/>
              <a:cxnLst/>
              <a:rect l="l" t="t" r="r" b="b"/>
              <a:pathLst>
                <a:path w="326390" h="412750">
                  <a:moveTo>
                    <a:pt x="0" y="412292"/>
                  </a:moveTo>
                  <a:lnTo>
                    <a:pt x="326263" y="412292"/>
                  </a:lnTo>
                  <a:lnTo>
                    <a:pt x="326263" y="0"/>
                  </a:lnTo>
                  <a:lnTo>
                    <a:pt x="0" y="0"/>
                  </a:lnTo>
                  <a:lnTo>
                    <a:pt x="0" y="412292"/>
                  </a:lnTo>
                  <a:close/>
                </a:path>
              </a:pathLst>
            </a:custGeom>
            <a:solidFill>
              <a:srgbClr val="EE5A5D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65" name="object 72">
              <a:extLst>
                <a:ext uri="{FF2B5EF4-FFF2-40B4-BE49-F238E27FC236}">
                  <a16:creationId xmlns:a16="http://schemas.microsoft.com/office/drawing/2014/main" id="{7B49116F-AADE-D71E-D59A-64662914B86E}"/>
                </a:ext>
              </a:extLst>
            </p:cNvPr>
            <p:cNvSpPr/>
            <p:nvPr/>
          </p:nvSpPr>
          <p:spPr>
            <a:xfrm>
              <a:off x="11897042" y="3336108"/>
              <a:ext cx="345589" cy="320712"/>
            </a:xfrm>
            <a:custGeom>
              <a:avLst/>
              <a:gdLst/>
              <a:ahLst/>
              <a:cxnLst/>
              <a:rect l="l" t="t" r="r" b="b"/>
              <a:pathLst>
                <a:path w="326390" h="302895">
                  <a:moveTo>
                    <a:pt x="0" y="302425"/>
                  </a:moveTo>
                  <a:lnTo>
                    <a:pt x="326263" y="302425"/>
                  </a:lnTo>
                  <a:lnTo>
                    <a:pt x="326263" y="0"/>
                  </a:lnTo>
                  <a:lnTo>
                    <a:pt x="0" y="0"/>
                  </a:lnTo>
                  <a:lnTo>
                    <a:pt x="0" y="302425"/>
                  </a:lnTo>
                  <a:close/>
                </a:path>
              </a:pathLst>
            </a:custGeom>
            <a:solidFill>
              <a:srgbClr val="EE5A5D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66" name="object 73">
              <a:extLst>
                <a:ext uri="{FF2B5EF4-FFF2-40B4-BE49-F238E27FC236}">
                  <a16:creationId xmlns:a16="http://schemas.microsoft.com/office/drawing/2014/main" id="{7BA91698-5F28-75B6-C9AE-5AEB2781ABE0}"/>
                </a:ext>
              </a:extLst>
            </p:cNvPr>
            <p:cNvSpPr/>
            <p:nvPr/>
          </p:nvSpPr>
          <p:spPr>
            <a:xfrm>
              <a:off x="12197017" y="3731391"/>
              <a:ext cx="0" cy="165398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0"/>
                  </a:moveTo>
                  <a:lnTo>
                    <a:pt x="0" y="155968"/>
                  </a:lnTo>
                </a:path>
              </a:pathLst>
            </a:custGeom>
            <a:ln w="20002">
              <a:solidFill>
                <a:srgbClr val="FBFBFB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67" name="object 74">
              <a:extLst>
                <a:ext uri="{FF2B5EF4-FFF2-40B4-BE49-F238E27FC236}">
                  <a16:creationId xmlns:a16="http://schemas.microsoft.com/office/drawing/2014/main" id="{D0FC8FC2-0F14-FBF4-DF9D-44BCADA3A540}"/>
                </a:ext>
              </a:extLst>
            </p:cNvPr>
            <p:cNvSpPr/>
            <p:nvPr/>
          </p:nvSpPr>
          <p:spPr>
            <a:xfrm>
              <a:off x="12197017" y="3504630"/>
              <a:ext cx="0" cy="109594"/>
            </a:xfrm>
            <a:custGeom>
              <a:avLst/>
              <a:gdLst/>
              <a:ahLst/>
              <a:cxnLst/>
              <a:rect l="l" t="t" r="r" b="b"/>
              <a:pathLst>
                <a:path h="103504">
                  <a:moveTo>
                    <a:pt x="0" y="0"/>
                  </a:moveTo>
                  <a:lnTo>
                    <a:pt x="0" y="103390"/>
                  </a:lnTo>
                </a:path>
              </a:pathLst>
            </a:custGeom>
            <a:ln w="20002">
              <a:solidFill>
                <a:srgbClr val="FBFBFB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68" name="object 75">
              <a:extLst>
                <a:ext uri="{FF2B5EF4-FFF2-40B4-BE49-F238E27FC236}">
                  <a16:creationId xmlns:a16="http://schemas.microsoft.com/office/drawing/2014/main" id="{D1DEEEA4-F1A1-EA34-875E-708AD98839BD}"/>
                </a:ext>
              </a:extLst>
            </p:cNvPr>
            <p:cNvSpPr/>
            <p:nvPr/>
          </p:nvSpPr>
          <p:spPr>
            <a:xfrm>
              <a:off x="11530784" y="3454736"/>
              <a:ext cx="312644" cy="190949"/>
            </a:xfrm>
            <a:custGeom>
              <a:avLst/>
              <a:gdLst/>
              <a:ahLst/>
              <a:cxnLst/>
              <a:rect l="l" t="t" r="r" b="b"/>
              <a:pathLst>
                <a:path w="295275" h="180339">
                  <a:moveTo>
                    <a:pt x="0" y="180035"/>
                  </a:moveTo>
                  <a:lnTo>
                    <a:pt x="294995" y="180035"/>
                  </a:lnTo>
                  <a:lnTo>
                    <a:pt x="294995" y="0"/>
                  </a:lnTo>
                  <a:lnTo>
                    <a:pt x="0" y="0"/>
                  </a:lnTo>
                  <a:lnTo>
                    <a:pt x="0" y="180035"/>
                  </a:lnTo>
                  <a:close/>
                </a:path>
              </a:pathLst>
            </a:custGeom>
            <a:solidFill>
              <a:srgbClr val="715550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69" name="object 76">
              <a:extLst>
                <a:ext uri="{FF2B5EF4-FFF2-40B4-BE49-F238E27FC236}">
                  <a16:creationId xmlns:a16="http://schemas.microsoft.com/office/drawing/2014/main" id="{26CA2DDF-801A-3B82-A9DA-7CF8C34F515B}"/>
                </a:ext>
              </a:extLst>
            </p:cNvPr>
            <p:cNvSpPr/>
            <p:nvPr/>
          </p:nvSpPr>
          <p:spPr>
            <a:xfrm>
              <a:off x="11530784" y="3684483"/>
              <a:ext cx="312644" cy="248099"/>
            </a:xfrm>
            <a:custGeom>
              <a:avLst/>
              <a:gdLst/>
              <a:ahLst/>
              <a:cxnLst/>
              <a:rect l="l" t="t" r="r" b="b"/>
              <a:pathLst>
                <a:path w="295275" h="234314">
                  <a:moveTo>
                    <a:pt x="0" y="234111"/>
                  </a:moveTo>
                  <a:lnTo>
                    <a:pt x="294995" y="234111"/>
                  </a:lnTo>
                  <a:lnTo>
                    <a:pt x="294995" y="0"/>
                  </a:lnTo>
                  <a:lnTo>
                    <a:pt x="0" y="0"/>
                  </a:lnTo>
                  <a:lnTo>
                    <a:pt x="0" y="234111"/>
                  </a:lnTo>
                  <a:close/>
                </a:path>
              </a:pathLst>
            </a:custGeom>
            <a:solidFill>
              <a:srgbClr val="715550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70" name="object 77">
              <a:extLst>
                <a:ext uri="{FF2B5EF4-FFF2-40B4-BE49-F238E27FC236}">
                  <a16:creationId xmlns:a16="http://schemas.microsoft.com/office/drawing/2014/main" id="{5BF10C33-2499-F417-7161-AC74DBDB9643}"/>
                </a:ext>
              </a:extLst>
            </p:cNvPr>
            <p:cNvSpPr/>
            <p:nvPr/>
          </p:nvSpPr>
          <p:spPr>
            <a:xfrm>
              <a:off x="11530784" y="3379542"/>
              <a:ext cx="312644" cy="75304"/>
            </a:xfrm>
            <a:custGeom>
              <a:avLst/>
              <a:gdLst/>
              <a:ahLst/>
              <a:cxnLst/>
              <a:rect l="l" t="t" r="r" b="b"/>
              <a:pathLst>
                <a:path w="295275" h="71120">
                  <a:moveTo>
                    <a:pt x="0" y="71018"/>
                  </a:moveTo>
                  <a:lnTo>
                    <a:pt x="294995" y="71018"/>
                  </a:lnTo>
                  <a:lnTo>
                    <a:pt x="294995" y="0"/>
                  </a:lnTo>
                  <a:lnTo>
                    <a:pt x="0" y="0"/>
                  </a:lnTo>
                  <a:lnTo>
                    <a:pt x="0" y="71018"/>
                  </a:lnTo>
                  <a:close/>
                </a:path>
              </a:pathLst>
            </a:custGeom>
            <a:solidFill>
              <a:srgbClr val="E1DFDC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71" name="object 78">
              <a:extLst>
                <a:ext uri="{FF2B5EF4-FFF2-40B4-BE49-F238E27FC236}">
                  <a16:creationId xmlns:a16="http://schemas.microsoft.com/office/drawing/2014/main" id="{074127AC-47EA-CB81-1E58-CE09174596EA}"/>
                </a:ext>
              </a:extLst>
            </p:cNvPr>
            <p:cNvSpPr/>
            <p:nvPr/>
          </p:nvSpPr>
          <p:spPr>
            <a:xfrm>
              <a:off x="11639827" y="3417133"/>
              <a:ext cx="94801" cy="0"/>
            </a:xfrm>
            <a:custGeom>
              <a:avLst/>
              <a:gdLst/>
              <a:ahLst/>
              <a:cxnLst/>
              <a:rect l="l" t="t" r="r" b="b"/>
              <a:pathLst>
                <a:path w="89534">
                  <a:moveTo>
                    <a:pt x="0" y="0"/>
                  </a:moveTo>
                  <a:lnTo>
                    <a:pt x="89039" y="0"/>
                  </a:lnTo>
                </a:path>
              </a:pathLst>
            </a:custGeom>
            <a:ln w="25971">
              <a:solidFill>
                <a:srgbClr val="99807B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72" name="object 79">
              <a:extLst>
                <a:ext uri="{FF2B5EF4-FFF2-40B4-BE49-F238E27FC236}">
                  <a16:creationId xmlns:a16="http://schemas.microsoft.com/office/drawing/2014/main" id="{4A553B70-B85E-A565-0871-516AF1E57F16}"/>
                </a:ext>
              </a:extLst>
            </p:cNvPr>
            <p:cNvSpPr/>
            <p:nvPr/>
          </p:nvSpPr>
          <p:spPr>
            <a:xfrm>
              <a:off x="11554543" y="3401322"/>
              <a:ext cx="32273" cy="32273"/>
            </a:xfrm>
            <a:custGeom>
              <a:avLst/>
              <a:gdLst/>
              <a:ahLst/>
              <a:cxnLst/>
              <a:rect l="l" t="t" r="r" b="b"/>
              <a:pathLst>
                <a:path w="30479" h="30480">
                  <a:moveTo>
                    <a:pt x="23380" y="0"/>
                  </a:moveTo>
                  <a:lnTo>
                    <a:pt x="6756" y="0"/>
                  </a:lnTo>
                  <a:lnTo>
                    <a:pt x="0" y="6692"/>
                  </a:lnTo>
                  <a:lnTo>
                    <a:pt x="0" y="23164"/>
                  </a:lnTo>
                  <a:lnTo>
                    <a:pt x="6756" y="29857"/>
                  </a:lnTo>
                  <a:lnTo>
                    <a:pt x="23380" y="29857"/>
                  </a:lnTo>
                  <a:lnTo>
                    <a:pt x="30124" y="23164"/>
                  </a:lnTo>
                  <a:lnTo>
                    <a:pt x="30124" y="6692"/>
                  </a:lnTo>
                  <a:lnTo>
                    <a:pt x="23380" y="0"/>
                  </a:lnTo>
                  <a:close/>
                </a:path>
              </a:pathLst>
            </a:custGeom>
            <a:solidFill>
              <a:srgbClr val="9A9997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73" name="object 80">
              <a:extLst>
                <a:ext uri="{FF2B5EF4-FFF2-40B4-BE49-F238E27FC236}">
                  <a16:creationId xmlns:a16="http://schemas.microsoft.com/office/drawing/2014/main" id="{2815E35D-A105-0D45-854F-4C657698A801}"/>
                </a:ext>
              </a:extLst>
            </p:cNvPr>
            <p:cNvSpPr/>
            <p:nvPr/>
          </p:nvSpPr>
          <p:spPr>
            <a:xfrm>
              <a:off x="11781914" y="3401322"/>
              <a:ext cx="32273" cy="32273"/>
            </a:xfrm>
            <a:custGeom>
              <a:avLst/>
              <a:gdLst/>
              <a:ahLst/>
              <a:cxnLst/>
              <a:rect l="l" t="t" r="r" b="b"/>
              <a:pathLst>
                <a:path w="30479" h="30480">
                  <a:moveTo>
                    <a:pt x="23368" y="0"/>
                  </a:moveTo>
                  <a:lnTo>
                    <a:pt x="6756" y="0"/>
                  </a:lnTo>
                  <a:lnTo>
                    <a:pt x="0" y="6692"/>
                  </a:lnTo>
                  <a:lnTo>
                    <a:pt x="0" y="23164"/>
                  </a:lnTo>
                  <a:lnTo>
                    <a:pt x="6756" y="29857"/>
                  </a:lnTo>
                  <a:lnTo>
                    <a:pt x="23368" y="29857"/>
                  </a:lnTo>
                  <a:lnTo>
                    <a:pt x="30124" y="23164"/>
                  </a:lnTo>
                  <a:lnTo>
                    <a:pt x="30124" y="6692"/>
                  </a:lnTo>
                  <a:lnTo>
                    <a:pt x="23368" y="0"/>
                  </a:lnTo>
                  <a:close/>
                </a:path>
              </a:pathLst>
            </a:custGeom>
            <a:solidFill>
              <a:srgbClr val="9A9997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74" name="object 81">
              <a:extLst>
                <a:ext uri="{FF2B5EF4-FFF2-40B4-BE49-F238E27FC236}">
                  <a16:creationId xmlns:a16="http://schemas.microsoft.com/office/drawing/2014/main" id="{BF2DC2F2-2D37-6962-16FC-ECCE1D769F71}"/>
                </a:ext>
              </a:extLst>
            </p:cNvPr>
            <p:cNvSpPr/>
            <p:nvPr/>
          </p:nvSpPr>
          <p:spPr>
            <a:xfrm>
              <a:off x="11556591" y="3482810"/>
              <a:ext cx="260872" cy="0"/>
            </a:xfrm>
            <a:custGeom>
              <a:avLst/>
              <a:gdLst/>
              <a:ahLst/>
              <a:cxnLst/>
              <a:rect l="l" t="t" r="r" b="b"/>
              <a:pathLst>
                <a:path w="246379">
                  <a:moveTo>
                    <a:pt x="0" y="0"/>
                  </a:moveTo>
                  <a:lnTo>
                    <a:pt x="246240" y="0"/>
                  </a:lnTo>
                </a:path>
              </a:pathLst>
            </a:custGeom>
            <a:ln w="12915">
              <a:solidFill>
                <a:srgbClr val="E1DFDC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75" name="object 82">
              <a:extLst>
                <a:ext uri="{FF2B5EF4-FFF2-40B4-BE49-F238E27FC236}">
                  <a16:creationId xmlns:a16="http://schemas.microsoft.com/office/drawing/2014/main" id="{5F5F8BD4-0EED-A37C-1C62-B38C0B4492F2}"/>
                </a:ext>
              </a:extLst>
            </p:cNvPr>
            <p:cNvSpPr/>
            <p:nvPr/>
          </p:nvSpPr>
          <p:spPr>
            <a:xfrm>
              <a:off x="11561228" y="3513758"/>
              <a:ext cx="252805" cy="102198"/>
            </a:xfrm>
            <a:custGeom>
              <a:avLst/>
              <a:gdLst/>
              <a:ahLst/>
              <a:cxnLst/>
              <a:rect l="l" t="t" r="r" b="b"/>
              <a:pathLst>
                <a:path w="238759" h="96520">
                  <a:moveTo>
                    <a:pt x="0" y="95999"/>
                  </a:moveTo>
                  <a:lnTo>
                    <a:pt x="238747" y="95999"/>
                  </a:lnTo>
                  <a:lnTo>
                    <a:pt x="238747" y="0"/>
                  </a:lnTo>
                  <a:lnTo>
                    <a:pt x="0" y="0"/>
                  </a:lnTo>
                  <a:lnTo>
                    <a:pt x="0" y="95999"/>
                  </a:lnTo>
                  <a:close/>
                </a:path>
              </a:pathLst>
            </a:custGeom>
            <a:solidFill>
              <a:srgbClr val="D9ACAD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76" name="object 83">
              <a:extLst>
                <a:ext uri="{FF2B5EF4-FFF2-40B4-BE49-F238E27FC236}">
                  <a16:creationId xmlns:a16="http://schemas.microsoft.com/office/drawing/2014/main" id="{4F2708C8-5D57-797A-8F46-4C01E3A5C33B}"/>
                </a:ext>
              </a:extLst>
            </p:cNvPr>
            <p:cNvSpPr/>
            <p:nvPr/>
          </p:nvSpPr>
          <p:spPr>
            <a:xfrm>
              <a:off x="11561226" y="3551549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37490">
                  <a:moveTo>
                    <a:pt x="0" y="0"/>
                  </a:moveTo>
                  <a:lnTo>
                    <a:pt x="237477" y="0"/>
                  </a:lnTo>
                </a:path>
              </a:pathLst>
            </a:custGeom>
            <a:ln w="3746">
              <a:solidFill>
                <a:srgbClr val="ACABA8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77" name="object 84">
              <a:extLst>
                <a:ext uri="{FF2B5EF4-FFF2-40B4-BE49-F238E27FC236}">
                  <a16:creationId xmlns:a16="http://schemas.microsoft.com/office/drawing/2014/main" id="{CA5997BD-4BDF-6B7B-9CB3-220C778C7F9D}"/>
                </a:ext>
              </a:extLst>
            </p:cNvPr>
            <p:cNvSpPr/>
            <p:nvPr/>
          </p:nvSpPr>
          <p:spPr>
            <a:xfrm>
              <a:off x="11561226" y="3577603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37490">
                  <a:moveTo>
                    <a:pt x="0" y="0"/>
                  </a:moveTo>
                  <a:lnTo>
                    <a:pt x="237477" y="0"/>
                  </a:lnTo>
                </a:path>
              </a:pathLst>
            </a:custGeom>
            <a:ln w="3759">
              <a:solidFill>
                <a:srgbClr val="ACABA8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78" name="object 85">
              <a:extLst>
                <a:ext uri="{FF2B5EF4-FFF2-40B4-BE49-F238E27FC236}">
                  <a16:creationId xmlns:a16="http://schemas.microsoft.com/office/drawing/2014/main" id="{F750B919-8EA8-6803-95F9-D49C88F7A34C}"/>
                </a:ext>
              </a:extLst>
            </p:cNvPr>
            <p:cNvSpPr/>
            <p:nvPr/>
          </p:nvSpPr>
          <p:spPr>
            <a:xfrm>
              <a:off x="11556591" y="3723893"/>
              <a:ext cx="260872" cy="0"/>
            </a:xfrm>
            <a:custGeom>
              <a:avLst/>
              <a:gdLst/>
              <a:ahLst/>
              <a:cxnLst/>
              <a:rect l="l" t="t" r="r" b="b"/>
              <a:pathLst>
                <a:path w="246379">
                  <a:moveTo>
                    <a:pt x="0" y="0"/>
                  </a:moveTo>
                  <a:lnTo>
                    <a:pt x="246240" y="0"/>
                  </a:lnTo>
                </a:path>
              </a:pathLst>
            </a:custGeom>
            <a:ln w="12915">
              <a:solidFill>
                <a:srgbClr val="E1DFDC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79" name="object 86">
              <a:extLst>
                <a:ext uri="{FF2B5EF4-FFF2-40B4-BE49-F238E27FC236}">
                  <a16:creationId xmlns:a16="http://schemas.microsoft.com/office/drawing/2014/main" id="{3044E821-C4EB-0B3C-D9A8-D46ED36D9DD2}"/>
                </a:ext>
              </a:extLst>
            </p:cNvPr>
            <p:cNvSpPr/>
            <p:nvPr/>
          </p:nvSpPr>
          <p:spPr>
            <a:xfrm>
              <a:off x="11561228" y="3757242"/>
              <a:ext cx="252805" cy="141194"/>
            </a:xfrm>
            <a:custGeom>
              <a:avLst/>
              <a:gdLst/>
              <a:ahLst/>
              <a:cxnLst/>
              <a:rect l="l" t="t" r="r" b="b"/>
              <a:pathLst>
                <a:path w="238759" h="133350">
                  <a:moveTo>
                    <a:pt x="0" y="132740"/>
                  </a:moveTo>
                  <a:lnTo>
                    <a:pt x="238747" y="132740"/>
                  </a:lnTo>
                  <a:lnTo>
                    <a:pt x="238747" y="0"/>
                  </a:lnTo>
                  <a:lnTo>
                    <a:pt x="0" y="0"/>
                  </a:lnTo>
                  <a:lnTo>
                    <a:pt x="0" y="132740"/>
                  </a:lnTo>
                  <a:close/>
                </a:path>
              </a:pathLst>
            </a:custGeom>
            <a:solidFill>
              <a:srgbClr val="D9ACAD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80" name="object 87">
              <a:extLst>
                <a:ext uri="{FF2B5EF4-FFF2-40B4-BE49-F238E27FC236}">
                  <a16:creationId xmlns:a16="http://schemas.microsoft.com/office/drawing/2014/main" id="{9AB4475C-16AD-3F2C-6C89-D1FB900B8EC7}"/>
                </a:ext>
              </a:extLst>
            </p:cNvPr>
            <p:cNvSpPr/>
            <p:nvPr/>
          </p:nvSpPr>
          <p:spPr>
            <a:xfrm>
              <a:off x="11561226" y="3817324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37490">
                  <a:moveTo>
                    <a:pt x="0" y="0"/>
                  </a:moveTo>
                  <a:lnTo>
                    <a:pt x="237477" y="0"/>
                  </a:lnTo>
                </a:path>
              </a:pathLst>
            </a:custGeom>
            <a:ln w="3759">
              <a:solidFill>
                <a:srgbClr val="ACABA8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81" name="object 88">
              <a:extLst>
                <a:ext uri="{FF2B5EF4-FFF2-40B4-BE49-F238E27FC236}">
                  <a16:creationId xmlns:a16="http://schemas.microsoft.com/office/drawing/2014/main" id="{52E61E2B-76D1-46FC-CAA2-802C48B618B3}"/>
                </a:ext>
              </a:extLst>
            </p:cNvPr>
            <p:cNvSpPr/>
            <p:nvPr/>
          </p:nvSpPr>
          <p:spPr>
            <a:xfrm>
              <a:off x="11561226" y="3843377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37490">
                  <a:moveTo>
                    <a:pt x="0" y="0"/>
                  </a:moveTo>
                  <a:lnTo>
                    <a:pt x="237477" y="0"/>
                  </a:lnTo>
                </a:path>
              </a:pathLst>
            </a:custGeom>
            <a:ln w="3746">
              <a:solidFill>
                <a:srgbClr val="ACABA8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82" name="object 89">
              <a:extLst>
                <a:ext uri="{FF2B5EF4-FFF2-40B4-BE49-F238E27FC236}">
                  <a16:creationId xmlns:a16="http://schemas.microsoft.com/office/drawing/2014/main" id="{2DC88359-8572-95D2-7770-1652B7F5DC99}"/>
                </a:ext>
              </a:extLst>
            </p:cNvPr>
            <p:cNvSpPr/>
            <p:nvPr/>
          </p:nvSpPr>
          <p:spPr>
            <a:xfrm>
              <a:off x="11494329" y="3042669"/>
              <a:ext cx="761776" cy="274319"/>
            </a:xfrm>
            <a:custGeom>
              <a:avLst/>
              <a:gdLst/>
              <a:ahLst/>
              <a:cxnLst/>
              <a:rect l="l" t="t" r="r" b="b"/>
              <a:pathLst>
                <a:path w="719454" h="259080">
                  <a:moveTo>
                    <a:pt x="0" y="258610"/>
                  </a:moveTo>
                  <a:lnTo>
                    <a:pt x="718858" y="258610"/>
                  </a:lnTo>
                  <a:lnTo>
                    <a:pt x="718858" y="0"/>
                  </a:lnTo>
                  <a:lnTo>
                    <a:pt x="0" y="0"/>
                  </a:lnTo>
                  <a:lnTo>
                    <a:pt x="0" y="258610"/>
                  </a:lnTo>
                  <a:close/>
                </a:path>
              </a:pathLst>
            </a:custGeom>
            <a:solidFill>
              <a:srgbClr val="99807B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83" name="object 90">
              <a:extLst>
                <a:ext uri="{FF2B5EF4-FFF2-40B4-BE49-F238E27FC236}">
                  <a16:creationId xmlns:a16="http://schemas.microsoft.com/office/drawing/2014/main" id="{1D41083F-99D1-B28B-B166-85C14C05DF20}"/>
                </a:ext>
              </a:extLst>
            </p:cNvPr>
            <p:cNvSpPr/>
            <p:nvPr/>
          </p:nvSpPr>
          <p:spPr>
            <a:xfrm>
              <a:off x="11530782" y="3085374"/>
              <a:ext cx="316006" cy="188258"/>
            </a:xfrm>
            <a:custGeom>
              <a:avLst/>
              <a:gdLst/>
              <a:ahLst/>
              <a:cxnLst/>
              <a:rect l="l" t="t" r="r" b="b"/>
              <a:pathLst>
                <a:path w="298450" h="177800">
                  <a:moveTo>
                    <a:pt x="0" y="177342"/>
                  </a:moveTo>
                  <a:lnTo>
                    <a:pt x="298411" y="177342"/>
                  </a:lnTo>
                  <a:lnTo>
                    <a:pt x="298411" y="0"/>
                  </a:lnTo>
                  <a:lnTo>
                    <a:pt x="0" y="0"/>
                  </a:lnTo>
                  <a:lnTo>
                    <a:pt x="0" y="177342"/>
                  </a:lnTo>
                  <a:close/>
                </a:path>
              </a:pathLst>
            </a:custGeom>
            <a:solidFill>
              <a:srgbClr val="715550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84" name="object 91">
              <a:extLst>
                <a:ext uri="{FF2B5EF4-FFF2-40B4-BE49-F238E27FC236}">
                  <a16:creationId xmlns:a16="http://schemas.microsoft.com/office/drawing/2014/main" id="{543E342E-C2D0-9E24-78F6-9DF5919ECEBC}"/>
                </a:ext>
              </a:extLst>
            </p:cNvPr>
            <p:cNvSpPr/>
            <p:nvPr/>
          </p:nvSpPr>
          <p:spPr>
            <a:xfrm>
              <a:off x="11909868" y="3085374"/>
              <a:ext cx="316006" cy="188258"/>
            </a:xfrm>
            <a:custGeom>
              <a:avLst/>
              <a:gdLst/>
              <a:ahLst/>
              <a:cxnLst/>
              <a:rect l="l" t="t" r="r" b="b"/>
              <a:pathLst>
                <a:path w="298450" h="177800">
                  <a:moveTo>
                    <a:pt x="0" y="177342"/>
                  </a:moveTo>
                  <a:lnTo>
                    <a:pt x="297878" y="177342"/>
                  </a:lnTo>
                  <a:lnTo>
                    <a:pt x="297878" y="0"/>
                  </a:lnTo>
                  <a:lnTo>
                    <a:pt x="0" y="0"/>
                  </a:lnTo>
                  <a:lnTo>
                    <a:pt x="0" y="177342"/>
                  </a:lnTo>
                  <a:close/>
                </a:path>
              </a:pathLst>
            </a:custGeom>
            <a:solidFill>
              <a:srgbClr val="715550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85" name="object 92">
              <a:extLst>
                <a:ext uri="{FF2B5EF4-FFF2-40B4-BE49-F238E27FC236}">
                  <a16:creationId xmlns:a16="http://schemas.microsoft.com/office/drawing/2014/main" id="{9CEFD46B-254F-9C1D-0B42-C6D91C291C4C}"/>
                </a:ext>
              </a:extLst>
            </p:cNvPr>
            <p:cNvSpPr/>
            <p:nvPr/>
          </p:nvSpPr>
          <p:spPr>
            <a:xfrm>
              <a:off x="7016417" y="5644879"/>
              <a:ext cx="123041" cy="0"/>
            </a:xfrm>
            <a:custGeom>
              <a:avLst/>
              <a:gdLst/>
              <a:ahLst/>
              <a:cxnLst/>
              <a:rect l="l" t="t" r="r" b="b"/>
              <a:pathLst>
                <a:path w="116205">
                  <a:moveTo>
                    <a:pt x="0" y="0"/>
                  </a:moveTo>
                  <a:lnTo>
                    <a:pt x="115849" y="0"/>
                  </a:lnTo>
                </a:path>
              </a:pathLst>
            </a:custGeom>
            <a:ln w="47282">
              <a:solidFill>
                <a:srgbClr val="9FA1A4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86" name="object 93">
              <a:extLst>
                <a:ext uri="{FF2B5EF4-FFF2-40B4-BE49-F238E27FC236}">
                  <a16:creationId xmlns:a16="http://schemas.microsoft.com/office/drawing/2014/main" id="{9EF11414-0376-D596-C15D-1A1339A86CC7}"/>
                </a:ext>
              </a:extLst>
            </p:cNvPr>
            <p:cNvSpPr/>
            <p:nvPr/>
          </p:nvSpPr>
          <p:spPr>
            <a:xfrm>
              <a:off x="7016417" y="5521597"/>
              <a:ext cx="123041" cy="0"/>
            </a:xfrm>
            <a:custGeom>
              <a:avLst/>
              <a:gdLst/>
              <a:ahLst/>
              <a:cxnLst/>
              <a:rect l="l" t="t" r="r" b="b"/>
              <a:pathLst>
                <a:path w="116205">
                  <a:moveTo>
                    <a:pt x="0" y="0"/>
                  </a:moveTo>
                  <a:lnTo>
                    <a:pt x="115849" y="0"/>
                  </a:lnTo>
                </a:path>
              </a:pathLst>
            </a:custGeom>
            <a:ln w="47282">
              <a:solidFill>
                <a:srgbClr val="9FA1A4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87" name="object 94">
              <a:extLst>
                <a:ext uri="{FF2B5EF4-FFF2-40B4-BE49-F238E27FC236}">
                  <a16:creationId xmlns:a16="http://schemas.microsoft.com/office/drawing/2014/main" id="{1752D3CF-5353-ACEE-85AF-D1E87379D963}"/>
                </a:ext>
              </a:extLst>
            </p:cNvPr>
            <p:cNvSpPr/>
            <p:nvPr/>
          </p:nvSpPr>
          <p:spPr>
            <a:xfrm>
              <a:off x="7152474" y="5521597"/>
              <a:ext cx="123041" cy="0"/>
            </a:xfrm>
            <a:custGeom>
              <a:avLst/>
              <a:gdLst/>
              <a:ahLst/>
              <a:cxnLst/>
              <a:rect l="l" t="t" r="r" b="b"/>
              <a:pathLst>
                <a:path w="116205">
                  <a:moveTo>
                    <a:pt x="0" y="0"/>
                  </a:moveTo>
                  <a:lnTo>
                    <a:pt x="115836" y="0"/>
                  </a:lnTo>
                </a:path>
              </a:pathLst>
            </a:custGeom>
            <a:ln w="47282">
              <a:solidFill>
                <a:srgbClr val="9FA1A4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88" name="object 95">
              <a:extLst>
                <a:ext uri="{FF2B5EF4-FFF2-40B4-BE49-F238E27FC236}">
                  <a16:creationId xmlns:a16="http://schemas.microsoft.com/office/drawing/2014/main" id="{C78CB87B-2469-5015-9EE6-42FB60904498}"/>
                </a:ext>
              </a:extLst>
            </p:cNvPr>
            <p:cNvSpPr/>
            <p:nvPr/>
          </p:nvSpPr>
          <p:spPr>
            <a:xfrm>
              <a:off x="7084015" y="5583541"/>
              <a:ext cx="123041" cy="0"/>
            </a:xfrm>
            <a:custGeom>
              <a:avLst/>
              <a:gdLst/>
              <a:ahLst/>
              <a:cxnLst/>
              <a:rect l="l" t="t" r="r" b="b"/>
              <a:pathLst>
                <a:path w="116205">
                  <a:moveTo>
                    <a:pt x="0" y="0"/>
                  </a:moveTo>
                  <a:lnTo>
                    <a:pt x="115836" y="0"/>
                  </a:lnTo>
                </a:path>
              </a:pathLst>
            </a:custGeom>
            <a:ln w="47294">
              <a:solidFill>
                <a:srgbClr val="9FA1A4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89" name="object 96">
              <a:extLst>
                <a:ext uri="{FF2B5EF4-FFF2-40B4-BE49-F238E27FC236}">
                  <a16:creationId xmlns:a16="http://schemas.microsoft.com/office/drawing/2014/main" id="{1B398684-3D80-D756-BBE7-6E544767E745}"/>
                </a:ext>
              </a:extLst>
            </p:cNvPr>
            <p:cNvSpPr/>
            <p:nvPr/>
          </p:nvSpPr>
          <p:spPr>
            <a:xfrm>
              <a:off x="7084015" y="5459627"/>
              <a:ext cx="123041" cy="0"/>
            </a:xfrm>
            <a:custGeom>
              <a:avLst/>
              <a:gdLst/>
              <a:ahLst/>
              <a:cxnLst/>
              <a:rect l="l" t="t" r="r" b="b"/>
              <a:pathLst>
                <a:path w="116205">
                  <a:moveTo>
                    <a:pt x="0" y="0"/>
                  </a:moveTo>
                  <a:lnTo>
                    <a:pt x="115836" y="0"/>
                  </a:lnTo>
                </a:path>
              </a:pathLst>
            </a:custGeom>
            <a:ln w="47294">
              <a:solidFill>
                <a:srgbClr val="9FA1A4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90" name="object 97">
              <a:extLst>
                <a:ext uri="{FF2B5EF4-FFF2-40B4-BE49-F238E27FC236}">
                  <a16:creationId xmlns:a16="http://schemas.microsoft.com/office/drawing/2014/main" id="{21266504-6EAA-7F12-6F49-E8F40A7F4F5E}"/>
                </a:ext>
              </a:extLst>
            </p:cNvPr>
            <p:cNvSpPr/>
            <p:nvPr/>
          </p:nvSpPr>
          <p:spPr>
            <a:xfrm>
              <a:off x="7018622" y="5401427"/>
              <a:ext cx="123041" cy="0"/>
            </a:xfrm>
            <a:custGeom>
              <a:avLst/>
              <a:gdLst/>
              <a:ahLst/>
              <a:cxnLst/>
              <a:rect l="l" t="t" r="r" b="b"/>
              <a:pathLst>
                <a:path w="116205">
                  <a:moveTo>
                    <a:pt x="0" y="0"/>
                  </a:moveTo>
                  <a:lnTo>
                    <a:pt x="115849" y="0"/>
                  </a:lnTo>
                </a:path>
              </a:pathLst>
            </a:custGeom>
            <a:ln w="47294">
              <a:solidFill>
                <a:srgbClr val="9FA1A4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91" name="object 98">
              <a:extLst>
                <a:ext uri="{FF2B5EF4-FFF2-40B4-BE49-F238E27FC236}">
                  <a16:creationId xmlns:a16="http://schemas.microsoft.com/office/drawing/2014/main" id="{FD45DE26-4DCD-CFF3-BF86-D94DC5A42046}"/>
                </a:ext>
              </a:extLst>
            </p:cNvPr>
            <p:cNvSpPr/>
            <p:nvPr/>
          </p:nvSpPr>
          <p:spPr>
            <a:xfrm>
              <a:off x="6948832" y="5583541"/>
              <a:ext cx="123041" cy="0"/>
            </a:xfrm>
            <a:custGeom>
              <a:avLst/>
              <a:gdLst/>
              <a:ahLst/>
              <a:cxnLst/>
              <a:rect l="l" t="t" r="r" b="b"/>
              <a:pathLst>
                <a:path w="116205">
                  <a:moveTo>
                    <a:pt x="0" y="0"/>
                  </a:moveTo>
                  <a:lnTo>
                    <a:pt x="115836" y="0"/>
                  </a:lnTo>
                </a:path>
              </a:pathLst>
            </a:custGeom>
            <a:ln w="47294">
              <a:solidFill>
                <a:srgbClr val="9FA1A4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92" name="object 99">
              <a:extLst>
                <a:ext uri="{FF2B5EF4-FFF2-40B4-BE49-F238E27FC236}">
                  <a16:creationId xmlns:a16="http://schemas.microsoft.com/office/drawing/2014/main" id="{CF010D83-2DA6-86D7-4749-EE1F08AE37A6}"/>
                </a:ext>
              </a:extLst>
            </p:cNvPr>
            <p:cNvSpPr/>
            <p:nvPr/>
          </p:nvSpPr>
          <p:spPr>
            <a:xfrm>
              <a:off x="7249652" y="5113618"/>
              <a:ext cx="250115" cy="371138"/>
            </a:xfrm>
            <a:custGeom>
              <a:avLst/>
              <a:gdLst/>
              <a:ahLst/>
              <a:cxnLst/>
              <a:rect l="l" t="t" r="r" b="b"/>
              <a:pathLst>
                <a:path w="236220" h="350520">
                  <a:moveTo>
                    <a:pt x="24409" y="0"/>
                  </a:moveTo>
                  <a:lnTo>
                    <a:pt x="0" y="0"/>
                  </a:lnTo>
                  <a:lnTo>
                    <a:pt x="0" y="303644"/>
                  </a:lnTo>
                  <a:lnTo>
                    <a:pt x="3637" y="321635"/>
                  </a:lnTo>
                  <a:lnTo>
                    <a:pt x="13552" y="336338"/>
                  </a:lnTo>
                  <a:lnTo>
                    <a:pt x="28251" y="346258"/>
                  </a:lnTo>
                  <a:lnTo>
                    <a:pt x="46240" y="349897"/>
                  </a:lnTo>
                  <a:lnTo>
                    <a:pt x="235953" y="349897"/>
                  </a:lnTo>
                  <a:lnTo>
                    <a:pt x="235953" y="325475"/>
                  </a:lnTo>
                  <a:lnTo>
                    <a:pt x="46240" y="325475"/>
                  </a:lnTo>
                  <a:lnTo>
                    <a:pt x="37744" y="323755"/>
                  </a:lnTo>
                  <a:lnTo>
                    <a:pt x="30805" y="319070"/>
                  </a:lnTo>
                  <a:lnTo>
                    <a:pt x="26125" y="312129"/>
                  </a:lnTo>
                  <a:lnTo>
                    <a:pt x="24409" y="303644"/>
                  </a:lnTo>
                  <a:lnTo>
                    <a:pt x="24409" y="0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93" name="object 100">
              <a:extLst>
                <a:ext uri="{FF2B5EF4-FFF2-40B4-BE49-F238E27FC236}">
                  <a16:creationId xmlns:a16="http://schemas.microsoft.com/office/drawing/2014/main" id="{4456470E-5B3C-FB6F-4537-2B335ACD9521}"/>
                </a:ext>
              </a:extLst>
            </p:cNvPr>
            <p:cNvSpPr/>
            <p:nvPr/>
          </p:nvSpPr>
          <p:spPr>
            <a:xfrm>
              <a:off x="7400415" y="4518382"/>
              <a:ext cx="129764" cy="896918"/>
            </a:xfrm>
            <a:custGeom>
              <a:avLst/>
              <a:gdLst/>
              <a:ahLst/>
              <a:cxnLst/>
              <a:rect l="l" t="t" r="r" b="b"/>
              <a:pathLst>
                <a:path w="122554" h="847089">
                  <a:moveTo>
                    <a:pt x="24409" y="0"/>
                  </a:moveTo>
                  <a:lnTo>
                    <a:pt x="0" y="0"/>
                  </a:lnTo>
                  <a:lnTo>
                    <a:pt x="0" y="800722"/>
                  </a:lnTo>
                  <a:lnTo>
                    <a:pt x="3638" y="818713"/>
                  </a:lnTo>
                  <a:lnTo>
                    <a:pt x="13557" y="833416"/>
                  </a:lnTo>
                  <a:lnTo>
                    <a:pt x="28257" y="843336"/>
                  </a:lnTo>
                  <a:lnTo>
                    <a:pt x="46240" y="846975"/>
                  </a:lnTo>
                  <a:lnTo>
                    <a:pt x="122047" y="846975"/>
                  </a:lnTo>
                  <a:lnTo>
                    <a:pt x="122047" y="822553"/>
                  </a:lnTo>
                  <a:lnTo>
                    <a:pt x="46240" y="822553"/>
                  </a:lnTo>
                  <a:lnTo>
                    <a:pt x="37744" y="820833"/>
                  </a:lnTo>
                  <a:lnTo>
                    <a:pt x="30805" y="816148"/>
                  </a:lnTo>
                  <a:lnTo>
                    <a:pt x="26125" y="809207"/>
                  </a:lnTo>
                  <a:lnTo>
                    <a:pt x="24409" y="800722"/>
                  </a:lnTo>
                  <a:lnTo>
                    <a:pt x="24409" y="0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94" name="object 101">
              <a:extLst>
                <a:ext uri="{FF2B5EF4-FFF2-40B4-BE49-F238E27FC236}">
                  <a16:creationId xmlns:a16="http://schemas.microsoft.com/office/drawing/2014/main" id="{5A90107A-8A73-9747-F538-0677D77F009D}"/>
                </a:ext>
              </a:extLst>
            </p:cNvPr>
            <p:cNvSpPr/>
            <p:nvPr/>
          </p:nvSpPr>
          <p:spPr>
            <a:xfrm>
              <a:off x="6768642" y="4720215"/>
              <a:ext cx="1321174" cy="204395"/>
            </a:xfrm>
            <a:custGeom>
              <a:avLst/>
              <a:gdLst/>
              <a:ahLst/>
              <a:cxnLst/>
              <a:rect l="l" t="t" r="r" b="b"/>
              <a:pathLst>
                <a:path w="1247775" h="193039">
                  <a:moveTo>
                    <a:pt x="0" y="0"/>
                  </a:moveTo>
                  <a:lnTo>
                    <a:pt x="0" y="24333"/>
                  </a:lnTo>
                  <a:lnTo>
                    <a:pt x="1206525" y="120662"/>
                  </a:lnTo>
                  <a:lnTo>
                    <a:pt x="1216025" y="121589"/>
                  </a:lnTo>
                  <a:lnTo>
                    <a:pt x="1223187" y="129476"/>
                  </a:lnTo>
                  <a:lnTo>
                    <a:pt x="1223187" y="192557"/>
                  </a:lnTo>
                  <a:lnTo>
                    <a:pt x="1247597" y="192557"/>
                  </a:lnTo>
                  <a:lnTo>
                    <a:pt x="1247597" y="139014"/>
                  </a:lnTo>
                  <a:lnTo>
                    <a:pt x="1244647" y="123297"/>
                  </a:lnTo>
                  <a:lnTo>
                    <a:pt x="1236489" y="110178"/>
                  </a:lnTo>
                  <a:lnTo>
                    <a:pt x="1224156" y="100812"/>
                  </a:lnTo>
                  <a:lnTo>
                    <a:pt x="1208684" y="96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BDB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95" name="object 102">
              <a:extLst>
                <a:ext uri="{FF2B5EF4-FFF2-40B4-BE49-F238E27FC236}">
                  <a16:creationId xmlns:a16="http://schemas.microsoft.com/office/drawing/2014/main" id="{F99BCBEF-65D7-A3B9-FEF8-ED500E24ED59}"/>
                </a:ext>
              </a:extLst>
            </p:cNvPr>
            <p:cNvSpPr/>
            <p:nvPr/>
          </p:nvSpPr>
          <p:spPr>
            <a:xfrm>
              <a:off x="8063770" y="4889648"/>
              <a:ext cx="26221" cy="34962"/>
            </a:xfrm>
            <a:custGeom>
              <a:avLst/>
              <a:gdLst/>
              <a:ahLst/>
              <a:cxnLst/>
              <a:rect l="l" t="t" r="r" b="b"/>
              <a:pathLst>
                <a:path w="24764" h="33020">
                  <a:moveTo>
                    <a:pt x="0" y="32537"/>
                  </a:moveTo>
                  <a:lnTo>
                    <a:pt x="24409" y="32537"/>
                  </a:lnTo>
                  <a:lnTo>
                    <a:pt x="24409" y="0"/>
                  </a:lnTo>
                  <a:lnTo>
                    <a:pt x="0" y="0"/>
                  </a:lnTo>
                  <a:lnTo>
                    <a:pt x="0" y="32537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96" name="object 103">
              <a:extLst>
                <a:ext uri="{FF2B5EF4-FFF2-40B4-BE49-F238E27FC236}">
                  <a16:creationId xmlns:a16="http://schemas.microsoft.com/office/drawing/2014/main" id="{04038A06-202F-BF2A-1027-E2C7FB390086}"/>
                </a:ext>
              </a:extLst>
            </p:cNvPr>
            <p:cNvSpPr/>
            <p:nvPr/>
          </p:nvSpPr>
          <p:spPr>
            <a:xfrm>
              <a:off x="6768630" y="5114022"/>
              <a:ext cx="1192081" cy="0"/>
            </a:xfrm>
            <a:custGeom>
              <a:avLst/>
              <a:gdLst/>
              <a:ahLst/>
              <a:cxnLst/>
              <a:rect l="l" t="t" r="r" b="b"/>
              <a:pathLst>
                <a:path w="1125854">
                  <a:moveTo>
                    <a:pt x="0" y="0"/>
                  </a:moveTo>
                  <a:lnTo>
                    <a:pt x="1125562" y="0"/>
                  </a:lnTo>
                </a:path>
              </a:pathLst>
            </a:custGeom>
            <a:ln w="25120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97" name="object 104">
              <a:extLst>
                <a:ext uri="{FF2B5EF4-FFF2-40B4-BE49-F238E27FC236}">
                  <a16:creationId xmlns:a16="http://schemas.microsoft.com/office/drawing/2014/main" id="{D61A0869-398A-3535-C170-B4328D30CD22}"/>
                </a:ext>
              </a:extLst>
            </p:cNvPr>
            <p:cNvSpPr/>
            <p:nvPr/>
          </p:nvSpPr>
          <p:spPr>
            <a:xfrm>
              <a:off x="7551180" y="4777655"/>
              <a:ext cx="373829" cy="457200"/>
            </a:xfrm>
            <a:custGeom>
              <a:avLst/>
              <a:gdLst/>
              <a:ahLst/>
              <a:cxnLst/>
              <a:rect l="l" t="t" r="r" b="b"/>
              <a:pathLst>
                <a:path w="353060" h="431800">
                  <a:moveTo>
                    <a:pt x="352577" y="0"/>
                  </a:moveTo>
                  <a:lnTo>
                    <a:pt x="87782" y="0"/>
                  </a:lnTo>
                  <a:lnTo>
                    <a:pt x="53653" y="6716"/>
                  </a:lnTo>
                  <a:lnTo>
                    <a:pt x="25746" y="25020"/>
                  </a:lnTo>
                  <a:lnTo>
                    <a:pt x="6911" y="52147"/>
                  </a:lnTo>
                  <a:lnTo>
                    <a:pt x="0" y="85331"/>
                  </a:lnTo>
                  <a:lnTo>
                    <a:pt x="0" y="431215"/>
                  </a:lnTo>
                  <a:lnTo>
                    <a:pt x="48831" y="431215"/>
                  </a:lnTo>
                  <a:lnTo>
                    <a:pt x="48831" y="85331"/>
                  </a:lnTo>
                  <a:lnTo>
                    <a:pt x="51897" y="71124"/>
                  </a:lnTo>
                  <a:lnTo>
                    <a:pt x="60253" y="59509"/>
                  </a:lnTo>
                  <a:lnTo>
                    <a:pt x="72636" y="51669"/>
                  </a:lnTo>
                  <a:lnTo>
                    <a:pt x="87782" y="48793"/>
                  </a:lnTo>
                  <a:lnTo>
                    <a:pt x="352577" y="48793"/>
                  </a:lnTo>
                  <a:lnTo>
                    <a:pt x="352577" y="0"/>
                  </a:lnTo>
                  <a:close/>
                </a:path>
              </a:pathLst>
            </a:custGeom>
            <a:solidFill>
              <a:srgbClr val="EFF1F3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98" name="object 105">
              <a:extLst>
                <a:ext uri="{FF2B5EF4-FFF2-40B4-BE49-F238E27FC236}">
                  <a16:creationId xmlns:a16="http://schemas.microsoft.com/office/drawing/2014/main" id="{11D30408-4ACA-9A1C-1499-58D9271F6375}"/>
                </a:ext>
              </a:extLst>
            </p:cNvPr>
            <p:cNvSpPr/>
            <p:nvPr/>
          </p:nvSpPr>
          <p:spPr>
            <a:xfrm>
              <a:off x="7635898" y="4777656"/>
              <a:ext cx="1007857" cy="452494"/>
            </a:xfrm>
            <a:custGeom>
              <a:avLst/>
              <a:gdLst/>
              <a:ahLst/>
              <a:cxnLst/>
              <a:rect l="l" t="t" r="r" b="b"/>
              <a:pathLst>
                <a:path w="951864" h="427354">
                  <a:moveTo>
                    <a:pt x="951242" y="0"/>
                  </a:moveTo>
                  <a:lnTo>
                    <a:pt x="87782" y="0"/>
                  </a:lnTo>
                  <a:lnTo>
                    <a:pt x="53653" y="6716"/>
                  </a:lnTo>
                  <a:lnTo>
                    <a:pt x="25746" y="25020"/>
                  </a:lnTo>
                  <a:lnTo>
                    <a:pt x="6911" y="52147"/>
                  </a:lnTo>
                  <a:lnTo>
                    <a:pt x="0" y="85331"/>
                  </a:lnTo>
                  <a:lnTo>
                    <a:pt x="0" y="427316"/>
                  </a:lnTo>
                  <a:lnTo>
                    <a:pt x="48831" y="427316"/>
                  </a:lnTo>
                  <a:lnTo>
                    <a:pt x="48831" y="85331"/>
                  </a:lnTo>
                  <a:lnTo>
                    <a:pt x="51897" y="71124"/>
                  </a:lnTo>
                  <a:lnTo>
                    <a:pt x="60253" y="59509"/>
                  </a:lnTo>
                  <a:lnTo>
                    <a:pt x="72636" y="51669"/>
                  </a:lnTo>
                  <a:lnTo>
                    <a:pt x="87782" y="48793"/>
                  </a:lnTo>
                  <a:lnTo>
                    <a:pt x="951242" y="48793"/>
                  </a:lnTo>
                  <a:lnTo>
                    <a:pt x="951242" y="0"/>
                  </a:lnTo>
                  <a:close/>
                </a:path>
              </a:pathLst>
            </a:custGeom>
            <a:solidFill>
              <a:srgbClr val="EFF1F3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399" name="object 106">
              <a:extLst>
                <a:ext uri="{FF2B5EF4-FFF2-40B4-BE49-F238E27FC236}">
                  <a16:creationId xmlns:a16="http://schemas.microsoft.com/office/drawing/2014/main" id="{5DC96FF6-BD9F-7852-706C-F91F1715A308}"/>
                </a:ext>
              </a:extLst>
            </p:cNvPr>
            <p:cNvSpPr/>
            <p:nvPr/>
          </p:nvSpPr>
          <p:spPr>
            <a:xfrm>
              <a:off x="7635897" y="5206984"/>
              <a:ext cx="51772" cy="22188"/>
            </a:xfrm>
            <a:custGeom>
              <a:avLst/>
              <a:gdLst/>
              <a:ahLst/>
              <a:cxnLst/>
              <a:rect l="l" t="t" r="r" b="b"/>
              <a:pathLst>
                <a:path w="48895" h="20954">
                  <a:moveTo>
                    <a:pt x="0" y="20370"/>
                  </a:moveTo>
                  <a:lnTo>
                    <a:pt x="48831" y="20370"/>
                  </a:lnTo>
                  <a:lnTo>
                    <a:pt x="48831" y="0"/>
                  </a:lnTo>
                  <a:lnTo>
                    <a:pt x="0" y="0"/>
                  </a:lnTo>
                  <a:lnTo>
                    <a:pt x="0" y="20370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00" name="object 107">
              <a:extLst>
                <a:ext uri="{FF2B5EF4-FFF2-40B4-BE49-F238E27FC236}">
                  <a16:creationId xmlns:a16="http://schemas.microsoft.com/office/drawing/2014/main" id="{9DA3F388-C9C9-2EC1-78EA-90B6BA37736D}"/>
                </a:ext>
              </a:extLst>
            </p:cNvPr>
            <p:cNvSpPr/>
            <p:nvPr/>
          </p:nvSpPr>
          <p:spPr>
            <a:xfrm>
              <a:off x="7551180" y="5206984"/>
              <a:ext cx="51772" cy="22188"/>
            </a:xfrm>
            <a:custGeom>
              <a:avLst/>
              <a:gdLst/>
              <a:ahLst/>
              <a:cxnLst/>
              <a:rect l="l" t="t" r="r" b="b"/>
              <a:pathLst>
                <a:path w="48895" h="20954">
                  <a:moveTo>
                    <a:pt x="0" y="20370"/>
                  </a:moveTo>
                  <a:lnTo>
                    <a:pt x="48831" y="20370"/>
                  </a:lnTo>
                  <a:lnTo>
                    <a:pt x="48831" y="0"/>
                  </a:lnTo>
                  <a:lnTo>
                    <a:pt x="0" y="0"/>
                  </a:lnTo>
                  <a:lnTo>
                    <a:pt x="0" y="20370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01" name="object 108">
              <a:extLst>
                <a:ext uri="{FF2B5EF4-FFF2-40B4-BE49-F238E27FC236}">
                  <a16:creationId xmlns:a16="http://schemas.microsoft.com/office/drawing/2014/main" id="{9D0F7701-8AAC-3A28-C325-FDA8AABD739A}"/>
                </a:ext>
              </a:extLst>
            </p:cNvPr>
            <p:cNvSpPr/>
            <p:nvPr/>
          </p:nvSpPr>
          <p:spPr>
            <a:xfrm>
              <a:off x="7493749" y="5303210"/>
              <a:ext cx="276337" cy="291802"/>
            </a:xfrm>
            <a:custGeom>
              <a:avLst/>
              <a:gdLst/>
              <a:ahLst/>
              <a:cxnLst/>
              <a:rect l="l" t="t" r="r" b="b"/>
              <a:pathLst>
                <a:path w="260985" h="275589">
                  <a:moveTo>
                    <a:pt x="0" y="275018"/>
                  </a:moveTo>
                  <a:lnTo>
                    <a:pt x="260845" y="275018"/>
                  </a:lnTo>
                  <a:lnTo>
                    <a:pt x="260845" y="0"/>
                  </a:lnTo>
                  <a:lnTo>
                    <a:pt x="0" y="0"/>
                  </a:lnTo>
                  <a:lnTo>
                    <a:pt x="0" y="275018"/>
                  </a:lnTo>
                  <a:close/>
                </a:path>
              </a:pathLst>
            </a:custGeom>
            <a:solidFill>
              <a:srgbClr val="EFF1F3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02" name="object 109">
              <a:extLst>
                <a:ext uri="{FF2B5EF4-FFF2-40B4-BE49-F238E27FC236}">
                  <a16:creationId xmlns:a16="http://schemas.microsoft.com/office/drawing/2014/main" id="{A8F5E07D-D208-B205-32CB-3126F63A968F}"/>
                </a:ext>
              </a:extLst>
            </p:cNvPr>
            <p:cNvSpPr/>
            <p:nvPr/>
          </p:nvSpPr>
          <p:spPr>
            <a:xfrm>
              <a:off x="7493749" y="5228540"/>
              <a:ext cx="276337" cy="75304"/>
            </a:xfrm>
            <a:custGeom>
              <a:avLst/>
              <a:gdLst/>
              <a:ahLst/>
              <a:cxnLst/>
              <a:rect l="l" t="t" r="r" b="b"/>
              <a:pathLst>
                <a:path w="260985" h="71120">
                  <a:moveTo>
                    <a:pt x="0" y="70523"/>
                  </a:moveTo>
                  <a:lnTo>
                    <a:pt x="260845" y="70523"/>
                  </a:lnTo>
                  <a:lnTo>
                    <a:pt x="260845" y="0"/>
                  </a:lnTo>
                  <a:lnTo>
                    <a:pt x="0" y="0"/>
                  </a:lnTo>
                  <a:lnTo>
                    <a:pt x="0" y="70523"/>
                  </a:lnTo>
                  <a:close/>
                </a:path>
              </a:pathLst>
            </a:custGeom>
            <a:solidFill>
              <a:srgbClr val="BBBDB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03" name="object 110">
              <a:extLst>
                <a:ext uri="{FF2B5EF4-FFF2-40B4-BE49-F238E27FC236}">
                  <a16:creationId xmlns:a16="http://schemas.microsoft.com/office/drawing/2014/main" id="{1E41B031-D12D-3E3A-7298-527BBE9353FF}"/>
                </a:ext>
              </a:extLst>
            </p:cNvPr>
            <p:cNvSpPr/>
            <p:nvPr/>
          </p:nvSpPr>
          <p:spPr>
            <a:xfrm>
              <a:off x="7493749" y="5594408"/>
              <a:ext cx="276337" cy="75304"/>
            </a:xfrm>
            <a:custGeom>
              <a:avLst/>
              <a:gdLst/>
              <a:ahLst/>
              <a:cxnLst/>
              <a:rect l="l" t="t" r="r" b="b"/>
              <a:pathLst>
                <a:path w="260985" h="71120">
                  <a:moveTo>
                    <a:pt x="0" y="70497"/>
                  </a:moveTo>
                  <a:lnTo>
                    <a:pt x="260845" y="70497"/>
                  </a:lnTo>
                  <a:lnTo>
                    <a:pt x="260845" y="0"/>
                  </a:lnTo>
                  <a:lnTo>
                    <a:pt x="0" y="0"/>
                  </a:lnTo>
                  <a:lnTo>
                    <a:pt x="0" y="70497"/>
                  </a:lnTo>
                  <a:close/>
                </a:path>
              </a:pathLst>
            </a:custGeom>
            <a:solidFill>
              <a:srgbClr val="BBBDB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04" name="object 111">
              <a:extLst>
                <a:ext uri="{FF2B5EF4-FFF2-40B4-BE49-F238E27FC236}">
                  <a16:creationId xmlns:a16="http://schemas.microsoft.com/office/drawing/2014/main" id="{095CA73A-7B15-69F6-24A0-684378DCA6C0}"/>
                </a:ext>
              </a:extLst>
            </p:cNvPr>
            <p:cNvSpPr/>
            <p:nvPr/>
          </p:nvSpPr>
          <p:spPr>
            <a:xfrm>
              <a:off x="7564102" y="5408702"/>
              <a:ext cx="138505" cy="0"/>
            </a:xfrm>
            <a:custGeom>
              <a:avLst/>
              <a:gdLst/>
              <a:ahLst/>
              <a:cxnLst/>
              <a:rect l="l" t="t" r="r" b="b"/>
              <a:pathLst>
                <a:path w="130810">
                  <a:moveTo>
                    <a:pt x="0" y="0"/>
                  </a:moveTo>
                  <a:lnTo>
                    <a:pt x="130187" y="0"/>
                  </a:lnTo>
                </a:path>
              </a:pathLst>
            </a:custGeom>
            <a:ln w="61036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05" name="object 112">
              <a:extLst>
                <a:ext uri="{FF2B5EF4-FFF2-40B4-BE49-F238E27FC236}">
                  <a16:creationId xmlns:a16="http://schemas.microsoft.com/office/drawing/2014/main" id="{BD12AB46-68DE-BA1B-849F-D4E77BCD81B1}"/>
                </a:ext>
              </a:extLst>
            </p:cNvPr>
            <p:cNvSpPr/>
            <p:nvPr/>
          </p:nvSpPr>
          <p:spPr>
            <a:xfrm>
              <a:off x="7932403" y="4906073"/>
              <a:ext cx="287767" cy="761776"/>
            </a:xfrm>
            <a:custGeom>
              <a:avLst/>
              <a:gdLst/>
              <a:ahLst/>
              <a:cxnLst/>
              <a:rect l="l" t="t" r="r" b="b"/>
              <a:pathLst>
                <a:path w="271779" h="719454">
                  <a:moveTo>
                    <a:pt x="134251" y="0"/>
                  </a:moveTo>
                  <a:lnTo>
                    <a:pt x="84096" y="2532"/>
                  </a:lnTo>
                  <a:lnTo>
                    <a:pt x="41189" y="8102"/>
                  </a:lnTo>
                  <a:lnTo>
                    <a:pt x="11250" y="13673"/>
                  </a:lnTo>
                  <a:lnTo>
                    <a:pt x="0" y="16205"/>
                  </a:lnTo>
                  <a:lnTo>
                    <a:pt x="0" y="719137"/>
                  </a:lnTo>
                  <a:lnTo>
                    <a:pt x="271627" y="719137"/>
                  </a:lnTo>
                  <a:lnTo>
                    <a:pt x="271627" y="16205"/>
                  </a:lnTo>
                  <a:lnTo>
                    <a:pt x="229961" y="6836"/>
                  </a:lnTo>
                  <a:lnTo>
                    <a:pt x="201763" y="2025"/>
                  </a:lnTo>
                  <a:lnTo>
                    <a:pt x="174152" y="253"/>
                  </a:lnTo>
                  <a:lnTo>
                    <a:pt x="134251" y="0"/>
                  </a:lnTo>
                  <a:close/>
                </a:path>
              </a:pathLst>
            </a:custGeom>
            <a:solidFill>
              <a:srgbClr val="EFF1F3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06" name="object 113">
              <a:extLst>
                <a:ext uri="{FF2B5EF4-FFF2-40B4-BE49-F238E27FC236}">
                  <a16:creationId xmlns:a16="http://schemas.microsoft.com/office/drawing/2014/main" id="{D68E1306-3F18-96B2-3851-BC807F472C45}"/>
                </a:ext>
              </a:extLst>
            </p:cNvPr>
            <p:cNvSpPr/>
            <p:nvPr/>
          </p:nvSpPr>
          <p:spPr>
            <a:xfrm>
              <a:off x="7932403" y="4906073"/>
              <a:ext cx="268942" cy="761776"/>
            </a:xfrm>
            <a:custGeom>
              <a:avLst/>
              <a:gdLst/>
              <a:ahLst/>
              <a:cxnLst/>
              <a:rect l="l" t="t" r="r" b="b"/>
              <a:pathLst>
                <a:path w="254000" h="719454">
                  <a:moveTo>
                    <a:pt x="125539" y="0"/>
                  </a:moveTo>
                  <a:lnTo>
                    <a:pt x="78636" y="2532"/>
                  </a:lnTo>
                  <a:lnTo>
                    <a:pt x="38514" y="8102"/>
                  </a:lnTo>
                  <a:lnTo>
                    <a:pt x="10519" y="13673"/>
                  </a:lnTo>
                  <a:lnTo>
                    <a:pt x="0" y="16205"/>
                  </a:lnTo>
                  <a:lnTo>
                    <a:pt x="0" y="719137"/>
                  </a:lnTo>
                  <a:lnTo>
                    <a:pt x="253987" y="719137"/>
                  </a:lnTo>
                  <a:lnTo>
                    <a:pt x="253987" y="16205"/>
                  </a:lnTo>
                  <a:lnTo>
                    <a:pt x="215032" y="6836"/>
                  </a:lnTo>
                  <a:lnTo>
                    <a:pt x="188668" y="2025"/>
                  </a:lnTo>
                  <a:lnTo>
                    <a:pt x="162850" y="253"/>
                  </a:lnTo>
                  <a:lnTo>
                    <a:pt x="1255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07" name="object 114">
              <a:extLst>
                <a:ext uri="{FF2B5EF4-FFF2-40B4-BE49-F238E27FC236}">
                  <a16:creationId xmlns:a16="http://schemas.microsoft.com/office/drawing/2014/main" id="{7579E6DD-6C50-25AC-5BC4-FAAF5105A61E}"/>
                </a:ext>
              </a:extLst>
            </p:cNvPr>
            <p:cNvSpPr/>
            <p:nvPr/>
          </p:nvSpPr>
          <p:spPr>
            <a:xfrm>
              <a:off x="7932403" y="5647333"/>
              <a:ext cx="287767" cy="0"/>
            </a:xfrm>
            <a:custGeom>
              <a:avLst/>
              <a:gdLst/>
              <a:ahLst/>
              <a:cxnLst/>
              <a:rect l="l" t="t" r="r" b="b"/>
              <a:pathLst>
                <a:path w="271779">
                  <a:moveTo>
                    <a:pt x="0" y="0"/>
                  </a:moveTo>
                  <a:lnTo>
                    <a:pt x="271627" y="0"/>
                  </a:lnTo>
                </a:path>
              </a:pathLst>
            </a:custGeom>
            <a:ln w="41020">
              <a:solidFill>
                <a:srgbClr val="BBBDB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08" name="object 115">
              <a:extLst>
                <a:ext uri="{FF2B5EF4-FFF2-40B4-BE49-F238E27FC236}">
                  <a16:creationId xmlns:a16="http://schemas.microsoft.com/office/drawing/2014/main" id="{F1BCDE64-33BE-6FBE-1400-6DE579E54F44}"/>
                </a:ext>
              </a:extLst>
            </p:cNvPr>
            <p:cNvSpPr/>
            <p:nvPr/>
          </p:nvSpPr>
          <p:spPr>
            <a:xfrm>
              <a:off x="7932403" y="4906071"/>
              <a:ext cx="287767" cy="39668"/>
            </a:xfrm>
            <a:custGeom>
              <a:avLst/>
              <a:gdLst/>
              <a:ahLst/>
              <a:cxnLst/>
              <a:rect l="l" t="t" r="r" b="b"/>
              <a:pathLst>
                <a:path w="271779" h="37464">
                  <a:moveTo>
                    <a:pt x="134251" y="0"/>
                  </a:moveTo>
                  <a:lnTo>
                    <a:pt x="84096" y="2541"/>
                  </a:lnTo>
                  <a:lnTo>
                    <a:pt x="41189" y="8134"/>
                  </a:lnTo>
                  <a:lnTo>
                    <a:pt x="11250" y="13726"/>
                  </a:lnTo>
                  <a:lnTo>
                    <a:pt x="0" y="16268"/>
                  </a:lnTo>
                  <a:lnTo>
                    <a:pt x="0" y="37363"/>
                  </a:lnTo>
                  <a:lnTo>
                    <a:pt x="271627" y="37363"/>
                  </a:lnTo>
                  <a:lnTo>
                    <a:pt x="271627" y="16268"/>
                  </a:lnTo>
                  <a:lnTo>
                    <a:pt x="229961" y="6863"/>
                  </a:lnTo>
                  <a:lnTo>
                    <a:pt x="201763" y="2033"/>
                  </a:lnTo>
                  <a:lnTo>
                    <a:pt x="174152" y="254"/>
                  </a:lnTo>
                  <a:lnTo>
                    <a:pt x="134251" y="0"/>
                  </a:lnTo>
                  <a:close/>
                </a:path>
              </a:pathLst>
            </a:custGeom>
            <a:solidFill>
              <a:srgbClr val="BBBDB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09" name="object 116">
              <a:extLst>
                <a:ext uri="{FF2B5EF4-FFF2-40B4-BE49-F238E27FC236}">
                  <a16:creationId xmlns:a16="http://schemas.microsoft.com/office/drawing/2014/main" id="{F8FEF3A7-3B5E-C95C-6D7B-A67C48FB0B03}"/>
                </a:ext>
              </a:extLst>
            </p:cNvPr>
            <p:cNvSpPr/>
            <p:nvPr/>
          </p:nvSpPr>
          <p:spPr>
            <a:xfrm>
              <a:off x="8014813" y="5464694"/>
              <a:ext cx="122771" cy="122784"/>
            </a:xfrm>
            <a:prstGeom prst="rect">
              <a:avLst/>
            </a:pr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10" name="object 117">
              <a:extLst>
                <a:ext uri="{FF2B5EF4-FFF2-40B4-BE49-F238E27FC236}">
                  <a16:creationId xmlns:a16="http://schemas.microsoft.com/office/drawing/2014/main" id="{1E9902B1-84C8-6018-3C7E-EA71F7D9F9AE}"/>
                </a:ext>
              </a:extLst>
            </p:cNvPr>
            <p:cNvSpPr/>
            <p:nvPr/>
          </p:nvSpPr>
          <p:spPr>
            <a:xfrm>
              <a:off x="8040296" y="5086353"/>
              <a:ext cx="71807" cy="71794"/>
            </a:xfrm>
            <a:prstGeom prst="rect">
              <a:avLst/>
            </a:pr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11" name="object 118">
              <a:extLst>
                <a:ext uri="{FF2B5EF4-FFF2-40B4-BE49-F238E27FC236}">
                  <a16:creationId xmlns:a16="http://schemas.microsoft.com/office/drawing/2014/main" id="{B56B1B5D-32A9-F9FD-6A74-6A43EEFD2CEA}"/>
                </a:ext>
              </a:extLst>
            </p:cNvPr>
            <p:cNvSpPr/>
            <p:nvPr/>
          </p:nvSpPr>
          <p:spPr>
            <a:xfrm>
              <a:off x="7136227" y="5101430"/>
              <a:ext cx="73225" cy="106957"/>
            </a:xfrm>
            <a:prstGeom prst="rect">
              <a:avLst/>
            </a:pr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12" name="object 119">
              <a:extLst>
                <a:ext uri="{FF2B5EF4-FFF2-40B4-BE49-F238E27FC236}">
                  <a16:creationId xmlns:a16="http://schemas.microsoft.com/office/drawing/2014/main" id="{7FDCFF6C-EAB6-FEAD-51AD-DE651483DC37}"/>
                </a:ext>
              </a:extLst>
            </p:cNvPr>
            <p:cNvSpPr/>
            <p:nvPr/>
          </p:nvSpPr>
          <p:spPr>
            <a:xfrm>
              <a:off x="7740004" y="5019587"/>
              <a:ext cx="73237" cy="106961"/>
            </a:xfrm>
            <a:prstGeom prst="rect">
              <a:avLst/>
            </a:pr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13" name="object 120">
              <a:extLst>
                <a:ext uri="{FF2B5EF4-FFF2-40B4-BE49-F238E27FC236}">
                  <a16:creationId xmlns:a16="http://schemas.microsoft.com/office/drawing/2014/main" id="{7D4F633C-87FD-B69E-16ED-DF276FE6DFA3}"/>
                </a:ext>
              </a:extLst>
            </p:cNvPr>
            <p:cNvSpPr/>
            <p:nvPr/>
          </p:nvSpPr>
          <p:spPr>
            <a:xfrm>
              <a:off x="8383619" y="4962058"/>
              <a:ext cx="123041" cy="0"/>
            </a:xfrm>
            <a:custGeom>
              <a:avLst/>
              <a:gdLst/>
              <a:ahLst/>
              <a:cxnLst/>
              <a:rect l="l" t="t" r="r" b="b"/>
              <a:pathLst>
                <a:path w="116204">
                  <a:moveTo>
                    <a:pt x="0" y="0"/>
                  </a:moveTo>
                  <a:lnTo>
                    <a:pt x="115849" y="0"/>
                  </a:lnTo>
                </a:path>
              </a:pathLst>
            </a:custGeom>
            <a:ln w="47294">
              <a:solidFill>
                <a:srgbClr val="9FA1A4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14" name="object 121">
              <a:extLst>
                <a:ext uri="{FF2B5EF4-FFF2-40B4-BE49-F238E27FC236}">
                  <a16:creationId xmlns:a16="http://schemas.microsoft.com/office/drawing/2014/main" id="{DF934D09-2118-058A-6988-8244259E095F}"/>
                </a:ext>
              </a:extLst>
            </p:cNvPr>
            <p:cNvSpPr/>
            <p:nvPr/>
          </p:nvSpPr>
          <p:spPr>
            <a:xfrm>
              <a:off x="8383619" y="5085355"/>
              <a:ext cx="123041" cy="0"/>
            </a:xfrm>
            <a:custGeom>
              <a:avLst/>
              <a:gdLst/>
              <a:ahLst/>
              <a:cxnLst/>
              <a:rect l="l" t="t" r="r" b="b"/>
              <a:pathLst>
                <a:path w="116204">
                  <a:moveTo>
                    <a:pt x="0" y="0"/>
                  </a:moveTo>
                  <a:lnTo>
                    <a:pt x="115849" y="0"/>
                  </a:lnTo>
                </a:path>
              </a:pathLst>
            </a:custGeom>
            <a:ln w="47294">
              <a:solidFill>
                <a:srgbClr val="9FA1A4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15" name="object 122">
              <a:extLst>
                <a:ext uri="{FF2B5EF4-FFF2-40B4-BE49-F238E27FC236}">
                  <a16:creationId xmlns:a16="http://schemas.microsoft.com/office/drawing/2014/main" id="{1FD5D457-F87F-CC44-9CC4-50F223F39714}"/>
                </a:ext>
              </a:extLst>
            </p:cNvPr>
            <p:cNvSpPr/>
            <p:nvPr/>
          </p:nvSpPr>
          <p:spPr>
            <a:xfrm>
              <a:off x="8247575" y="5085355"/>
              <a:ext cx="123041" cy="0"/>
            </a:xfrm>
            <a:custGeom>
              <a:avLst/>
              <a:gdLst/>
              <a:ahLst/>
              <a:cxnLst/>
              <a:rect l="l" t="t" r="r" b="b"/>
              <a:pathLst>
                <a:path w="116204">
                  <a:moveTo>
                    <a:pt x="0" y="0"/>
                  </a:moveTo>
                  <a:lnTo>
                    <a:pt x="115836" y="0"/>
                  </a:lnTo>
                </a:path>
              </a:pathLst>
            </a:custGeom>
            <a:ln w="47294">
              <a:solidFill>
                <a:srgbClr val="9FA1A4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16" name="object 123">
              <a:extLst>
                <a:ext uri="{FF2B5EF4-FFF2-40B4-BE49-F238E27FC236}">
                  <a16:creationId xmlns:a16="http://schemas.microsoft.com/office/drawing/2014/main" id="{1665E211-142C-FA73-1CAE-47AD95AE7268}"/>
                </a:ext>
              </a:extLst>
            </p:cNvPr>
            <p:cNvSpPr/>
            <p:nvPr/>
          </p:nvSpPr>
          <p:spPr>
            <a:xfrm>
              <a:off x="8316035" y="5023384"/>
              <a:ext cx="123041" cy="0"/>
            </a:xfrm>
            <a:custGeom>
              <a:avLst/>
              <a:gdLst/>
              <a:ahLst/>
              <a:cxnLst/>
              <a:rect l="l" t="t" r="r" b="b"/>
              <a:pathLst>
                <a:path w="116204">
                  <a:moveTo>
                    <a:pt x="0" y="0"/>
                  </a:moveTo>
                  <a:lnTo>
                    <a:pt x="115836" y="0"/>
                  </a:lnTo>
                </a:path>
              </a:pathLst>
            </a:custGeom>
            <a:ln w="47282">
              <a:solidFill>
                <a:srgbClr val="9FA1A4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17" name="object 124">
              <a:extLst>
                <a:ext uri="{FF2B5EF4-FFF2-40B4-BE49-F238E27FC236}">
                  <a16:creationId xmlns:a16="http://schemas.microsoft.com/office/drawing/2014/main" id="{B5C5A81C-BCE5-BD7A-2151-3BD911D29350}"/>
                </a:ext>
              </a:extLst>
            </p:cNvPr>
            <p:cNvSpPr/>
            <p:nvPr/>
          </p:nvSpPr>
          <p:spPr>
            <a:xfrm>
              <a:off x="8316035" y="5147292"/>
              <a:ext cx="123041" cy="0"/>
            </a:xfrm>
            <a:custGeom>
              <a:avLst/>
              <a:gdLst/>
              <a:ahLst/>
              <a:cxnLst/>
              <a:rect l="l" t="t" r="r" b="b"/>
              <a:pathLst>
                <a:path w="116204">
                  <a:moveTo>
                    <a:pt x="0" y="0"/>
                  </a:moveTo>
                  <a:lnTo>
                    <a:pt x="115836" y="0"/>
                  </a:lnTo>
                </a:path>
              </a:pathLst>
            </a:custGeom>
            <a:ln w="47294">
              <a:solidFill>
                <a:srgbClr val="9FA1A4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18" name="object 125">
              <a:extLst>
                <a:ext uri="{FF2B5EF4-FFF2-40B4-BE49-F238E27FC236}">
                  <a16:creationId xmlns:a16="http://schemas.microsoft.com/office/drawing/2014/main" id="{8E22016C-72FC-DA07-90C3-585F66D06099}"/>
                </a:ext>
              </a:extLst>
            </p:cNvPr>
            <p:cNvSpPr/>
            <p:nvPr/>
          </p:nvSpPr>
          <p:spPr>
            <a:xfrm>
              <a:off x="8381428" y="5205497"/>
              <a:ext cx="123041" cy="0"/>
            </a:xfrm>
            <a:custGeom>
              <a:avLst/>
              <a:gdLst/>
              <a:ahLst/>
              <a:cxnLst/>
              <a:rect l="l" t="t" r="r" b="b"/>
              <a:pathLst>
                <a:path w="116204">
                  <a:moveTo>
                    <a:pt x="0" y="0"/>
                  </a:moveTo>
                  <a:lnTo>
                    <a:pt x="115836" y="0"/>
                  </a:lnTo>
                </a:path>
              </a:pathLst>
            </a:custGeom>
            <a:ln w="47282">
              <a:solidFill>
                <a:srgbClr val="9FA1A4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19" name="object 126">
              <a:extLst>
                <a:ext uri="{FF2B5EF4-FFF2-40B4-BE49-F238E27FC236}">
                  <a16:creationId xmlns:a16="http://schemas.microsoft.com/office/drawing/2014/main" id="{B526F011-B26B-2C67-6EC3-6CBD3CB7D716}"/>
                </a:ext>
              </a:extLst>
            </p:cNvPr>
            <p:cNvSpPr/>
            <p:nvPr/>
          </p:nvSpPr>
          <p:spPr>
            <a:xfrm>
              <a:off x="8451217" y="5023384"/>
              <a:ext cx="123041" cy="0"/>
            </a:xfrm>
            <a:custGeom>
              <a:avLst/>
              <a:gdLst/>
              <a:ahLst/>
              <a:cxnLst/>
              <a:rect l="l" t="t" r="r" b="b"/>
              <a:pathLst>
                <a:path w="116204">
                  <a:moveTo>
                    <a:pt x="0" y="0"/>
                  </a:moveTo>
                  <a:lnTo>
                    <a:pt x="115836" y="0"/>
                  </a:lnTo>
                </a:path>
              </a:pathLst>
            </a:custGeom>
            <a:ln w="47282">
              <a:solidFill>
                <a:srgbClr val="9FA1A4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20" name="object 127">
              <a:extLst>
                <a:ext uri="{FF2B5EF4-FFF2-40B4-BE49-F238E27FC236}">
                  <a16:creationId xmlns:a16="http://schemas.microsoft.com/office/drawing/2014/main" id="{391B1372-D3E4-C71C-DECF-51859829C7F4}"/>
                </a:ext>
              </a:extLst>
            </p:cNvPr>
            <p:cNvSpPr/>
            <p:nvPr/>
          </p:nvSpPr>
          <p:spPr>
            <a:xfrm>
              <a:off x="7164584" y="5290606"/>
              <a:ext cx="200293" cy="258102"/>
            </a:xfrm>
            <a:prstGeom prst="rect">
              <a:avLst/>
            </a:pr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21" name="object 128">
              <a:extLst>
                <a:ext uri="{FF2B5EF4-FFF2-40B4-BE49-F238E27FC236}">
                  <a16:creationId xmlns:a16="http://schemas.microsoft.com/office/drawing/2014/main" id="{C71ED903-8A7C-3464-3088-0D4DA5C7F365}"/>
                </a:ext>
              </a:extLst>
            </p:cNvPr>
            <p:cNvSpPr/>
            <p:nvPr/>
          </p:nvSpPr>
          <p:spPr>
            <a:xfrm>
              <a:off x="8036005" y="4972915"/>
              <a:ext cx="80400" cy="80412"/>
            </a:xfrm>
            <a:prstGeom prst="rect">
              <a:avLst/>
            </a:prstGeom>
            <a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22" name="object 129">
              <a:extLst>
                <a:ext uri="{FF2B5EF4-FFF2-40B4-BE49-F238E27FC236}">
                  <a16:creationId xmlns:a16="http://schemas.microsoft.com/office/drawing/2014/main" id="{BF7828D7-9518-CD92-271E-06FBF3D41E72}"/>
                </a:ext>
              </a:extLst>
            </p:cNvPr>
            <p:cNvSpPr/>
            <p:nvPr/>
          </p:nvSpPr>
          <p:spPr>
            <a:xfrm>
              <a:off x="7410985" y="5442976"/>
              <a:ext cx="56478" cy="56478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1475" y="0"/>
                  </a:moveTo>
                  <a:lnTo>
                    <a:pt x="11517" y="4105"/>
                  </a:lnTo>
                  <a:lnTo>
                    <a:pt x="4160" y="11453"/>
                  </a:lnTo>
                  <a:lnTo>
                    <a:pt x="92" y="21018"/>
                  </a:lnTo>
                  <a:lnTo>
                    <a:pt x="0" y="31775"/>
                  </a:lnTo>
                  <a:lnTo>
                    <a:pt x="4104" y="41735"/>
                  </a:lnTo>
                  <a:lnTo>
                    <a:pt x="11452" y="49095"/>
                  </a:lnTo>
                  <a:lnTo>
                    <a:pt x="21024" y="53163"/>
                  </a:lnTo>
                  <a:lnTo>
                    <a:pt x="31800" y="53251"/>
                  </a:lnTo>
                  <a:lnTo>
                    <a:pt x="41758" y="49147"/>
                  </a:lnTo>
                  <a:lnTo>
                    <a:pt x="49112" y="41802"/>
                  </a:lnTo>
                  <a:lnTo>
                    <a:pt x="53173" y="32237"/>
                  </a:lnTo>
                  <a:lnTo>
                    <a:pt x="53251" y="21475"/>
                  </a:lnTo>
                  <a:lnTo>
                    <a:pt x="49159" y="11513"/>
                  </a:lnTo>
                  <a:lnTo>
                    <a:pt x="41816" y="4151"/>
                  </a:lnTo>
                  <a:lnTo>
                    <a:pt x="32246" y="81"/>
                  </a:lnTo>
                  <a:lnTo>
                    <a:pt x="214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23" name="object 130">
              <a:extLst>
                <a:ext uri="{FF2B5EF4-FFF2-40B4-BE49-F238E27FC236}">
                  <a16:creationId xmlns:a16="http://schemas.microsoft.com/office/drawing/2014/main" id="{4F480E15-C7FF-25C4-D085-172D5B380EF0}"/>
                </a:ext>
              </a:extLst>
            </p:cNvPr>
            <p:cNvSpPr/>
            <p:nvPr/>
          </p:nvSpPr>
          <p:spPr>
            <a:xfrm>
              <a:off x="7406747" y="5438141"/>
              <a:ext cx="66563" cy="66563"/>
            </a:xfrm>
            <a:custGeom>
              <a:avLst/>
              <a:gdLst/>
              <a:ahLst/>
              <a:cxnLst/>
              <a:rect l="l" t="t" r="r" b="b"/>
              <a:pathLst>
                <a:path w="62864" h="62864">
                  <a:moveTo>
                    <a:pt x="30670" y="0"/>
                  </a:moveTo>
                  <a:lnTo>
                    <a:pt x="28676" y="0"/>
                  </a:lnTo>
                  <a:lnTo>
                    <a:pt x="26669" y="190"/>
                  </a:lnTo>
                  <a:lnTo>
                    <a:pt x="0" y="37122"/>
                  </a:lnTo>
                  <a:lnTo>
                    <a:pt x="3894" y="47246"/>
                  </a:lnTo>
                  <a:lnTo>
                    <a:pt x="10793" y="55243"/>
                  </a:lnTo>
                  <a:lnTo>
                    <a:pt x="19947" y="60494"/>
                  </a:lnTo>
                  <a:lnTo>
                    <a:pt x="30606" y="62382"/>
                  </a:lnTo>
                  <a:lnTo>
                    <a:pt x="32600" y="62382"/>
                  </a:lnTo>
                  <a:lnTo>
                    <a:pt x="34607" y="62191"/>
                  </a:lnTo>
                  <a:lnTo>
                    <a:pt x="44767" y="60223"/>
                  </a:lnTo>
                  <a:lnTo>
                    <a:pt x="51828" y="55549"/>
                  </a:lnTo>
                  <a:lnTo>
                    <a:pt x="52984" y="53835"/>
                  </a:lnTo>
                  <a:lnTo>
                    <a:pt x="35026" y="53835"/>
                  </a:lnTo>
                  <a:lnTo>
                    <a:pt x="25785" y="53751"/>
                  </a:lnTo>
                  <a:lnTo>
                    <a:pt x="17648" y="50233"/>
                  </a:lnTo>
                  <a:lnTo>
                    <a:pt x="11446" y="43950"/>
                  </a:lnTo>
                  <a:lnTo>
                    <a:pt x="8013" y="35572"/>
                  </a:lnTo>
                  <a:lnTo>
                    <a:pt x="8084" y="26424"/>
                  </a:lnTo>
                  <a:lnTo>
                    <a:pt x="29209" y="8140"/>
                  </a:lnTo>
                  <a:lnTo>
                    <a:pt x="51344" y="8140"/>
                  </a:lnTo>
                  <a:lnTo>
                    <a:pt x="50480" y="7138"/>
                  </a:lnTo>
                  <a:lnTo>
                    <a:pt x="41329" y="1887"/>
                  </a:lnTo>
                  <a:lnTo>
                    <a:pt x="30670" y="0"/>
                  </a:lnTo>
                  <a:close/>
                </a:path>
                <a:path w="62864" h="62864">
                  <a:moveTo>
                    <a:pt x="51344" y="8140"/>
                  </a:moveTo>
                  <a:lnTo>
                    <a:pt x="30670" y="8140"/>
                  </a:lnTo>
                  <a:lnTo>
                    <a:pt x="38545" y="9534"/>
                  </a:lnTo>
                  <a:lnTo>
                    <a:pt x="45305" y="13412"/>
                  </a:lnTo>
                  <a:lnTo>
                    <a:pt x="50396" y="19322"/>
                  </a:lnTo>
                  <a:lnTo>
                    <a:pt x="53263" y="26809"/>
                  </a:lnTo>
                  <a:lnTo>
                    <a:pt x="54432" y="32854"/>
                  </a:lnTo>
                  <a:lnTo>
                    <a:pt x="53187" y="39001"/>
                  </a:lnTo>
                  <a:lnTo>
                    <a:pt x="46304" y="49199"/>
                  </a:lnTo>
                  <a:lnTo>
                    <a:pt x="41071" y="52654"/>
                  </a:lnTo>
                  <a:lnTo>
                    <a:pt x="35026" y="53835"/>
                  </a:lnTo>
                  <a:lnTo>
                    <a:pt x="52984" y="53835"/>
                  </a:lnTo>
                  <a:lnTo>
                    <a:pt x="61137" y="41744"/>
                  </a:lnTo>
                  <a:lnTo>
                    <a:pt x="62839" y="33426"/>
                  </a:lnTo>
                  <a:lnTo>
                    <a:pt x="61252" y="25260"/>
                  </a:lnTo>
                  <a:lnTo>
                    <a:pt x="57372" y="15135"/>
                  </a:lnTo>
                  <a:lnTo>
                    <a:pt x="51344" y="8140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24" name="object 131">
              <a:extLst>
                <a:ext uri="{FF2B5EF4-FFF2-40B4-BE49-F238E27FC236}">
                  <a16:creationId xmlns:a16="http://schemas.microsoft.com/office/drawing/2014/main" id="{53D54ABE-1471-842A-5D42-DB48E60FA9E3}"/>
                </a:ext>
              </a:extLst>
            </p:cNvPr>
            <p:cNvSpPr/>
            <p:nvPr/>
          </p:nvSpPr>
          <p:spPr>
            <a:xfrm>
              <a:off x="7432171" y="5464152"/>
              <a:ext cx="14119" cy="14119"/>
            </a:xfrm>
            <a:custGeom>
              <a:avLst/>
              <a:gdLst/>
              <a:ahLst/>
              <a:cxnLst/>
              <a:rect l="l" t="t" r="r" b="b"/>
              <a:pathLst>
                <a:path w="13335" h="13335">
                  <a:moveTo>
                    <a:pt x="8763" y="0"/>
                  </a:moveTo>
                  <a:lnTo>
                    <a:pt x="2159" y="1269"/>
                  </a:lnTo>
                  <a:lnTo>
                    <a:pt x="0" y="4470"/>
                  </a:lnTo>
                  <a:lnTo>
                    <a:pt x="1270" y="11099"/>
                  </a:lnTo>
                  <a:lnTo>
                    <a:pt x="4483" y="13246"/>
                  </a:lnTo>
                  <a:lnTo>
                    <a:pt x="11099" y="11963"/>
                  </a:lnTo>
                  <a:lnTo>
                    <a:pt x="13258" y="8775"/>
                  </a:lnTo>
                  <a:lnTo>
                    <a:pt x="12623" y="5460"/>
                  </a:lnTo>
                  <a:lnTo>
                    <a:pt x="11963" y="215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25" name="object 132">
              <a:extLst>
                <a:ext uri="{FF2B5EF4-FFF2-40B4-BE49-F238E27FC236}">
                  <a16:creationId xmlns:a16="http://schemas.microsoft.com/office/drawing/2014/main" id="{B50608CB-6B19-2DEA-98FF-423692758ED8}"/>
                </a:ext>
              </a:extLst>
            </p:cNvPr>
            <p:cNvSpPr/>
            <p:nvPr/>
          </p:nvSpPr>
          <p:spPr>
            <a:xfrm>
              <a:off x="7423965" y="5454803"/>
              <a:ext cx="18826" cy="19499"/>
            </a:xfrm>
            <a:custGeom>
              <a:avLst/>
              <a:gdLst/>
              <a:ahLst/>
              <a:cxnLst/>
              <a:rect l="l" t="t" r="r" b="b"/>
              <a:pathLst>
                <a:path w="17779" h="18414">
                  <a:moveTo>
                    <a:pt x="2400" y="0"/>
                  </a:moveTo>
                  <a:lnTo>
                    <a:pt x="1219" y="1041"/>
                  </a:lnTo>
                  <a:lnTo>
                    <a:pt x="76" y="2120"/>
                  </a:lnTo>
                  <a:lnTo>
                    <a:pt x="0" y="3924"/>
                  </a:lnTo>
                  <a:lnTo>
                    <a:pt x="12255" y="17373"/>
                  </a:lnTo>
                  <a:lnTo>
                    <a:pt x="12839" y="17983"/>
                  </a:lnTo>
                  <a:lnTo>
                    <a:pt x="13588" y="18313"/>
                  </a:lnTo>
                  <a:lnTo>
                    <a:pt x="15049" y="18313"/>
                  </a:lnTo>
                  <a:lnTo>
                    <a:pt x="15735" y="18046"/>
                  </a:lnTo>
                  <a:lnTo>
                    <a:pt x="16294" y="17564"/>
                  </a:lnTo>
                  <a:lnTo>
                    <a:pt x="17462" y="16497"/>
                  </a:lnTo>
                  <a:lnTo>
                    <a:pt x="17538" y="14693"/>
                  </a:lnTo>
                  <a:lnTo>
                    <a:pt x="5257" y="1231"/>
                  </a:lnTo>
                  <a:lnTo>
                    <a:pt x="4190" y="88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26" name="object 133">
              <a:extLst>
                <a:ext uri="{FF2B5EF4-FFF2-40B4-BE49-F238E27FC236}">
                  <a16:creationId xmlns:a16="http://schemas.microsoft.com/office/drawing/2014/main" id="{1B015BDE-2413-71AF-1163-9F727441E7C6}"/>
                </a:ext>
              </a:extLst>
            </p:cNvPr>
            <p:cNvSpPr/>
            <p:nvPr/>
          </p:nvSpPr>
          <p:spPr>
            <a:xfrm>
              <a:off x="7592098" y="5382832"/>
              <a:ext cx="82027" cy="51772"/>
            </a:xfrm>
            <a:custGeom>
              <a:avLst/>
              <a:gdLst/>
              <a:ahLst/>
              <a:cxnLst/>
              <a:rect l="l" t="t" r="r" b="b"/>
              <a:pathLst>
                <a:path w="77470" h="48895">
                  <a:moveTo>
                    <a:pt x="0" y="48831"/>
                  </a:moveTo>
                  <a:lnTo>
                    <a:pt x="77304" y="48831"/>
                  </a:lnTo>
                  <a:lnTo>
                    <a:pt x="77304" y="0"/>
                  </a:lnTo>
                  <a:lnTo>
                    <a:pt x="0" y="0"/>
                  </a:lnTo>
                  <a:lnTo>
                    <a:pt x="0" y="48831"/>
                  </a:lnTo>
                  <a:close/>
                </a:path>
              </a:pathLst>
            </a:custGeom>
            <a:solidFill>
              <a:srgbClr val="7B899C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27" name="object 134">
              <a:extLst>
                <a:ext uri="{FF2B5EF4-FFF2-40B4-BE49-F238E27FC236}">
                  <a16:creationId xmlns:a16="http://schemas.microsoft.com/office/drawing/2014/main" id="{6B8D1A7A-E527-DC78-35C0-5FC282946580}"/>
                </a:ext>
              </a:extLst>
            </p:cNvPr>
            <p:cNvSpPr/>
            <p:nvPr/>
          </p:nvSpPr>
          <p:spPr>
            <a:xfrm>
              <a:off x="7592103" y="5382844"/>
              <a:ext cx="82027" cy="51772"/>
            </a:xfrm>
            <a:custGeom>
              <a:avLst/>
              <a:gdLst/>
              <a:ahLst/>
              <a:cxnLst/>
              <a:rect l="l" t="t" r="r" b="b"/>
              <a:pathLst>
                <a:path w="77470" h="48895">
                  <a:moveTo>
                    <a:pt x="77304" y="0"/>
                  </a:moveTo>
                  <a:lnTo>
                    <a:pt x="0" y="0"/>
                  </a:lnTo>
                  <a:lnTo>
                    <a:pt x="0" y="48831"/>
                  </a:lnTo>
                  <a:lnTo>
                    <a:pt x="77304" y="0"/>
                  </a:lnTo>
                  <a:close/>
                </a:path>
              </a:pathLst>
            </a:custGeom>
            <a:solidFill>
              <a:srgbClr val="8597AB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28" name="object 135">
              <a:extLst>
                <a:ext uri="{FF2B5EF4-FFF2-40B4-BE49-F238E27FC236}">
                  <a16:creationId xmlns:a16="http://schemas.microsoft.com/office/drawing/2014/main" id="{9D81833D-81FC-1265-4E72-FC3D85BA93C5}"/>
                </a:ext>
              </a:extLst>
            </p:cNvPr>
            <p:cNvSpPr/>
            <p:nvPr/>
          </p:nvSpPr>
          <p:spPr>
            <a:xfrm>
              <a:off x="7635171" y="5241813"/>
              <a:ext cx="56478" cy="20171"/>
            </a:xfrm>
            <a:custGeom>
              <a:avLst/>
              <a:gdLst/>
              <a:ahLst/>
              <a:cxnLst/>
              <a:rect l="l" t="t" r="r" b="b"/>
              <a:pathLst>
                <a:path w="53339" h="19050">
                  <a:moveTo>
                    <a:pt x="0" y="18999"/>
                  </a:moveTo>
                  <a:lnTo>
                    <a:pt x="52895" y="18999"/>
                  </a:lnTo>
                  <a:lnTo>
                    <a:pt x="52895" y="0"/>
                  </a:lnTo>
                  <a:lnTo>
                    <a:pt x="0" y="0"/>
                  </a:lnTo>
                  <a:lnTo>
                    <a:pt x="0" y="18999"/>
                  </a:lnTo>
                  <a:close/>
                </a:path>
              </a:pathLst>
            </a:custGeom>
            <a:solidFill>
              <a:srgbClr val="778597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29" name="object 136">
              <a:extLst>
                <a:ext uri="{FF2B5EF4-FFF2-40B4-BE49-F238E27FC236}">
                  <a16:creationId xmlns:a16="http://schemas.microsoft.com/office/drawing/2014/main" id="{17A3185B-DB33-445E-4E92-5594DA37D51A}"/>
                </a:ext>
              </a:extLst>
            </p:cNvPr>
            <p:cNvSpPr/>
            <p:nvPr/>
          </p:nvSpPr>
          <p:spPr>
            <a:xfrm>
              <a:off x="7701223" y="5241813"/>
              <a:ext cx="56478" cy="20171"/>
            </a:xfrm>
            <a:custGeom>
              <a:avLst/>
              <a:gdLst/>
              <a:ahLst/>
              <a:cxnLst/>
              <a:rect l="l" t="t" r="r" b="b"/>
              <a:pathLst>
                <a:path w="53339" h="19050">
                  <a:moveTo>
                    <a:pt x="0" y="18999"/>
                  </a:moveTo>
                  <a:lnTo>
                    <a:pt x="52882" y="18999"/>
                  </a:lnTo>
                  <a:lnTo>
                    <a:pt x="52882" y="0"/>
                  </a:lnTo>
                  <a:lnTo>
                    <a:pt x="0" y="0"/>
                  </a:lnTo>
                  <a:lnTo>
                    <a:pt x="0" y="18999"/>
                  </a:lnTo>
                  <a:close/>
                </a:path>
              </a:pathLst>
            </a:custGeom>
            <a:solidFill>
              <a:srgbClr val="778597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30" name="object 137">
              <a:extLst>
                <a:ext uri="{FF2B5EF4-FFF2-40B4-BE49-F238E27FC236}">
                  <a16:creationId xmlns:a16="http://schemas.microsoft.com/office/drawing/2014/main" id="{6B1E34B6-436F-1077-1C10-549AD54324CB}"/>
                </a:ext>
              </a:extLst>
            </p:cNvPr>
            <p:cNvSpPr/>
            <p:nvPr/>
          </p:nvSpPr>
          <p:spPr>
            <a:xfrm>
              <a:off x="7635171" y="5269822"/>
              <a:ext cx="56478" cy="20171"/>
            </a:xfrm>
            <a:custGeom>
              <a:avLst/>
              <a:gdLst/>
              <a:ahLst/>
              <a:cxnLst/>
              <a:rect l="l" t="t" r="r" b="b"/>
              <a:pathLst>
                <a:path w="53339" h="19050">
                  <a:moveTo>
                    <a:pt x="0" y="18986"/>
                  </a:moveTo>
                  <a:lnTo>
                    <a:pt x="52895" y="18986"/>
                  </a:lnTo>
                  <a:lnTo>
                    <a:pt x="52895" y="0"/>
                  </a:lnTo>
                  <a:lnTo>
                    <a:pt x="0" y="0"/>
                  </a:lnTo>
                  <a:lnTo>
                    <a:pt x="0" y="18986"/>
                  </a:lnTo>
                  <a:close/>
                </a:path>
              </a:pathLst>
            </a:custGeom>
            <a:solidFill>
              <a:srgbClr val="778597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31" name="object 138">
              <a:extLst>
                <a:ext uri="{FF2B5EF4-FFF2-40B4-BE49-F238E27FC236}">
                  <a16:creationId xmlns:a16="http://schemas.microsoft.com/office/drawing/2014/main" id="{E6D34E51-8E33-21F8-A443-D4DCF88876BE}"/>
                </a:ext>
              </a:extLst>
            </p:cNvPr>
            <p:cNvSpPr/>
            <p:nvPr/>
          </p:nvSpPr>
          <p:spPr>
            <a:xfrm>
              <a:off x="7701223" y="5269822"/>
              <a:ext cx="56478" cy="20171"/>
            </a:xfrm>
            <a:custGeom>
              <a:avLst/>
              <a:gdLst/>
              <a:ahLst/>
              <a:cxnLst/>
              <a:rect l="l" t="t" r="r" b="b"/>
              <a:pathLst>
                <a:path w="53339" h="19050">
                  <a:moveTo>
                    <a:pt x="0" y="18986"/>
                  </a:moveTo>
                  <a:lnTo>
                    <a:pt x="52882" y="18986"/>
                  </a:lnTo>
                  <a:lnTo>
                    <a:pt x="52882" y="0"/>
                  </a:lnTo>
                  <a:lnTo>
                    <a:pt x="0" y="0"/>
                  </a:lnTo>
                  <a:lnTo>
                    <a:pt x="0" y="18986"/>
                  </a:lnTo>
                  <a:close/>
                </a:path>
              </a:pathLst>
            </a:custGeom>
            <a:solidFill>
              <a:srgbClr val="778597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32" name="object 139">
              <a:extLst>
                <a:ext uri="{FF2B5EF4-FFF2-40B4-BE49-F238E27FC236}">
                  <a16:creationId xmlns:a16="http://schemas.microsoft.com/office/drawing/2014/main" id="{6CD0A219-BE24-B545-8704-DC18D3F1B015}"/>
                </a:ext>
              </a:extLst>
            </p:cNvPr>
            <p:cNvSpPr/>
            <p:nvPr/>
          </p:nvSpPr>
          <p:spPr>
            <a:xfrm>
              <a:off x="7511692" y="5246460"/>
              <a:ext cx="14791" cy="14791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0528" y="0"/>
                  </a:moveTo>
                  <a:lnTo>
                    <a:pt x="3035" y="0"/>
                  </a:lnTo>
                  <a:lnTo>
                    <a:pt x="0" y="3022"/>
                  </a:lnTo>
                  <a:lnTo>
                    <a:pt x="0" y="10528"/>
                  </a:lnTo>
                  <a:lnTo>
                    <a:pt x="3035" y="13550"/>
                  </a:lnTo>
                  <a:lnTo>
                    <a:pt x="10528" y="13550"/>
                  </a:lnTo>
                  <a:lnTo>
                    <a:pt x="13563" y="10528"/>
                  </a:lnTo>
                  <a:lnTo>
                    <a:pt x="13563" y="3022"/>
                  </a:lnTo>
                  <a:lnTo>
                    <a:pt x="10528" y="0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33" name="object 140">
              <a:extLst>
                <a:ext uri="{FF2B5EF4-FFF2-40B4-BE49-F238E27FC236}">
                  <a16:creationId xmlns:a16="http://schemas.microsoft.com/office/drawing/2014/main" id="{9348189D-1F1D-2818-B441-7514D5549909}"/>
                </a:ext>
              </a:extLst>
            </p:cNvPr>
            <p:cNvSpPr/>
            <p:nvPr/>
          </p:nvSpPr>
          <p:spPr>
            <a:xfrm>
              <a:off x="7534663" y="5246460"/>
              <a:ext cx="14791" cy="14791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0528" y="0"/>
                  </a:moveTo>
                  <a:lnTo>
                    <a:pt x="3035" y="0"/>
                  </a:lnTo>
                  <a:lnTo>
                    <a:pt x="0" y="3022"/>
                  </a:lnTo>
                  <a:lnTo>
                    <a:pt x="0" y="10528"/>
                  </a:lnTo>
                  <a:lnTo>
                    <a:pt x="3035" y="13550"/>
                  </a:lnTo>
                  <a:lnTo>
                    <a:pt x="10528" y="13550"/>
                  </a:lnTo>
                  <a:lnTo>
                    <a:pt x="13563" y="10528"/>
                  </a:lnTo>
                  <a:lnTo>
                    <a:pt x="13563" y="3022"/>
                  </a:lnTo>
                  <a:lnTo>
                    <a:pt x="10528" y="0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34" name="object 141">
              <a:extLst>
                <a:ext uri="{FF2B5EF4-FFF2-40B4-BE49-F238E27FC236}">
                  <a16:creationId xmlns:a16="http://schemas.microsoft.com/office/drawing/2014/main" id="{91831A4F-9C62-36D9-6279-91962231C6BD}"/>
                </a:ext>
              </a:extLst>
            </p:cNvPr>
            <p:cNvSpPr/>
            <p:nvPr/>
          </p:nvSpPr>
          <p:spPr>
            <a:xfrm>
              <a:off x="7557639" y="5246460"/>
              <a:ext cx="14791" cy="14791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0528" y="0"/>
                  </a:moveTo>
                  <a:lnTo>
                    <a:pt x="3035" y="0"/>
                  </a:lnTo>
                  <a:lnTo>
                    <a:pt x="0" y="3022"/>
                  </a:lnTo>
                  <a:lnTo>
                    <a:pt x="0" y="10528"/>
                  </a:lnTo>
                  <a:lnTo>
                    <a:pt x="3035" y="13550"/>
                  </a:lnTo>
                  <a:lnTo>
                    <a:pt x="10528" y="13550"/>
                  </a:lnTo>
                  <a:lnTo>
                    <a:pt x="13563" y="10528"/>
                  </a:lnTo>
                  <a:lnTo>
                    <a:pt x="13563" y="3022"/>
                  </a:lnTo>
                  <a:lnTo>
                    <a:pt x="10528" y="0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35" name="object 142">
              <a:extLst>
                <a:ext uri="{FF2B5EF4-FFF2-40B4-BE49-F238E27FC236}">
                  <a16:creationId xmlns:a16="http://schemas.microsoft.com/office/drawing/2014/main" id="{4E4B8858-D6C8-27B8-0AA2-BDB26CA0316F}"/>
                </a:ext>
              </a:extLst>
            </p:cNvPr>
            <p:cNvSpPr/>
            <p:nvPr/>
          </p:nvSpPr>
          <p:spPr>
            <a:xfrm>
              <a:off x="7748861" y="4089277"/>
              <a:ext cx="43031" cy="82699"/>
            </a:xfrm>
            <a:custGeom>
              <a:avLst/>
              <a:gdLst/>
              <a:ahLst/>
              <a:cxnLst/>
              <a:rect l="l" t="t" r="r" b="b"/>
              <a:pathLst>
                <a:path w="40639" h="78104">
                  <a:moveTo>
                    <a:pt x="40309" y="0"/>
                  </a:moveTo>
                  <a:lnTo>
                    <a:pt x="8559" y="2641"/>
                  </a:lnTo>
                  <a:lnTo>
                    <a:pt x="0" y="77800"/>
                  </a:lnTo>
                  <a:lnTo>
                    <a:pt x="12217" y="77800"/>
                  </a:lnTo>
                  <a:lnTo>
                    <a:pt x="40309" y="0"/>
                  </a:lnTo>
                  <a:close/>
                </a:path>
              </a:pathLst>
            </a:custGeom>
            <a:solidFill>
              <a:srgbClr val="4F6340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36" name="object 143">
              <a:extLst>
                <a:ext uri="{FF2B5EF4-FFF2-40B4-BE49-F238E27FC236}">
                  <a16:creationId xmlns:a16="http://schemas.microsoft.com/office/drawing/2014/main" id="{261BE771-26DE-CA79-73EF-C210AFE807CD}"/>
                </a:ext>
              </a:extLst>
            </p:cNvPr>
            <p:cNvSpPr/>
            <p:nvPr/>
          </p:nvSpPr>
          <p:spPr>
            <a:xfrm>
              <a:off x="8334539" y="4089282"/>
              <a:ext cx="43031" cy="82699"/>
            </a:xfrm>
            <a:custGeom>
              <a:avLst/>
              <a:gdLst/>
              <a:ahLst/>
              <a:cxnLst/>
              <a:rect l="l" t="t" r="r" b="b"/>
              <a:pathLst>
                <a:path w="40639" h="78104">
                  <a:moveTo>
                    <a:pt x="0" y="0"/>
                  </a:moveTo>
                  <a:lnTo>
                    <a:pt x="28092" y="77800"/>
                  </a:lnTo>
                  <a:lnTo>
                    <a:pt x="40284" y="77800"/>
                  </a:lnTo>
                  <a:lnTo>
                    <a:pt x="31750" y="26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6340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37" name="object 144">
              <a:extLst>
                <a:ext uri="{FF2B5EF4-FFF2-40B4-BE49-F238E27FC236}">
                  <a16:creationId xmlns:a16="http://schemas.microsoft.com/office/drawing/2014/main" id="{D57022EA-E636-0F4E-A72E-DC4AF276D908}"/>
                </a:ext>
              </a:extLst>
            </p:cNvPr>
            <p:cNvSpPr/>
            <p:nvPr/>
          </p:nvSpPr>
          <p:spPr>
            <a:xfrm>
              <a:off x="7743041" y="4099994"/>
              <a:ext cx="640080" cy="0"/>
            </a:xfrm>
            <a:custGeom>
              <a:avLst/>
              <a:gdLst/>
              <a:ahLst/>
              <a:cxnLst/>
              <a:rect l="l" t="t" r="r" b="b"/>
              <a:pathLst>
                <a:path w="604520">
                  <a:moveTo>
                    <a:pt x="0" y="0"/>
                  </a:moveTo>
                  <a:lnTo>
                    <a:pt x="604418" y="0"/>
                  </a:lnTo>
                </a:path>
              </a:pathLst>
            </a:custGeom>
            <a:ln w="14300">
              <a:solidFill>
                <a:srgbClr val="4F6340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38" name="object 145">
              <a:extLst>
                <a:ext uri="{FF2B5EF4-FFF2-40B4-BE49-F238E27FC236}">
                  <a16:creationId xmlns:a16="http://schemas.microsoft.com/office/drawing/2014/main" id="{F723F976-7DBA-FC0B-6A24-8017AF3314CB}"/>
                </a:ext>
              </a:extLst>
            </p:cNvPr>
            <p:cNvSpPr/>
            <p:nvPr/>
          </p:nvSpPr>
          <p:spPr>
            <a:xfrm>
              <a:off x="7724629" y="3754255"/>
              <a:ext cx="677059" cy="268268"/>
            </a:xfrm>
            <a:custGeom>
              <a:avLst/>
              <a:gdLst/>
              <a:ahLst/>
              <a:cxnLst/>
              <a:rect l="l" t="t" r="r" b="b"/>
              <a:pathLst>
                <a:path w="639445" h="253364">
                  <a:moveTo>
                    <a:pt x="616953" y="0"/>
                  </a:moveTo>
                  <a:lnTo>
                    <a:pt x="22250" y="0"/>
                  </a:lnTo>
                  <a:lnTo>
                    <a:pt x="13587" y="1888"/>
                  </a:lnTo>
                  <a:lnTo>
                    <a:pt x="6515" y="7037"/>
                  </a:lnTo>
                  <a:lnTo>
                    <a:pt x="1747" y="14675"/>
                  </a:lnTo>
                  <a:lnTo>
                    <a:pt x="0" y="24028"/>
                  </a:lnTo>
                  <a:lnTo>
                    <a:pt x="0" y="253136"/>
                  </a:lnTo>
                  <a:lnTo>
                    <a:pt x="639216" y="253136"/>
                  </a:lnTo>
                  <a:lnTo>
                    <a:pt x="639216" y="24028"/>
                  </a:lnTo>
                  <a:lnTo>
                    <a:pt x="637466" y="14675"/>
                  </a:lnTo>
                  <a:lnTo>
                    <a:pt x="632694" y="7037"/>
                  </a:lnTo>
                  <a:lnTo>
                    <a:pt x="625618" y="1888"/>
                  </a:lnTo>
                  <a:lnTo>
                    <a:pt x="616953" y="0"/>
                  </a:lnTo>
                  <a:close/>
                </a:path>
              </a:pathLst>
            </a:custGeom>
            <a:solidFill>
              <a:srgbClr val="E3EEDE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39" name="object 146">
              <a:extLst>
                <a:ext uri="{FF2B5EF4-FFF2-40B4-BE49-F238E27FC236}">
                  <a16:creationId xmlns:a16="http://schemas.microsoft.com/office/drawing/2014/main" id="{83416895-C3D7-1AB9-CD6F-B12E4259B8D0}"/>
                </a:ext>
              </a:extLst>
            </p:cNvPr>
            <p:cNvSpPr/>
            <p:nvPr/>
          </p:nvSpPr>
          <p:spPr>
            <a:xfrm>
              <a:off x="7670888" y="3854765"/>
              <a:ext cx="784636" cy="241375"/>
            </a:xfrm>
            <a:custGeom>
              <a:avLst/>
              <a:gdLst/>
              <a:ahLst/>
              <a:cxnLst/>
              <a:rect l="l" t="t" r="r" b="b"/>
              <a:pathLst>
                <a:path w="741045" h="227964">
                  <a:moveTo>
                    <a:pt x="58026" y="0"/>
                  </a:moveTo>
                  <a:lnTo>
                    <a:pt x="21907" y="0"/>
                  </a:lnTo>
                  <a:lnTo>
                    <a:pt x="12731" y="2151"/>
                  </a:lnTo>
                  <a:lnTo>
                    <a:pt x="5472" y="7942"/>
                  </a:lnTo>
                  <a:lnTo>
                    <a:pt x="953" y="16378"/>
                  </a:lnTo>
                  <a:lnTo>
                    <a:pt x="0" y="26466"/>
                  </a:lnTo>
                  <a:lnTo>
                    <a:pt x="17513" y="193700"/>
                  </a:lnTo>
                  <a:lnTo>
                    <a:pt x="21306" y="207069"/>
                  </a:lnTo>
                  <a:lnTo>
                    <a:pt x="29038" y="217760"/>
                  </a:lnTo>
                  <a:lnTo>
                    <a:pt x="39751" y="224850"/>
                  </a:lnTo>
                  <a:lnTo>
                    <a:pt x="52489" y="227418"/>
                  </a:lnTo>
                  <a:lnTo>
                    <a:pt x="688238" y="227418"/>
                  </a:lnTo>
                  <a:lnTo>
                    <a:pt x="723201" y="193700"/>
                  </a:lnTo>
                  <a:lnTo>
                    <a:pt x="728161" y="146342"/>
                  </a:lnTo>
                  <a:lnTo>
                    <a:pt x="98018" y="146342"/>
                  </a:lnTo>
                  <a:lnTo>
                    <a:pt x="91884" y="140398"/>
                  </a:lnTo>
                  <a:lnTo>
                    <a:pt x="79959" y="21234"/>
                  </a:lnTo>
                  <a:lnTo>
                    <a:pt x="77603" y="12821"/>
                  </a:lnTo>
                  <a:lnTo>
                    <a:pt x="72764" y="6088"/>
                  </a:lnTo>
                  <a:lnTo>
                    <a:pt x="66039" y="1619"/>
                  </a:lnTo>
                  <a:lnTo>
                    <a:pt x="58026" y="0"/>
                  </a:lnTo>
                  <a:close/>
                </a:path>
                <a:path w="741045" h="227964">
                  <a:moveTo>
                    <a:pt x="718807" y="0"/>
                  </a:moveTo>
                  <a:lnTo>
                    <a:pt x="682688" y="0"/>
                  </a:lnTo>
                  <a:lnTo>
                    <a:pt x="674682" y="1619"/>
                  </a:lnTo>
                  <a:lnTo>
                    <a:pt x="667961" y="6088"/>
                  </a:lnTo>
                  <a:lnTo>
                    <a:pt x="663123" y="12821"/>
                  </a:lnTo>
                  <a:lnTo>
                    <a:pt x="660768" y="21234"/>
                  </a:lnTo>
                  <a:lnTo>
                    <a:pt x="648842" y="140398"/>
                  </a:lnTo>
                  <a:lnTo>
                    <a:pt x="642708" y="146342"/>
                  </a:lnTo>
                  <a:lnTo>
                    <a:pt x="728161" y="146342"/>
                  </a:lnTo>
                  <a:lnTo>
                    <a:pt x="740714" y="26466"/>
                  </a:lnTo>
                  <a:lnTo>
                    <a:pt x="739765" y="16378"/>
                  </a:lnTo>
                  <a:lnTo>
                    <a:pt x="735252" y="7942"/>
                  </a:lnTo>
                  <a:lnTo>
                    <a:pt x="727993" y="2151"/>
                  </a:lnTo>
                  <a:lnTo>
                    <a:pt x="7188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40" name="object 147">
              <a:extLst>
                <a:ext uri="{FF2B5EF4-FFF2-40B4-BE49-F238E27FC236}">
                  <a16:creationId xmlns:a16="http://schemas.microsoft.com/office/drawing/2014/main" id="{FA2224F9-91C4-AF57-9B7C-0731B76AFB6B}"/>
                </a:ext>
              </a:extLst>
            </p:cNvPr>
            <p:cNvSpPr/>
            <p:nvPr/>
          </p:nvSpPr>
          <p:spPr>
            <a:xfrm>
              <a:off x="7773716" y="3921422"/>
              <a:ext cx="285750" cy="80010"/>
            </a:xfrm>
            <a:custGeom>
              <a:avLst/>
              <a:gdLst/>
              <a:ahLst/>
              <a:cxnLst/>
              <a:rect l="l" t="t" r="r" b="b"/>
              <a:pathLst>
                <a:path w="269875" h="75564">
                  <a:moveTo>
                    <a:pt x="250215" y="0"/>
                  </a:moveTo>
                  <a:lnTo>
                    <a:pt x="19100" y="0"/>
                  </a:lnTo>
                  <a:lnTo>
                    <a:pt x="11669" y="1501"/>
                  </a:lnTo>
                  <a:lnTo>
                    <a:pt x="5597" y="5594"/>
                  </a:lnTo>
                  <a:lnTo>
                    <a:pt x="1502" y="11658"/>
                  </a:lnTo>
                  <a:lnTo>
                    <a:pt x="0" y="19075"/>
                  </a:lnTo>
                  <a:lnTo>
                    <a:pt x="0" y="56045"/>
                  </a:lnTo>
                  <a:lnTo>
                    <a:pt x="1502" y="63476"/>
                  </a:lnTo>
                  <a:lnTo>
                    <a:pt x="5597" y="69548"/>
                  </a:lnTo>
                  <a:lnTo>
                    <a:pt x="11669" y="73643"/>
                  </a:lnTo>
                  <a:lnTo>
                    <a:pt x="19100" y="75145"/>
                  </a:lnTo>
                  <a:lnTo>
                    <a:pt x="250215" y="75145"/>
                  </a:lnTo>
                  <a:lnTo>
                    <a:pt x="257642" y="73643"/>
                  </a:lnTo>
                  <a:lnTo>
                    <a:pt x="263705" y="69548"/>
                  </a:lnTo>
                  <a:lnTo>
                    <a:pt x="267792" y="63476"/>
                  </a:lnTo>
                  <a:lnTo>
                    <a:pt x="269290" y="56045"/>
                  </a:lnTo>
                  <a:lnTo>
                    <a:pt x="269290" y="19075"/>
                  </a:lnTo>
                  <a:lnTo>
                    <a:pt x="267792" y="11658"/>
                  </a:lnTo>
                  <a:lnTo>
                    <a:pt x="263705" y="5594"/>
                  </a:lnTo>
                  <a:lnTo>
                    <a:pt x="257642" y="1501"/>
                  </a:lnTo>
                  <a:lnTo>
                    <a:pt x="2502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41" name="object 148">
              <a:extLst>
                <a:ext uri="{FF2B5EF4-FFF2-40B4-BE49-F238E27FC236}">
                  <a16:creationId xmlns:a16="http://schemas.microsoft.com/office/drawing/2014/main" id="{4FD0322F-1AEC-D0CE-F47E-C726E0E2DE84}"/>
                </a:ext>
              </a:extLst>
            </p:cNvPr>
            <p:cNvSpPr/>
            <p:nvPr/>
          </p:nvSpPr>
          <p:spPr>
            <a:xfrm>
              <a:off x="8067197" y="3921422"/>
              <a:ext cx="285750" cy="80010"/>
            </a:xfrm>
            <a:custGeom>
              <a:avLst/>
              <a:gdLst/>
              <a:ahLst/>
              <a:cxnLst/>
              <a:rect l="l" t="t" r="r" b="b"/>
              <a:pathLst>
                <a:path w="269875" h="75564">
                  <a:moveTo>
                    <a:pt x="250215" y="0"/>
                  </a:moveTo>
                  <a:lnTo>
                    <a:pt x="19100" y="0"/>
                  </a:lnTo>
                  <a:lnTo>
                    <a:pt x="11669" y="1501"/>
                  </a:lnTo>
                  <a:lnTo>
                    <a:pt x="5597" y="5594"/>
                  </a:lnTo>
                  <a:lnTo>
                    <a:pt x="1502" y="11658"/>
                  </a:lnTo>
                  <a:lnTo>
                    <a:pt x="0" y="19075"/>
                  </a:lnTo>
                  <a:lnTo>
                    <a:pt x="0" y="56045"/>
                  </a:lnTo>
                  <a:lnTo>
                    <a:pt x="1502" y="63476"/>
                  </a:lnTo>
                  <a:lnTo>
                    <a:pt x="5597" y="69548"/>
                  </a:lnTo>
                  <a:lnTo>
                    <a:pt x="11669" y="73643"/>
                  </a:lnTo>
                  <a:lnTo>
                    <a:pt x="19100" y="75145"/>
                  </a:lnTo>
                  <a:lnTo>
                    <a:pt x="250215" y="75145"/>
                  </a:lnTo>
                  <a:lnTo>
                    <a:pt x="257646" y="73643"/>
                  </a:lnTo>
                  <a:lnTo>
                    <a:pt x="263718" y="69548"/>
                  </a:lnTo>
                  <a:lnTo>
                    <a:pt x="267814" y="63476"/>
                  </a:lnTo>
                  <a:lnTo>
                    <a:pt x="269316" y="56045"/>
                  </a:lnTo>
                  <a:lnTo>
                    <a:pt x="269316" y="19075"/>
                  </a:lnTo>
                  <a:lnTo>
                    <a:pt x="267814" y="11658"/>
                  </a:lnTo>
                  <a:lnTo>
                    <a:pt x="263718" y="5594"/>
                  </a:lnTo>
                  <a:lnTo>
                    <a:pt x="257646" y="1501"/>
                  </a:lnTo>
                  <a:lnTo>
                    <a:pt x="2502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42" name="object 149">
              <a:extLst>
                <a:ext uri="{FF2B5EF4-FFF2-40B4-BE49-F238E27FC236}">
                  <a16:creationId xmlns:a16="http://schemas.microsoft.com/office/drawing/2014/main" id="{63A3069C-10C2-8548-8293-E70D761455B5}"/>
                </a:ext>
              </a:extLst>
            </p:cNvPr>
            <p:cNvSpPr/>
            <p:nvPr/>
          </p:nvSpPr>
          <p:spPr>
            <a:xfrm>
              <a:off x="8322200" y="3429625"/>
              <a:ext cx="229272" cy="739589"/>
            </a:xfrm>
            <a:custGeom>
              <a:avLst/>
              <a:gdLst/>
              <a:ahLst/>
              <a:cxnLst/>
              <a:rect l="l" t="t" r="r" b="b"/>
              <a:pathLst>
                <a:path w="216535" h="698500">
                  <a:moveTo>
                    <a:pt x="128321" y="8521"/>
                  </a:moveTo>
                  <a:lnTo>
                    <a:pt x="82905" y="8521"/>
                  </a:lnTo>
                  <a:lnTo>
                    <a:pt x="131458" y="18348"/>
                  </a:lnTo>
                  <a:lnTo>
                    <a:pt x="171149" y="45129"/>
                  </a:lnTo>
                  <a:lnTo>
                    <a:pt x="197932" y="84816"/>
                  </a:lnTo>
                  <a:lnTo>
                    <a:pt x="207759" y="133362"/>
                  </a:lnTo>
                  <a:lnTo>
                    <a:pt x="207759" y="698309"/>
                  </a:lnTo>
                  <a:lnTo>
                    <a:pt x="216293" y="698309"/>
                  </a:lnTo>
                  <a:lnTo>
                    <a:pt x="216293" y="133362"/>
                  </a:lnTo>
                  <a:lnTo>
                    <a:pt x="209481" y="91261"/>
                  </a:lnTo>
                  <a:lnTo>
                    <a:pt x="190522" y="54658"/>
                  </a:lnTo>
                  <a:lnTo>
                    <a:pt x="161629" y="25769"/>
                  </a:lnTo>
                  <a:lnTo>
                    <a:pt x="128321" y="8521"/>
                  </a:lnTo>
                  <a:close/>
                </a:path>
                <a:path w="216535" h="698500">
                  <a:moveTo>
                    <a:pt x="82905" y="0"/>
                  </a:moveTo>
                  <a:lnTo>
                    <a:pt x="61254" y="1375"/>
                  </a:lnTo>
                  <a:lnTo>
                    <a:pt x="40024" y="5451"/>
                  </a:lnTo>
                  <a:lnTo>
                    <a:pt x="19508" y="12151"/>
                  </a:lnTo>
                  <a:lnTo>
                    <a:pt x="0" y="21399"/>
                  </a:lnTo>
                  <a:lnTo>
                    <a:pt x="4140" y="28867"/>
                  </a:lnTo>
                  <a:lnTo>
                    <a:pt x="22680" y="20073"/>
                  </a:lnTo>
                  <a:lnTo>
                    <a:pt x="42170" y="13703"/>
                  </a:lnTo>
                  <a:lnTo>
                    <a:pt x="62336" y="9829"/>
                  </a:lnTo>
                  <a:lnTo>
                    <a:pt x="82905" y="8521"/>
                  </a:lnTo>
                  <a:lnTo>
                    <a:pt x="128321" y="8521"/>
                  </a:lnTo>
                  <a:lnTo>
                    <a:pt x="125019" y="6811"/>
                  </a:lnTo>
                  <a:lnTo>
                    <a:pt x="829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43" name="object 150">
              <a:extLst>
                <a:ext uri="{FF2B5EF4-FFF2-40B4-BE49-F238E27FC236}">
                  <a16:creationId xmlns:a16="http://schemas.microsoft.com/office/drawing/2014/main" id="{3B18420A-C628-C3A1-7D06-88C793527211}"/>
                </a:ext>
              </a:extLst>
            </p:cNvPr>
            <p:cNvSpPr/>
            <p:nvPr/>
          </p:nvSpPr>
          <p:spPr>
            <a:xfrm>
              <a:off x="8256059" y="3449196"/>
              <a:ext cx="141557" cy="111422"/>
            </a:xfrm>
            <a:prstGeom prst="rect">
              <a:avLst/>
            </a:prstGeom>
            <a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44" name="object 151">
              <a:extLst>
                <a:ext uri="{FF2B5EF4-FFF2-40B4-BE49-F238E27FC236}">
                  <a16:creationId xmlns:a16="http://schemas.microsoft.com/office/drawing/2014/main" id="{938A28E1-72AA-A314-0E43-307970F6AEE6}"/>
                </a:ext>
              </a:extLst>
            </p:cNvPr>
            <p:cNvSpPr/>
            <p:nvPr/>
          </p:nvSpPr>
          <p:spPr>
            <a:xfrm>
              <a:off x="8487966" y="4162987"/>
              <a:ext cx="120350" cy="0"/>
            </a:xfrm>
            <a:custGeom>
              <a:avLst/>
              <a:gdLst/>
              <a:ahLst/>
              <a:cxnLst/>
              <a:rect l="l" t="t" r="r" b="b"/>
              <a:pathLst>
                <a:path w="113664">
                  <a:moveTo>
                    <a:pt x="0" y="0"/>
                  </a:moveTo>
                  <a:lnTo>
                    <a:pt x="113372" y="0"/>
                  </a:lnTo>
                </a:path>
              </a:pathLst>
            </a:custGeom>
            <a:ln w="170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45" name="object 152">
              <a:extLst>
                <a:ext uri="{FF2B5EF4-FFF2-40B4-BE49-F238E27FC236}">
                  <a16:creationId xmlns:a16="http://schemas.microsoft.com/office/drawing/2014/main" id="{A531B4CF-9CAF-279E-18EA-48BF0FAE8256}"/>
                </a:ext>
              </a:extLst>
            </p:cNvPr>
            <p:cNvSpPr/>
            <p:nvPr/>
          </p:nvSpPr>
          <p:spPr>
            <a:xfrm>
              <a:off x="7021580" y="3352555"/>
              <a:ext cx="479388" cy="286422"/>
            </a:xfrm>
            <a:custGeom>
              <a:avLst/>
              <a:gdLst/>
              <a:ahLst/>
              <a:cxnLst/>
              <a:rect l="l" t="t" r="r" b="b"/>
              <a:pathLst>
                <a:path w="452754" h="270510">
                  <a:moveTo>
                    <a:pt x="0" y="270116"/>
                  </a:moveTo>
                  <a:lnTo>
                    <a:pt x="452640" y="270116"/>
                  </a:lnTo>
                  <a:lnTo>
                    <a:pt x="452640" y="0"/>
                  </a:lnTo>
                  <a:lnTo>
                    <a:pt x="0" y="0"/>
                  </a:lnTo>
                  <a:lnTo>
                    <a:pt x="0" y="270116"/>
                  </a:lnTo>
                  <a:close/>
                </a:path>
              </a:pathLst>
            </a:custGeom>
            <a:solidFill>
              <a:srgbClr val="5D7B56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46" name="object 153">
              <a:extLst>
                <a:ext uri="{FF2B5EF4-FFF2-40B4-BE49-F238E27FC236}">
                  <a16:creationId xmlns:a16="http://schemas.microsoft.com/office/drawing/2014/main" id="{D0DB6005-F288-5BDA-039D-A9A555DB84BC}"/>
                </a:ext>
              </a:extLst>
            </p:cNvPr>
            <p:cNvSpPr/>
            <p:nvPr/>
          </p:nvSpPr>
          <p:spPr>
            <a:xfrm>
              <a:off x="7009667" y="3626673"/>
              <a:ext cx="503592" cy="24205"/>
            </a:xfrm>
            <a:custGeom>
              <a:avLst/>
              <a:gdLst/>
              <a:ahLst/>
              <a:cxnLst/>
              <a:rect l="l" t="t" r="r" b="b"/>
              <a:pathLst>
                <a:path w="475614" h="22860">
                  <a:moveTo>
                    <a:pt x="0" y="22859"/>
                  </a:moveTo>
                  <a:lnTo>
                    <a:pt x="475157" y="22859"/>
                  </a:lnTo>
                  <a:lnTo>
                    <a:pt x="475157" y="0"/>
                  </a:lnTo>
                  <a:lnTo>
                    <a:pt x="0" y="0"/>
                  </a:lnTo>
                  <a:lnTo>
                    <a:pt x="0" y="22859"/>
                  </a:lnTo>
                  <a:close/>
                </a:path>
              </a:pathLst>
            </a:custGeom>
            <a:solidFill>
              <a:srgbClr val="303D2B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47" name="object 154">
              <a:extLst>
                <a:ext uri="{FF2B5EF4-FFF2-40B4-BE49-F238E27FC236}">
                  <a16:creationId xmlns:a16="http://schemas.microsoft.com/office/drawing/2014/main" id="{57681042-C14E-8C01-74D5-2CFA1853AE30}"/>
                </a:ext>
              </a:extLst>
            </p:cNvPr>
            <p:cNvSpPr/>
            <p:nvPr/>
          </p:nvSpPr>
          <p:spPr>
            <a:xfrm>
              <a:off x="7021579" y="3364455"/>
              <a:ext cx="0" cy="262218"/>
            </a:xfrm>
            <a:custGeom>
              <a:avLst/>
              <a:gdLst/>
              <a:ahLst/>
              <a:cxnLst/>
              <a:rect l="l" t="t" r="r" b="b"/>
              <a:pathLst>
                <a:path h="247650">
                  <a:moveTo>
                    <a:pt x="0" y="0"/>
                  </a:moveTo>
                  <a:lnTo>
                    <a:pt x="0" y="247650"/>
                  </a:lnTo>
                </a:path>
              </a:pathLst>
            </a:custGeom>
            <a:ln w="22504">
              <a:solidFill>
                <a:srgbClr val="303D2B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48" name="object 155">
              <a:extLst>
                <a:ext uri="{FF2B5EF4-FFF2-40B4-BE49-F238E27FC236}">
                  <a16:creationId xmlns:a16="http://schemas.microsoft.com/office/drawing/2014/main" id="{66BE70C1-5FE8-CD00-7E5A-205427FBDFE4}"/>
                </a:ext>
              </a:extLst>
            </p:cNvPr>
            <p:cNvSpPr/>
            <p:nvPr/>
          </p:nvSpPr>
          <p:spPr>
            <a:xfrm>
              <a:off x="7009667" y="3340250"/>
              <a:ext cx="503592" cy="24205"/>
            </a:xfrm>
            <a:custGeom>
              <a:avLst/>
              <a:gdLst/>
              <a:ahLst/>
              <a:cxnLst/>
              <a:rect l="l" t="t" r="r" b="b"/>
              <a:pathLst>
                <a:path w="475614" h="22860">
                  <a:moveTo>
                    <a:pt x="0" y="22859"/>
                  </a:moveTo>
                  <a:lnTo>
                    <a:pt x="475157" y="22859"/>
                  </a:lnTo>
                  <a:lnTo>
                    <a:pt x="475157" y="0"/>
                  </a:lnTo>
                  <a:lnTo>
                    <a:pt x="0" y="0"/>
                  </a:lnTo>
                  <a:lnTo>
                    <a:pt x="0" y="22859"/>
                  </a:lnTo>
                  <a:close/>
                </a:path>
              </a:pathLst>
            </a:custGeom>
            <a:solidFill>
              <a:srgbClr val="303D2B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49" name="object 156">
              <a:extLst>
                <a:ext uri="{FF2B5EF4-FFF2-40B4-BE49-F238E27FC236}">
                  <a16:creationId xmlns:a16="http://schemas.microsoft.com/office/drawing/2014/main" id="{944B49B8-0D00-2FC4-947D-39FB4533E9EA}"/>
                </a:ext>
              </a:extLst>
            </p:cNvPr>
            <p:cNvSpPr/>
            <p:nvPr/>
          </p:nvSpPr>
          <p:spPr>
            <a:xfrm>
              <a:off x="7500859" y="3364468"/>
              <a:ext cx="0" cy="262218"/>
            </a:xfrm>
            <a:custGeom>
              <a:avLst/>
              <a:gdLst/>
              <a:ahLst/>
              <a:cxnLst/>
              <a:rect l="l" t="t" r="r" b="b"/>
              <a:pathLst>
                <a:path h="247650">
                  <a:moveTo>
                    <a:pt x="0" y="0"/>
                  </a:moveTo>
                  <a:lnTo>
                    <a:pt x="0" y="247624"/>
                  </a:lnTo>
                </a:path>
              </a:pathLst>
            </a:custGeom>
            <a:ln w="22504">
              <a:solidFill>
                <a:srgbClr val="303D2B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50" name="object 157">
              <a:extLst>
                <a:ext uri="{FF2B5EF4-FFF2-40B4-BE49-F238E27FC236}">
                  <a16:creationId xmlns:a16="http://schemas.microsoft.com/office/drawing/2014/main" id="{C7118D67-4162-7BD2-E334-8CC2E5F9A7D4}"/>
                </a:ext>
              </a:extLst>
            </p:cNvPr>
            <p:cNvSpPr/>
            <p:nvPr/>
          </p:nvSpPr>
          <p:spPr>
            <a:xfrm>
              <a:off x="7034912" y="3366166"/>
              <a:ext cx="452494" cy="258856"/>
            </a:xfrm>
            <a:custGeom>
              <a:avLst/>
              <a:gdLst/>
              <a:ahLst/>
              <a:cxnLst/>
              <a:rect l="l" t="t" r="r" b="b"/>
              <a:pathLst>
                <a:path w="427354" h="244475">
                  <a:moveTo>
                    <a:pt x="427177" y="0"/>
                  </a:moveTo>
                  <a:lnTo>
                    <a:pt x="0" y="0"/>
                  </a:lnTo>
                  <a:lnTo>
                    <a:pt x="0" y="244411"/>
                  </a:lnTo>
                  <a:lnTo>
                    <a:pt x="427177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51" name="object 158">
              <a:extLst>
                <a:ext uri="{FF2B5EF4-FFF2-40B4-BE49-F238E27FC236}">
                  <a16:creationId xmlns:a16="http://schemas.microsoft.com/office/drawing/2014/main" id="{481532E0-AE21-AD97-3123-BB76E3516047}"/>
                </a:ext>
              </a:extLst>
            </p:cNvPr>
            <p:cNvSpPr/>
            <p:nvPr/>
          </p:nvSpPr>
          <p:spPr>
            <a:xfrm>
              <a:off x="6951064" y="3339591"/>
              <a:ext cx="0" cy="311971"/>
            </a:xfrm>
            <a:custGeom>
              <a:avLst/>
              <a:gdLst/>
              <a:ahLst/>
              <a:cxnLst/>
              <a:rect l="l" t="t" r="r" b="b"/>
              <a:pathLst>
                <a:path h="294639">
                  <a:moveTo>
                    <a:pt x="0" y="0"/>
                  </a:moveTo>
                  <a:lnTo>
                    <a:pt x="0" y="294601"/>
                  </a:lnTo>
                </a:path>
              </a:pathLst>
            </a:custGeom>
            <a:ln w="46177">
              <a:solidFill>
                <a:srgbClr val="5D7B56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52" name="object 159">
              <a:extLst>
                <a:ext uri="{FF2B5EF4-FFF2-40B4-BE49-F238E27FC236}">
                  <a16:creationId xmlns:a16="http://schemas.microsoft.com/office/drawing/2014/main" id="{7479CB7C-0BEE-9376-D0CD-6B3519D0D90B}"/>
                </a:ext>
              </a:extLst>
            </p:cNvPr>
            <p:cNvSpPr/>
            <p:nvPr/>
          </p:nvSpPr>
          <p:spPr>
            <a:xfrm>
              <a:off x="7571376" y="3339591"/>
              <a:ext cx="0" cy="311971"/>
            </a:xfrm>
            <a:custGeom>
              <a:avLst/>
              <a:gdLst/>
              <a:ahLst/>
              <a:cxnLst/>
              <a:rect l="l" t="t" r="r" b="b"/>
              <a:pathLst>
                <a:path h="294639">
                  <a:moveTo>
                    <a:pt x="0" y="0"/>
                  </a:moveTo>
                  <a:lnTo>
                    <a:pt x="0" y="294601"/>
                  </a:lnTo>
                </a:path>
              </a:pathLst>
            </a:custGeom>
            <a:ln w="46177">
              <a:solidFill>
                <a:srgbClr val="5D7B56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53" name="object 160">
              <a:extLst>
                <a:ext uri="{FF2B5EF4-FFF2-40B4-BE49-F238E27FC236}">
                  <a16:creationId xmlns:a16="http://schemas.microsoft.com/office/drawing/2014/main" id="{2309A1B5-28F0-2C22-87E6-9A2B473461C7}"/>
                </a:ext>
              </a:extLst>
            </p:cNvPr>
            <p:cNvSpPr/>
            <p:nvPr/>
          </p:nvSpPr>
          <p:spPr>
            <a:xfrm>
              <a:off x="6933689" y="3390776"/>
              <a:ext cx="34962" cy="34962"/>
            </a:xfrm>
            <a:custGeom>
              <a:avLst/>
              <a:gdLst/>
              <a:ahLst/>
              <a:cxnLst/>
              <a:rect l="l" t="t" r="r" b="b"/>
              <a:pathLst>
                <a:path w="33019" h="33019">
                  <a:moveTo>
                    <a:pt x="25463" y="0"/>
                  </a:moveTo>
                  <a:lnTo>
                    <a:pt x="7353" y="0"/>
                  </a:lnTo>
                  <a:lnTo>
                    <a:pt x="0" y="7353"/>
                  </a:lnTo>
                  <a:lnTo>
                    <a:pt x="0" y="25476"/>
                  </a:lnTo>
                  <a:lnTo>
                    <a:pt x="7353" y="32804"/>
                  </a:lnTo>
                  <a:lnTo>
                    <a:pt x="25463" y="32804"/>
                  </a:lnTo>
                  <a:lnTo>
                    <a:pt x="32804" y="25476"/>
                  </a:lnTo>
                  <a:lnTo>
                    <a:pt x="32804" y="7353"/>
                  </a:lnTo>
                  <a:lnTo>
                    <a:pt x="25463" y="0"/>
                  </a:lnTo>
                  <a:close/>
                </a:path>
              </a:pathLst>
            </a:custGeom>
            <a:solidFill>
              <a:srgbClr val="303D2B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54" name="object 161">
              <a:extLst>
                <a:ext uri="{FF2B5EF4-FFF2-40B4-BE49-F238E27FC236}">
                  <a16:creationId xmlns:a16="http://schemas.microsoft.com/office/drawing/2014/main" id="{D3AE077B-146B-556D-7722-C0326ADFB5F0}"/>
                </a:ext>
              </a:extLst>
            </p:cNvPr>
            <p:cNvSpPr/>
            <p:nvPr/>
          </p:nvSpPr>
          <p:spPr>
            <a:xfrm>
              <a:off x="6933689" y="3478191"/>
              <a:ext cx="34962" cy="34962"/>
            </a:xfrm>
            <a:custGeom>
              <a:avLst/>
              <a:gdLst/>
              <a:ahLst/>
              <a:cxnLst/>
              <a:rect l="l" t="t" r="r" b="b"/>
              <a:pathLst>
                <a:path w="33019" h="33020">
                  <a:moveTo>
                    <a:pt x="25463" y="0"/>
                  </a:moveTo>
                  <a:lnTo>
                    <a:pt x="7353" y="0"/>
                  </a:lnTo>
                  <a:lnTo>
                    <a:pt x="0" y="7353"/>
                  </a:lnTo>
                  <a:lnTo>
                    <a:pt x="0" y="25463"/>
                  </a:lnTo>
                  <a:lnTo>
                    <a:pt x="7353" y="32804"/>
                  </a:lnTo>
                  <a:lnTo>
                    <a:pt x="25463" y="32804"/>
                  </a:lnTo>
                  <a:lnTo>
                    <a:pt x="32804" y="25463"/>
                  </a:lnTo>
                  <a:lnTo>
                    <a:pt x="32804" y="7353"/>
                  </a:lnTo>
                  <a:lnTo>
                    <a:pt x="25463" y="0"/>
                  </a:lnTo>
                  <a:close/>
                </a:path>
              </a:pathLst>
            </a:custGeom>
            <a:solidFill>
              <a:srgbClr val="303D2B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55" name="object 162">
              <a:extLst>
                <a:ext uri="{FF2B5EF4-FFF2-40B4-BE49-F238E27FC236}">
                  <a16:creationId xmlns:a16="http://schemas.microsoft.com/office/drawing/2014/main" id="{53F8EEDD-E54E-F310-C916-60CE54EB0C03}"/>
                </a:ext>
              </a:extLst>
            </p:cNvPr>
            <p:cNvSpPr/>
            <p:nvPr/>
          </p:nvSpPr>
          <p:spPr>
            <a:xfrm>
              <a:off x="6933689" y="3565605"/>
              <a:ext cx="34962" cy="34962"/>
            </a:xfrm>
            <a:custGeom>
              <a:avLst/>
              <a:gdLst/>
              <a:ahLst/>
              <a:cxnLst/>
              <a:rect l="l" t="t" r="r" b="b"/>
              <a:pathLst>
                <a:path w="33019" h="33020">
                  <a:moveTo>
                    <a:pt x="25463" y="0"/>
                  </a:moveTo>
                  <a:lnTo>
                    <a:pt x="7353" y="0"/>
                  </a:lnTo>
                  <a:lnTo>
                    <a:pt x="0" y="7353"/>
                  </a:lnTo>
                  <a:lnTo>
                    <a:pt x="0" y="25463"/>
                  </a:lnTo>
                  <a:lnTo>
                    <a:pt x="7353" y="32804"/>
                  </a:lnTo>
                  <a:lnTo>
                    <a:pt x="25463" y="32804"/>
                  </a:lnTo>
                  <a:lnTo>
                    <a:pt x="32804" y="25463"/>
                  </a:lnTo>
                  <a:lnTo>
                    <a:pt x="32804" y="7353"/>
                  </a:lnTo>
                  <a:lnTo>
                    <a:pt x="25463" y="0"/>
                  </a:lnTo>
                  <a:close/>
                </a:path>
              </a:pathLst>
            </a:custGeom>
            <a:solidFill>
              <a:srgbClr val="303D2B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56" name="object 163">
              <a:extLst>
                <a:ext uri="{FF2B5EF4-FFF2-40B4-BE49-F238E27FC236}">
                  <a16:creationId xmlns:a16="http://schemas.microsoft.com/office/drawing/2014/main" id="{2E2ECA27-9CD4-6909-17AD-7B7E6D7EDF85}"/>
                </a:ext>
              </a:extLst>
            </p:cNvPr>
            <p:cNvSpPr/>
            <p:nvPr/>
          </p:nvSpPr>
          <p:spPr>
            <a:xfrm>
              <a:off x="7554005" y="3390776"/>
              <a:ext cx="34962" cy="34962"/>
            </a:xfrm>
            <a:custGeom>
              <a:avLst/>
              <a:gdLst/>
              <a:ahLst/>
              <a:cxnLst/>
              <a:rect l="l" t="t" r="r" b="b"/>
              <a:pathLst>
                <a:path w="33020" h="33019">
                  <a:moveTo>
                    <a:pt x="25463" y="0"/>
                  </a:moveTo>
                  <a:lnTo>
                    <a:pt x="7353" y="0"/>
                  </a:lnTo>
                  <a:lnTo>
                    <a:pt x="0" y="7353"/>
                  </a:lnTo>
                  <a:lnTo>
                    <a:pt x="0" y="25476"/>
                  </a:lnTo>
                  <a:lnTo>
                    <a:pt x="7353" y="32804"/>
                  </a:lnTo>
                  <a:lnTo>
                    <a:pt x="25463" y="32804"/>
                  </a:lnTo>
                  <a:lnTo>
                    <a:pt x="32804" y="25476"/>
                  </a:lnTo>
                  <a:lnTo>
                    <a:pt x="32804" y="7353"/>
                  </a:lnTo>
                  <a:lnTo>
                    <a:pt x="25463" y="0"/>
                  </a:lnTo>
                  <a:close/>
                </a:path>
              </a:pathLst>
            </a:custGeom>
            <a:solidFill>
              <a:srgbClr val="303D2B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57" name="object 164">
              <a:extLst>
                <a:ext uri="{FF2B5EF4-FFF2-40B4-BE49-F238E27FC236}">
                  <a16:creationId xmlns:a16="http://schemas.microsoft.com/office/drawing/2014/main" id="{E24936F1-5DE8-88F9-EDC2-E98E33B03EBF}"/>
                </a:ext>
              </a:extLst>
            </p:cNvPr>
            <p:cNvSpPr/>
            <p:nvPr/>
          </p:nvSpPr>
          <p:spPr>
            <a:xfrm>
              <a:off x="7554005" y="3478191"/>
              <a:ext cx="34962" cy="34962"/>
            </a:xfrm>
            <a:custGeom>
              <a:avLst/>
              <a:gdLst/>
              <a:ahLst/>
              <a:cxnLst/>
              <a:rect l="l" t="t" r="r" b="b"/>
              <a:pathLst>
                <a:path w="33020" h="33020">
                  <a:moveTo>
                    <a:pt x="25463" y="0"/>
                  </a:moveTo>
                  <a:lnTo>
                    <a:pt x="7353" y="0"/>
                  </a:lnTo>
                  <a:lnTo>
                    <a:pt x="0" y="7353"/>
                  </a:lnTo>
                  <a:lnTo>
                    <a:pt x="0" y="25463"/>
                  </a:lnTo>
                  <a:lnTo>
                    <a:pt x="7353" y="32804"/>
                  </a:lnTo>
                  <a:lnTo>
                    <a:pt x="25463" y="32804"/>
                  </a:lnTo>
                  <a:lnTo>
                    <a:pt x="32804" y="25463"/>
                  </a:lnTo>
                  <a:lnTo>
                    <a:pt x="32804" y="7353"/>
                  </a:lnTo>
                  <a:lnTo>
                    <a:pt x="25463" y="0"/>
                  </a:lnTo>
                  <a:close/>
                </a:path>
              </a:pathLst>
            </a:custGeom>
            <a:solidFill>
              <a:srgbClr val="303D2B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58" name="object 165">
              <a:extLst>
                <a:ext uri="{FF2B5EF4-FFF2-40B4-BE49-F238E27FC236}">
                  <a16:creationId xmlns:a16="http://schemas.microsoft.com/office/drawing/2014/main" id="{1CF73F04-E547-847C-546D-A80EB4FDF9C3}"/>
                </a:ext>
              </a:extLst>
            </p:cNvPr>
            <p:cNvSpPr/>
            <p:nvPr/>
          </p:nvSpPr>
          <p:spPr>
            <a:xfrm>
              <a:off x="7554005" y="3565605"/>
              <a:ext cx="34962" cy="34962"/>
            </a:xfrm>
            <a:custGeom>
              <a:avLst/>
              <a:gdLst/>
              <a:ahLst/>
              <a:cxnLst/>
              <a:rect l="l" t="t" r="r" b="b"/>
              <a:pathLst>
                <a:path w="33020" h="33020">
                  <a:moveTo>
                    <a:pt x="25463" y="0"/>
                  </a:moveTo>
                  <a:lnTo>
                    <a:pt x="7353" y="0"/>
                  </a:lnTo>
                  <a:lnTo>
                    <a:pt x="0" y="7353"/>
                  </a:lnTo>
                  <a:lnTo>
                    <a:pt x="0" y="25463"/>
                  </a:lnTo>
                  <a:lnTo>
                    <a:pt x="7353" y="32804"/>
                  </a:lnTo>
                  <a:lnTo>
                    <a:pt x="25463" y="32804"/>
                  </a:lnTo>
                  <a:lnTo>
                    <a:pt x="32804" y="25463"/>
                  </a:lnTo>
                  <a:lnTo>
                    <a:pt x="32804" y="7353"/>
                  </a:lnTo>
                  <a:lnTo>
                    <a:pt x="25463" y="0"/>
                  </a:lnTo>
                  <a:close/>
                </a:path>
              </a:pathLst>
            </a:custGeom>
            <a:solidFill>
              <a:srgbClr val="303D2B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59" name="object 166">
              <a:extLst>
                <a:ext uri="{FF2B5EF4-FFF2-40B4-BE49-F238E27FC236}">
                  <a16:creationId xmlns:a16="http://schemas.microsoft.com/office/drawing/2014/main" id="{422118E4-7FD6-FE75-A533-6D1AEC1F98B8}"/>
                </a:ext>
              </a:extLst>
            </p:cNvPr>
            <p:cNvSpPr/>
            <p:nvPr/>
          </p:nvSpPr>
          <p:spPr>
            <a:xfrm>
              <a:off x="6846983" y="3982361"/>
              <a:ext cx="762449" cy="190276"/>
            </a:xfrm>
            <a:custGeom>
              <a:avLst/>
              <a:gdLst/>
              <a:ahLst/>
              <a:cxnLst/>
              <a:rect l="l" t="t" r="r" b="b"/>
              <a:pathLst>
                <a:path w="720089" h="179704">
                  <a:moveTo>
                    <a:pt x="0" y="179133"/>
                  </a:moveTo>
                  <a:lnTo>
                    <a:pt x="719658" y="179133"/>
                  </a:lnTo>
                  <a:lnTo>
                    <a:pt x="719658" y="0"/>
                  </a:lnTo>
                  <a:lnTo>
                    <a:pt x="0" y="0"/>
                  </a:lnTo>
                  <a:lnTo>
                    <a:pt x="0" y="179133"/>
                  </a:lnTo>
                  <a:close/>
                </a:path>
              </a:pathLst>
            </a:custGeom>
            <a:solidFill>
              <a:srgbClr val="D4E5C9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60" name="object 167">
              <a:extLst>
                <a:ext uri="{FF2B5EF4-FFF2-40B4-BE49-F238E27FC236}">
                  <a16:creationId xmlns:a16="http://schemas.microsoft.com/office/drawing/2014/main" id="{9CE5DC58-67EC-4E42-0812-CD05B19E41E3}"/>
                </a:ext>
              </a:extLst>
            </p:cNvPr>
            <p:cNvSpPr/>
            <p:nvPr/>
          </p:nvSpPr>
          <p:spPr>
            <a:xfrm>
              <a:off x="6880925" y="4013949"/>
              <a:ext cx="330798" cy="127074"/>
            </a:xfrm>
            <a:custGeom>
              <a:avLst/>
              <a:gdLst/>
              <a:ahLst/>
              <a:cxnLst/>
              <a:rect l="l" t="t" r="r" b="b"/>
              <a:pathLst>
                <a:path w="312419" h="120014">
                  <a:moveTo>
                    <a:pt x="0" y="119456"/>
                  </a:moveTo>
                  <a:lnTo>
                    <a:pt x="311886" y="119456"/>
                  </a:lnTo>
                  <a:lnTo>
                    <a:pt x="311886" y="0"/>
                  </a:lnTo>
                  <a:lnTo>
                    <a:pt x="0" y="0"/>
                  </a:lnTo>
                  <a:lnTo>
                    <a:pt x="0" y="119456"/>
                  </a:lnTo>
                  <a:close/>
                </a:path>
              </a:pathLst>
            </a:custGeom>
            <a:solidFill>
              <a:srgbClr val="7C9A69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61" name="object 168">
              <a:extLst>
                <a:ext uri="{FF2B5EF4-FFF2-40B4-BE49-F238E27FC236}">
                  <a16:creationId xmlns:a16="http://schemas.microsoft.com/office/drawing/2014/main" id="{8579A5DB-27AF-6430-3809-5D32E4290C31}"/>
                </a:ext>
              </a:extLst>
            </p:cNvPr>
            <p:cNvSpPr/>
            <p:nvPr/>
          </p:nvSpPr>
          <p:spPr>
            <a:xfrm>
              <a:off x="7244776" y="4013949"/>
              <a:ext cx="330798" cy="127074"/>
            </a:xfrm>
            <a:custGeom>
              <a:avLst/>
              <a:gdLst/>
              <a:ahLst/>
              <a:cxnLst/>
              <a:rect l="l" t="t" r="r" b="b"/>
              <a:pathLst>
                <a:path w="312420" h="120014">
                  <a:moveTo>
                    <a:pt x="0" y="119456"/>
                  </a:moveTo>
                  <a:lnTo>
                    <a:pt x="311886" y="119456"/>
                  </a:lnTo>
                  <a:lnTo>
                    <a:pt x="311886" y="0"/>
                  </a:lnTo>
                  <a:lnTo>
                    <a:pt x="0" y="0"/>
                  </a:lnTo>
                  <a:lnTo>
                    <a:pt x="0" y="119456"/>
                  </a:lnTo>
                  <a:close/>
                </a:path>
              </a:pathLst>
            </a:custGeom>
            <a:solidFill>
              <a:srgbClr val="7C9A69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62" name="object 169">
              <a:extLst>
                <a:ext uri="{FF2B5EF4-FFF2-40B4-BE49-F238E27FC236}">
                  <a16:creationId xmlns:a16="http://schemas.microsoft.com/office/drawing/2014/main" id="{43DF6488-FBF9-4D42-C068-8ED1E592F6E3}"/>
                </a:ext>
              </a:extLst>
            </p:cNvPr>
            <p:cNvSpPr/>
            <p:nvPr/>
          </p:nvSpPr>
          <p:spPr>
            <a:xfrm>
              <a:off x="6923699" y="4133183"/>
              <a:ext cx="41686" cy="7396"/>
            </a:xfrm>
            <a:custGeom>
              <a:avLst/>
              <a:gdLst/>
              <a:ahLst/>
              <a:cxnLst/>
              <a:rect l="l" t="t" r="r" b="b"/>
              <a:pathLst>
                <a:path w="39369" h="6985">
                  <a:moveTo>
                    <a:pt x="0" y="6718"/>
                  </a:moveTo>
                  <a:lnTo>
                    <a:pt x="38747" y="6718"/>
                  </a:lnTo>
                  <a:lnTo>
                    <a:pt x="38747" y="0"/>
                  </a:lnTo>
                  <a:lnTo>
                    <a:pt x="0" y="0"/>
                  </a:lnTo>
                  <a:lnTo>
                    <a:pt x="0" y="6718"/>
                  </a:lnTo>
                  <a:close/>
                </a:path>
              </a:pathLst>
            </a:custGeom>
            <a:solidFill>
              <a:srgbClr val="5D7B56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63" name="object 170">
              <a:extLst>
                <a:ext uri="{FF2B5EF4-FFF2-40B4-BE49-F238E27FC236}">
                  <a16:creationId xmlns:a16="http://schemas.microsoft.com/office/drawing/2014/main" id="{EBBA483A-BFCF-6028-F758-12B127AC7D09}"/>
                </a:ext>
              </a:extLst>
            </p:cNvPr>
            <p:cNvSpPr/>
            <p:nvPr/>
          </p:nvSpPr>
          <p:spPr>
            <a:xfrm>
              <a:off x="7124247" y="4133183"/>
              <a:ext cx="41686" cy="7396"/>
            </a:xfrm>
            <a:custGeom>
              <a:avLst/>
              <a:gdLst/>
              <a:ahLst/>
              <a:cxnLst/>
              <a:rect l="l" t="t" r="r" b="b"/>
              <a:pathLst>
                <a:path w="39369" h="6985">
                  <a:moveTo>
                    <a:pt x="0" y="6718"/>
                  </a:moveTo>
                  <a:lnTo>
                    <a:pt x="38747" y="6718"/>
                  </a:lnTo>
                  <a:lnTo>
                    <a:pt x="38747" y="0"/>
                  </a:lnTo>
                  <a:lnTo>
                    <a:pt x="0" y="0"/>
                  </a:lnTo>
                  <a:lnTo>
                    <a:pt x="0" y="6718"/>
                  </a:lnTo>
                  <a:close/>
                </a:path>
              </a:pathLst>
            </a:custGeom>
            <a:solidFill>
              <a:srgbClr val="5D7B56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64" name="object 171">
              <a:extLst>
                <a:ext uri="{FF2B5EF4-FFF2-40B4-BE49-F238E27FC236}">
                  <a16:creationId xmlns:a16="http://schemas.microsoft.com/office/drawing/2014/main" id="{9F3988E1-9B1A-E3DA-EAB9-B162590FDEBC}"/>
                </a:ext>
              </a:extLst>
            </p:cNvPr>
            <p:cNvSpPr/>
            <p:nvPr/>
          </p:nvSpPr>
          <p:spPr>
            <a:xfrm>
              <a:off x="6906032" y="4113516"/>
              <a:ext cx="277009" cy="0"/>
            </a:xfrm>
            <a:custGeom>
              <a:avLst/>
              <a:gdLst/>
              <a:ahLst/>
              <a:cxnLst/>
              <a:rect l="l" t="t" r="r" b="b"/>
              <a:pathLst>
                <a:path w="261619">
                  <a:moveTo>
                    <a:pt x="0" y="0"/>
                  </a:moveTo>
                  <a:lnTo>
                    <a:pt x="261518" y="0"/>
                  </a:lnTo>
                </a:path>
              </a:pathLst>
            </a:custGeom>
            <a:ln w="37833">
              <a:solidFill>
                <a:srgbClr val="303D2B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65" name="object 172">
              <a:extLst>
                <a:ext uri="{FF2B5EF4-FFF2-40B4-BE49-F238E27FC236}">
                  <a16:creationId xmlns:a16="http://schemas.microsoft.com/office/drawing/2014/main" id="{DF410AC8-10A3-61D0-260C-57FA0FF0D75B}"/>
                </a:ext>
              </a:extLst>
            </p:cNvPr>
            <p:cNvSpPr/>
            <p:nvPr/>
          </p:nvSpPr>
          <p:spPr>
            <a:xfrm>
              <a:off x="6917703" y="4113509"/>
              <a:ext cx="110264" cy="0"/>
            </a:xfrm>
            <a:custGeom>
              <a:avLst/>
              <a:gdLst/>
              <a:ahLst/>
              <a:cxnLst/>
              <a:rect l="l" t="t" r="r" b="b"/>
              <a:pathLst>
                <a:path w="104139">
                  <a:moveTo>
                    <a:pt x="0" y="0"/>
                  </a:moveTo>
                  <a:lnTo>
                    <a:pt x="103733" y="0"/>
                  </a:lnTo>
                </a:path>
              </a:pathLst>
            </a:custGeom>
            <a:ln w="14554">
              <a:solidFill>
                <a:srgbClr val="5D7B56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66" name="object 173">
              <a:extLst>
                <a:ext uri="{FF2B5EF4-FFF2-40B4-BE49-F238E27FC236}">
                  <a16:creationId xmlns:a16="http://schemas.microsoft.com/office/drawing/2014/main" id="{6D43A4C2-9C16-6D6C-ADB2-D89D527D2279}"/>
                </a:ext>
              </a:extLst>
            </p:cNvPr>
            <p:cNvSpPr/>
            <p:nvPr/>
          </p:nvSpPr>
          <p:spPr>
            <a:xfrm>
              <a:off x="7120366" y="4108480"/>
              <a:ext cx="10085" cy="1008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7391" y="0"/>
                  </a:moveTo>
                  <a:lnTo>
                    <a:pt x="2133" y="0"/>
                  </a:lnTo>
                  <a:lnTo>
                    <a:pt x="0" y="2120"/>
                  </a:lnTo>
                  <a:lnTo>
                    <a:pt x="0" y="7391"/>
                  </a:lnTo>
                  <a:lnTo>
                    <a:pt x="2133" y="9499"/>
                  </a:lnTo>
                  <a:lnTo>
                    <a:pt x="7391" y="9499"/>
                  </a:lnTo>
                  <a:lnTo>
                    <a:pt x="9525" y="7391"/>
                  </a:lnTo>
                  <a:lnTo>
                    <a:pt x="9525" y="2120"/>
                  </a:lnTo>
                  <a:lnTo>
                    <a:pt x="7391" y="0"/>
                  </a:lnTo>
                  <a:close/>
                </a:path>
              </a:pathLst>
            </a:custGeom>
            <a:solidFill>
              <a:srgbClr val="5D7B56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67" name="object 174">
              <a:extLst>
                <a:ext uri="{FF2B5EF4-FFF2-40B4-BE49-F238E27FC236}">
                  <a16:creationId xmlns:a16="http://schemas.microsoft.com/office/drawing/2014/main" id="{8ADA6DE6-AE60-3709-0238-85F80C85AC06}"/>
                </a:ext>
              </a:extLst>
            </p:cNvPr>
            <p:cNvSpPr/>
            <p:nvPr/>
          </p:nvSpPr>
          <p:spPr>
            <a:xfrm>
              <a:off x="7138668" y="4108480"/>
              <a:ext cx="10085" cy="1008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7391" y="0"/>
                  </a:moveTo>
                  <a:lnTo>
                    <a:pt x="2133" y="0"/>
                  </a:lnTo>
                  <a:lnTo>
                    <a:pt x="0" y="2120"/>
                  </a:lnTo>
                  <a:lnTo>
                    <a:pt x="0" y="7391"/>
                  </a:lnTo>
                  <a:lnTo>
                    <a:pt x="2133" y="9499"/>
                  </a:lnTo>
                  <a:lnTo>
                    <a:pt x="7391" y="9499"/>
                  </a:lnTo>
                  <a:lnTo>
                    <a:pt x="9525" y="7391"/>
                  </a:lnTo>
                  <a:lnTo>
                    <a:pt x="9525" y="2120"/>
                  </a:lnTo>
                  <a:lnTo>
                    <a:pt x="7391" y="0"/>
                  </a:lnTo>
                  <a:close/>
                </a:path>
              </a:pathLst>
            </a:custGeom>
            <a:solidFill>
              <a:srgbClr val="5D7B56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68" name="object 175">
              <a:extLst>
                <a:ext uri="{FF2B5EF4-FFF2-40B4-BE49-F238E27FC236}">
                  <a16:creationId xmlns:a16="http://schemas.microsoft.com/office/drawing/2014/main" id="{F97D22C9-A87A-B36B-06FE-A3645F3DBFD3}"/>
                </a:ext>
              </a:extLst>
            </p:cNvPr>
            <p:cNvSpPr/>
            <p:nvPr/>
          </p:nvSpPr>
          <p:spPr>
            <a:xfrm>
              <a:off x="7156976" y="4108480"/>
              <a:ext cx="10085" cy="1008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7391" y="0"/>
                  </a:moveTo>
                  <a:lnTo>
                    <a:pt x="2133" y="0"/>
                  </a:lnTo>
                  <a:lnTo>
                    <a:pt x="0" y="2120"/>
                  </a:lnTo>
                  <a:lnTo>
                    <a:pt x="0" y="7391"/>
                  </a:lnTo>
                  <a:lnTo>
                    <a:pt x="2133" y="9499"/>
                  </a:lnTo>
                  <a:lnTo>
                    <a:pt x="7391" y="9499"/>
                  </a:lnTo>
                  <a:lnTo>
                    <a:pt x="9512" y="7391"/>
                  </a:lnTo>
                  <a:lnTo>
                    <a:pt x="9512" y="2120"/>
                  </a:lnTo>
                  <a:lnTo>
                    <a:pt x="7391" y="0"/>
                  </a:lnTo>
                  <a:close/>
                </a:path>
              </a:pathLst>
            </a:custGeom>
            <a:solidFill>
              <a:srgbClr val="5D7B56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69" name="object 176">
              <a:extLst>
                <a:ext uri="{FF2B5EF4-FFF2-40B4-BE49-F238E27FC236}">
                  <a16:creationId xmlns:a16="http://schemas.microsoft.com/office/drawing/2014/main" id="{288EA428-9AC7-D107-1F1A-69EA99BCEAC6}"/>
                </a:ext>
              </a:extLst>
            </p:cNvPr>
            <p:cNvSpPr/>
            <p:nvPr/>
          </p:nvSpPr>
          <p:spPr>
            <a:xfrm>
              <a:off x="6923699" y="4086496"/>
              <a:ext cx="41686" cy="7396"/>
            </a:xfrm>
            <a:custGeom>
              <a:avLst/>
              <a:gdLst/>
              <a:ahLst/>
              <a:cxnLst/>
              <a:rect l="l" t="t" r="r" b="b"/>
              <a:pathLst>
                <a:path w="39369" h="6985">
                  <a:moveTo>
                    <a:pt x="0" y="6718"/>
                  </a:moveTo>
                  <a:lnTo>
                    <a:pt x="38747" y="6718"/>
                  </a:lnTo>
                  <a:lnTo>
                    <a:pt x="38747" y="0"/>
                  </a:lnTo>
                  <a:lnTo>
                    <a:pt x="0" y="0"/>
                  </a:lnTo>
                  <a:lnTo>
                    <a:pt x="0" y="6718"/>
                  </a:lnTo>
                  <a:close/>
                </a:path>
              </a:pathLst>
            </a:custGeom>
            <a:solidFill>
              <a:srgbClr val="5D7B56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70" name="object 177">
              <a:extLst>
                <a:ext uri="{FF2B5EF4-FFF2-40B4-BE49-F238E27FC236}">
                  <a16:creationId xmlns:a16="http://schemas.microsoft.com/office/drawing/2014/main" id="{75ED4BC7-DB80-50B5-16B3-4C5D794081B4}"/>
                </a:ext>
              </a:extLst>
            </p:cNvPr>
            <p:cNvSpPr/>
            <p:nvPr/>
          </p:nvSpPr>
          <p:spPr>
            <a:xfrm>
              <a:off x="7124247" y="4086496"/>
              <a:ext cx="41686" cy="7396"/>
            </a:xfrm>
            <a:custGeom>
              <a:avLst/>
              <a:gdLst/>
              <a:ahLst/>
              <a:cxnLst/>
              <a:rect l="l" t="t" r="r" b="b"/>
              <a:pathLst>
                <a:path w="39369" h="6985">
                  <a:moveTo>
                    <a:pt x="0" y="6718"/>
                  </a:moveTo>
                  <a:lnTo>
                    <a:pt x="38747" y="6718"/>
                  </a:lnTo>
                  <a:lnTo>
                    <a:pt x="38747" y="0"/>
                  </a:lnTo>
                  <a:lnTo>
                    <a:pt x="0" y="0"/>
                  </a:lnTo>
                  <a:lnTo>
                    <a:pt x="0" y="6718"/>
                  </a:lnTo>
                  <a:close/>
                </a:path>
              </a:pathLst>
            </a:custGeom>
            <a:solidFill>
              <a:srgbClr val="5D7B56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71" name="object 178">
              <a:extLst>
                <a:ext uri="{FF2B5EF4-FFF2-40B4-BE49-F238E27FC236}">
                  <a16:creationId xmlns:a16="http://schemas.microsoft.com/office/drawing/2014/main" id="{F5684E9F-2D05-EDF5-4A4A-10A69D9C834D}"/>
                </a:ext>
              </a:extLst>
            </p:cNvPr>
            <p:cNvSpPr/>
            <p:nvPr/>
          </p:nvSpPr>
          <p:spPr>
            <a:xfrm>
              <a:off x="6906032" y="4066826"/>
              <a:ext cx="277009" cy="0"/>
            </a:xfrm>
            <a:custGeom>
              <a:avLst/>
              <a:gdLst/>
              <a:ahLst/>
              <a:cxnLst/>
              <a:rect l="l" t="t" r="r" b="b"/>
              <a:pathLst>
                <a:path w="261619">
                  <a:moveTo>
                    <a:pt x="0" y="0"/>
                  </a:moveTo>
                  <a:lnTo>
                    <a:pt x="261518" y="0"/>
                  </a:lnTo>
                </a:path>
              </a:pathLst>
            </a:custGeom>
            <a:ln w="37833">
              <a:solidFill>
                <a:srgbClr val="303D2B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72" name="object 179">
              <a:extLst>
                <a:ext uri="{FF2B5EF4-FFF2-40B4-BE49-F238E27FC236}">
                  <a16:creationId xmlns:a16="http://schemas.microsoft.com/office/drawing/2014/main" id="{E5A37E47-D13D-D33B-4CE6-C678A9BC385C}"/>
                </a:ext>
              </a:extLst>
            </p:cNvPr>
            <p:cNvSpPr/>
            <p:nvPr/>
          </p:nvSpPr>
          <p:spPr>
            <a:xfrm>
              <a:off x="6919902" y="4061780"/>
              <a:ext cx="10085" cy="1008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7391" y="0"/>
                  </a:moveTo>
                  <a:lnTo>
                    <a:pt x="2133" y="0"/>
                  </a:lnTo>
                  <a:lnTo>
                    <a:pt x="0" y="2146"/>
                  </a:lnTo>
                  <a:lnTo>
                    <a:pt x="0" y="7404"/>
                  </a:lnTo>
                  <a:lnTo>
                    <a:pt x="2133" y="9512"/>
                  </a:lnTo>
                  <a:lnTo>
                    <a:pt x="7391" y="9512"/>
                  </a:lnTo>
                  <a:lnTo>
                    <a:pt x="9525" y="7404"/>
                  </a:lnTo>
                  <a:lnTo>
                    <a:pt x="9525" y="2146"/>
                  </a:lnTo>
                  <a:lnTo>
                    <a:pt x="7391" y="0"/>
                  </a:lnTo>
                  <a:close/>
                </a:path>
              </a:pathLst>
            </a:custGeom>
            <a:solidFill>
              <a:srgbClr val="5D7B56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73" name="object 180">
              <a:extLst>
                <a:ext uri="{FF2B5EF4-FFF2-40B4-BE49-F238E27FC236}">
                  <a16:creationId xmlns:a16="http://schemas.microsoft.com/office/drawing/2014/main" id="{57F66C57-6383-98AF-0E1A-AECD7C5417CD}"/>
                </a:ext>
              </a:extLst>
            </p:cNvPr>
            <p:cNvSpPr/>
            <p:nvPr/>
          </p:nvSpPr>
          <p:spPr>
            <a:xfrm>
              <a:off x="6936878" y="4061780"/>
              <a:ext cx="10085" cy="1008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7391" y="0"/>
                  </a:moveTo>
                  <a:lnTo>
                    <a:pt x="2133" y="0"/>
                  </a:lnTo>
                  <a:lnTo>
                    <a:pt x="0" y="2146"/>
                  </a:lnTo>
                  <a:lnTo>
                    <a:pt x="0" y="7404"/>
                  </a:lnTo>
                  <a:lnTo>
                    <a:pt x="2133" y="9512"/>
                  </a:lnTo>
                  <a:lnTo>
                    <a:pt x="7391" y="9512"/>
                  </a:lnTo>
                  <a:lnTo>
                    <a:pt x="9525" y="7404"/>
                  </a:lnTo>
                  <a:lnTo>
                    <a:pt x="9525" y="2146"/>
                  </a:lnTo>
                  <a:lnTo>
                    <a:pt x="7391" y="0"/>
                  </a:lnTo>
                  <a:close/>
                </a:path>
              </a:pathLst>
            </a:custGeom>
            <a:solidFill>
              <a:srgbClr val="5D7B56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74" name="object 181">
              <a:extLst>
                <a:ext uri="{FF2B5EF4-FFF2-40B4-BE49-F238E27FC236}">
                  <a16:creationId xmlns:a16="http://schemas.microsoft.com/office/drawing/2014/main" id="{CBA06FD5-9FEA-BEC5-793A-D38399AFA180}"/>
                </a:ext>
              </a:extLst>
            </p:cNvPr>
            <p:cNvSpPr/>
            <p:nvPr/>
          </p:nvSpPr>
          <p:spPr>
            <a:xfrm>
              <a:off x="7110265" y="4059061"/>
              <a:ext cx="58494" cy="12775"/>
            </a:xfrm>
            <a:custGeom>
              <a:avLst/>
              <a:gdLst/>
              <a:ahLst/>
              <a:cxnLst/>
              <a:rect l="l" t="t" r="r" b="b"/>
              <a:pathLst>
                <a:path w="55244" h="12064">
                  <a:moveTo>
                    <a:pt x="0" y="12014"/>
                  </a:moveTo>
                  <a:lnTo>
                    <a:pt x="54775" y="12014"/>
                  </a:lnTo>
                  <a:lnTo>
                    <a:pt x="54775" y="0"/>
                  </a:lnTo>
                  <a:lnTo>
                    <a:pt x="0" y="0"/>
                  </a:lnTo>
                  <a:lnTo>
                    <a:pt x="0" y="12014"/>
                  </a:lnTo>
                  <a:close/>
                </a:path>
              </a:pathLst>
            </a:custGeom>
            <a:solidFill>
              <a:srgbClr val="5D7B56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75" name="object 182">
              <a:extLst>
                <a:ext uri="{FF2B5EF4-FFF2-40B4-BE49-F238E27FC236}">
                  <a16:creationId xmlns:a16="http://schemas.microsoft.com/office/drawing/2014/main" id="{887AF616-EB42-5EC5-917D-B3559A90DAD6}"/>
                </a:ext>
              </a:extLst>
            </p:cNvPr>
            <p:cNvSpPr/>
            <p:nvPr/>
          </p:nvSpPr>
          <p:spPr>
            <a:xfrm>
              <a:off x="6931540" y="3853929"/>
              <a:ext cx="137039" cy="127746"/>
            </a:xfrm>
            <a:prstGeom prst="rect">
              <a:avLst/>
            </a:prstGeom>
            <a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76" name="object 183">
              <a:extLst>
                <a:ext uri="{FF2B5EF4-FFF2-40B4-BE49-F238E27FC236}">
                  <a16:creationId xmlns:a16="http://schemas.microsoft.com/office/drawing/2014/main" id="{EA5A5CF6-F2BA-C704-CD8E-45CAB42B9346}"/>
                </a:ext>
              </a:extLst>
            </p:cNvPr>
            <p:cNvSpPr/>
            <p:nvPr/>
          </p:nvSpPr>
          <p:spPr>
            <a:xfrm>
              <a:off x="11659081" y="2738724"/>
              <a:ext cx="23532" cy="70597"/>
            </a:xfrm>
            <a:custGeom>
              <a:avLst/>
              <a:gdLst/>
              <a:ahLst/>
              <a:cxnLst/>
              <a:rect l="l" t="t" r="r" b="b"/>
              <a:pathLst>
                <a:path w="22225" h="66675">
                  <a:moveTo>
                    <a:pt x="0" y="66509"/>
                  </a:moveTo>
                  <a:lnTo>
                    <a:pt x="21920" y="66509"/>
                  </a:lnTo>
                  <a:lnTo>
                    <a:pt x="21920" y="0"/>
                  </a:lnTo>
                  <a:lnTo>
                    <a:pt x="0" y="0"/>
                  </a:lnTo>
                  <a:lnTo>
                    <a:pt x="0" y="66509"/>
                  </a:lnTo>
                  <a:close/>
                </a:path>
              </a:pathLst>
            </a:custGeom>
            <a:solidFill>
              <a:srgbClr val="6D5A48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77" name="object 184">
              <a:extLst>
                <a:ext uri="{FF2B5EF4-FFF2-40B4-BE49-F238E27FC236}">
                  <a16:creationId xmlns:a16="http://schemas.microsoft.com/office/drawing/2014/main" id="{FEAB3A68-5F89-37E7-9E8C-BC0E95D56720}"/>
                </a:ext>
              </a:extLst>
            </p:cNvPr>
            <p:cNvSpPr/>
            <p:nvPr/>
          </p:nvSpPr>
          <p:spPr>
            <a:xfrm>
              <a:off x="11674636" y="2842006"/>
              <a:ext cx="123712" cy="47065"/>
            </a:xfrm>
            <a:custGeom>
              <a:avLst/>
              <a:gdLst/>
              <a:ahLst/>
              <a:cxnLst/>
              <a:rect l="l" t="t" r="r" b="b"/>
              <a:pathLst>
                <a:path w="116840" h="44450">
                  <a:moveTo>
                    <a:pt x="0" y="0"/>
                  </a:moveTo>
                  <a:lnTo>
                    <a:pt x="0" y="31013"/>
                  </a:lnTo>
                  <a:lnTo>
                    <a:pt x="116268" y="44094"/>
                  </a:lnTo>
                  <a:lnTo>
                    <a:pt x="116268" y="31305"/>
                  </a:lnTo>
                  <a:lnTo>
                    <a:pt x="111213" y="25057"/>
                  </a:lnTo>
                  <a:lnTo>
                    <a:pt x="104114" y="23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5A48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78" name="object 185">
              <a:extLst>
                <a:ext uri="{FF2B5EF4-FFF2-40B4-BE49-F238E27FC236}">
                  <a16:creationId xmlns:a16="http://schemas.microsoft.com/office/drawing/2014/main" id="{5CD35796-BAD6-78DA-2A0B-1627264C7BFD}"/>
                </a:ext>
              </a:extLst>
            </p:cNvPr>
            <p:cNvSpPr/>
            <p:nvPr/>
          </p:nvSpPr>
          <p:spPr>
            <a:xfrm>
              <a:off x="11551100" y="2842023"/>
              <a:ext cx="123712" cy="47065"/>
            </a:xfrm>
            <a:custGeom>
              <a:avLst/>
              <a:gdLst/>
              <a:ahLst/>
              <a:cxnLst/>
              <a:rect l="l" t="t" r="r" b="b"/>
              <a:pathLst>
                <a:path w="116840" h="44450">
                  <a:moveTo>
                    <a:pt x="116255" y="0"/>
                  </a:moveTo>
                  <a:lnTo>
                    <a:pt x="12153" y="23520"/>
                  </a:lnTo>
                  <a:lnTo>
                    <a:pt x="5067" y="25031"/>
                  </a:lnTo>
                  <a:lnTo>
                    <a:pt x="0" y="31292"/>
                  </a:lnTo>
                  <a:lnTo>
                    <a:pt x="0" y="44069"/>
                  </a:lnTo>
                  <a:lnTo>
                    <a:pt x="116255" y="31013"/>
                  </a:lnTo>
                  <a:lnTo>
                    <a:pt x="116255" y="0"/>
                  </a:lnTo>
                  <a:close/>
                </a:path>
              </a:pathLst>
            </a:custGeom>
            <a:solidFill>
              <a:srgbClr val="6D5A48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79" name="object 186">
              <a:extLst>
                <a:ext uri="{FF2B5EF4-FFF2-40B4-BE49-F238E27FC236}">
                  <a16:creationId xmlns:a16="http://schemas.microsoft.com/office/drawing/2014/main" id="{002F4AB2-6E62-80C5-DA54-A810F601067D}"/>
                </a:ext>
              </a:extLst>
            </p:cNvPr>
            <p:cNvSpPr/>
            <p:nvPr/>
          </p:nvSpPr>
          <p:spPr>
            <a:xfrm>
              <a:off x="11551098" y="2882830"/>
              <a:ext cx="15463" cy="24205"/>
            </a:xfrm>
            <a:custGeom>
              <a:avLst/>
              <a:gdLst/>
              <a:ahLst/>
              <a:cxnLst/>
              <a:rect l="l" t="t" r="r" b="b"/>
              <a:pathLst>
                <a:path w="14604" h="22860">
                  <a:moveTo>
                    <a:pt x="14287" y="0"/>
                  </a:moveTo>
                  <a:lnTo>
                    <a:pt x="0" y="0"/>
                  </a:lnTo>
                  <a:lnTo>
                    <a:pt x="0" y="22275"/>
                  </a:lnTo>
                  <a:lnTo>
                    <a:pt x="7886" y="22275"/>
                  </a:lnTo>
                  <a:lnTo>
                    <a:pt x="14287" y="15875"/>
                  </a:lnTo>
                  <a:lnTo>
                    <a:pt x="14287" y="0"/>
                  </a:lnTo>
                  <a:close/>
                </a:path>
              </a:pathLst>
            </a:custGeom>
            <a:solidFill>
              <a:srgbClr val="6D5A48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80" name="object 187">
              <a:extLst>
                <a:ext uri="{FF2B5EF4-FFF2-40B4-BE49-F238E27FC236}">
                  <a16:creationId xmlns:a16="http://schemas.microsoft.com/office/drawing/2014/main" id="{FB5D8073-366C-4105-DA3C-9297627A5A25}"/>
                </a:ext>
              </a:extLst>
            </p:cNvPr>
            <p:cNvSpPr/>
            <p:nvPr/>
          </p:nvSpPr>
          <p:spPr>
            <a:xfrm>
              <a:off x="11529935" y="2889108"/>
              <a:ext cx="31601" cy="26894"/>
            </a:xfrm>
            <a:custGeom>
              <a:avLst/>
              <a:gdLst/>
              <a:ahLst/>
              <a:cxnLst/>
              <a:rect l="l" t="t" r="r" b="b"/>
              <a:pathLst>
                <a:path w="29845" h="25400">
                  <a:moveTo>
                    <a:pt x="22783" y="0"/>
                  </a:moveTo>
                  <a:lnTo>
                    <a:pt x="6578" y="0"/>
                  </a:lnTo>
                  <a:lnTo>
                    <a:pt x="0" y="6578"/>
                  </a:lnTo>
                  <a:lnTo>
                    <a:pt x="0" y="22821"/>
                  </a:lnTo>
                  <a:lnTo>
                    <a:pt x="6578" y="24828"/>
                  </a:lnTo>
                  <a:lnTo>
                    <a:pt x="22783" y="24828"/>
                  </a:lnTo>
                  <a:lnTo>
                    <a:pt x="29362" y="22821"/>
                  </a:lnTo>
                  <a:lnTo>
                    <a:pt x="29362" y="6578"/>
                  </a:lnTo>
                  <a:lnTo>
                    <a:pt x="22783" y="0"/>
                  </a:lnTo>
                  <a:close/>
                </a:path>
              </a:pathLst>
            </a:custGeom>
            <a:solidFill>
              <a:srgbClr val="6D5A48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81" name="object 188">
              <a:extLst>
                <a:ext uri="{FF2B5EF4-FFF2-40B4-BE49-F238E27FC236}">
                  <a16:creationId xmlns:a16="http://schemas.microsoft.com/office/drawing/2014/main" id="{7B5FC575-1E79-E68E-DBB3-785D4AFE853F}"/>
                </a:ext>
              </a:extLst>
            </p:cNvPr>
            <p:cNvSpPr/>
            <p:nvPr/>
          </p:nvSpPr>
          <p:spPr>
            <a:xfrm>
              <a:off x="11533808" y="2893009"/>
              <a:ext cx="23532" cy="22860"/>
            </a:xfrm>
            <a:custGeom>
              <a:avLst/>
              <a:gdLst/>
              <a:ahLst/>
              <a:cxnLst/>
              <a:rect l="l" t="t" r="r" b="b"/>
              <a:pathLst>
                <a:path w="22225" h="21589">
                  <a:moveTo>
                    <a:pt x="17106" y="0"/>
                  </a:moveTo>
                  <a:lnTo>
                    <a:pt x="4927" y="0"/>
                  </a:lnTo>
                  <a:lnTo>
                    <a:pt x="0" y="4927"/>
                  </a:lnTo>
                  <a:lnTo>
                    <a:pt x="0" y="17106"/>
                  </a:lnTo>
                  <a:lnTo>
                    <a:pt x="4927" y="21132"/>
                  </a:lnTo>
                  <a:lnTo>
                    <a:pt x="17106" y="21132"/>
                  </a:lnTo>
                  <a:lnTo>
                    <a:pt x="22047" y="17106"/>
                  </a:lnTo>
                  <a:lnTo>
                    <a:pt x="22047" y="4927"/>
                  </a:lnTo>
                  <a:lnTo>
                    <a:pt x="17106" y="0"/>
                  </a:lnTo>
                  <a:close/>
                </a:path>
              </a:pathLst>
            </a:custGeom>
            <a:solidFill>
              <a:srgbClr val="6D5A48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82" name="object 189">
              <a:extLst>
                <a:ext uri="{FF2B5EF4-FFF2-40B4-BE49-F238E27FC236}">
                  <a16:creationId xmlns:a16="http://schemas.microsoft.com/office/drawing/2014/main" id="{511744E8-E7C5-6196-3F3C-61CA87A75888}"/>
                </a:ext>
              </a:extLst>
            </p:cNvPr>
            <p:cNvSpPr/>
            <p:nvPr/>
          </p:nvSpPr>
          <p:spPr>
            <a:xfrm>
              <a:off x="11653907" y="2797909"/>
              <a:ext cx="28912" cy="79338"/>
            </a:xfrm>
            <a:custGeom>
              <a:avLst/>
              <a:gdLst/>
              <a:ahLst/>
              <a:cxnLst/>
              <a:rect l="l" t="t" r="r" b="b"/>
              <a:pathLst>
                <a:path w="27304" h="74930">
                  <a:moveTo>
                    <a:pt x="0" y="74307"/>
                  </a:moveTo>
                  <a:lnTo>
                    <a:pt x="26808" y="74307"/>
                  </a:lnTo>
                  <a:lnTo>
                    <a:pt x="26808" y="0"/>
                  </a:lnTo>
                  <a:lnTo>
                    <a:pt x="0" y="0"/>
                  </a:lnTo>
                  <a:lnTo>
                    <a:pt x="0" y="74307"/>
                  </a:lnTo>
                  <a:close/>
                </a:path>
              </a:pathLst>
            </a:custGeom>
            <a:solidFill>
              <a:srgbClr val="6D5A48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83" name="object 190">
              <a:extLst>
                <a:ext uri="{FF2B5EF4-FFF2-40B4-BE49-F238E27FC236}">
                  <a16:creationId xmlns:a16="http://schemas.microsoft.com/office/drawing/2014/main" id="{EFC5B22D-4466-0DBE-AF02-CC9EEA191A43}"/>
                </a:ext>
              </a:extLst>
            </p:cNvPr>
            <p:cNvSpPr/>
            <p:nvPr/>
          </p:nvSpPr>
          <p:spPr>
            <a:xfrm>
              <a:off x="11578767" y="2735354"/>
              <a:ext cx="103542" cy="0"/>
            </a:xfrm>
            <a:custGeom>
              <a:avLst/>
              <a:gdLst/>
              <a:ahLst/>
              <a:cxnLst/>
              <a:rect l="l" t="t" r="r" b="b"/>
              <a:pathLst>
                <a:path w="97790">
                  <a:moveTo>
                    <a:pt x="0" y="0"/>
                  </a:moveTo>
                  <a:lnTo>
                    <a:pt x="97773" y="0"/>
                  </a:lnTo>
                </a:path>
              </a:pathLst>
            </a:custGeom>
            <a:ln w="6350">
              <a:solidFill>
                <a:srgbClr val="6D5A48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84" name="object 191">
              <a:extLst>
                <a:ext uri="{FF2B5EF4-FFF2-40B4-BE49-F238E27FC236}">
                  <a16:creationId xmlns:a16="http://schemas.microsoft.com/office/drawing/2014/main" id="{70B7A30E-23DE-52D4-F470-CC7D95A4DD47}"/>
                </a:ext>
              </a:extLst>
            </p:cNvPr>
            <p:cNvSpPr/>
            <p:nvPr/>
          </p:nvSpPr>
          <p:spPr>
            <a:xfrm>
              <a:off x="11574772" y="2727286"/>
              <a:ext cx="107576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01546" y="0"/>
                  </a:lnTo>
                </a:path>
              </a:pathLst>
            </a:custGeom>
            <a:ln w="8890">
              <a:solidFill>
                <a:srgbClr val="6D5A48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85" name="object 192">
              <a:extLst>
                <a:ext uri="{FF2B5EF4-FFF2-40B4-BE49-F238E27FC236}">
                  <a16:creationId xmlns:a16="http://schemas.microsoft.com/office/drawing/2014/main" id="{16BD79A6-667E-E087-E478-06F7480B62F3}"/>
                </a:ext>
              </a:extLst>
            </p:cNvPr>
            <p:cNvSpPr/>
            <p:nvPr/>
          </p:nvSpPr>
          <p:spPr>
            <a:xfrm>
              <a:off x="11574775" y="2688130"/>
              <a:ext cx="193638" cy="34289"/>
            </a:xfrm>
            <a:custGeom>
              <a:avLst/>
              <a:gdLst/>
              <a:ahLst/>
              <a:cxnLst/>
              <a:rect l="l" t="t" r="r" b="b"/>
              <a:pathLst>
                <a:path w="182879" h="32385">
                  <a:moveTo>
                    <a:pt x="140373" y="0"/>
                  </a:moveTo>
                  <a:lnTo>
                    <a:pt x="38392" y="0"/>
                  </a:lnTo>
                  <a:lnTo>
                    <a:pt x="24876" y="2536"/>
                  </a:lnTo>
                  <a:lnTo>
                    <a:pt x="12514" y="9451"/>
                  </a:lnTo>
                  <a:lnTo>
                    <a:pt x="3493" y="19706"/>
                  </a:lnTo>
                  <a:lnTo>
                    <a:pt x="0" y="32258"/>
                  </a:lnTo>
                  <a:lnTo>
                    <a:pt x="182410" y="32258"/>
                  </a:lnTo>
                  <a:lnTo>
                    <a:pt x="178345" y="19706"/>
                  </a:lnTo>
                  <a:lnTo>
                    <a:pt x="168068" y="9451"/>
                  </a:lnTo>
                  <a:lnTo>
                    <a:pt x="154453" y="2536"/>
                  </a:lnTo>
                  <a:lnTo>
                    <a:pt x="140373" y="0"/>
                  </a:lnTo>
                  <a:close/>
                </a:path>
              </a:pathLst>
            </a:custGeom>
            <a:solidFill>
              <a:srgbClr val="F18D35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86" name="object 193">
              <a:extLst>
                <a:ext uri="{FF2B5EF4-FFF2-40B4-BE49-F238E27FC236}">
                  <a16:creationId xmlns:a16="http://schemas.microsoft.com/office/drawing/2014/main" id="{8706CB99-BF8E-DD3C-D3E9-5C1BA08197A9}"/>
                </a:ext>
              </a:extLst>
            </p:cNvPr>
            <p:cNvSpPr/>
            <p:nvPr/>
          </p:nvSpPr>
          <p:spPr>
            <a:xfrm>
              <a:off x="11662915" y="2857461"/>
              <a:ext cx="19499" cy="39668"/>
            </a:xfrm>
            <a:custGeom>
              <a:avLst/>
              <a:gdLst/>
              <a:ahLst/>
              <a:cxnLst/>
              <a:rect l="l" t="t" r="r" b="b"/>
              <a:pathLst>
                <a:path w="18415" h="37464">
                  <a:moveTo>
                    <a:pt x="0" y="37211"/>
                  </a:moveTo>
                  <a:lnTo>
                    <a:pt x="18300" y="37211"/>
                  </a:lnTo>
                  <a:lnTo>
                    <a:pt x="18300" y="0"/>
                  </a:lnTo>
                  <a:lnTo>
                    <a:pt x="0" y="0"/>
                  </a:lnTo>
                  <a:lnTo>
                    <a:pt x="0" y="37211"/>
                  </a:lnTo>
                  <a:close/>
                </a:path>
              </a:pathLst>
            </a:custGeom>
            <a:solidFill>
              <a:srgbClr val="6D5A48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87" name="object 194">
              <a:extLst>
                <a:ext uri="{FF2B5EF4-FFF2-40B4-BE49-F238E27FC236}">
                  <a16:creationId xmlns:a16="http://schemas.microsoft.com/office/drawing/2014/main" id="{2DBBCAF9-0D40-CD6A-6DCC-209A57BD3D9C}"/>
                </a:ext>
              </a:extLst>
            </p:cNvPr>
            <p:cNvSpPr/>
            <p:nvPr/>
          </p:nvSpPr>
          <p:spPr>
            <a:xfrm>
              <a:off x="11666907" y="2889101"/>
              <a:ext cx="14791" cy="26894"/>
            </a:xfrm>
            <a:custGeom>
              <a:avLst/>
              <a:gdLst/>
              <a:ahLst/>
              <a:cxnLst/>
              <a:rect l="l" t="t" r="r" b="b"/>
              <a:pathLst>
                <a:path w="13970" h="25400">
                  <a:moveTo>
                    <a:pt x="0" y="24828"/>
                  </a:moveTo>
                  <a:lnTo>
                    <a:pt x="13792" y="24828"/>
                  </a:lnTo>
                  <a:lnTo>
                    <a:pt x="13792" y="0"/>
                  </a:lnTo>
                  <a:lnTo>
                    <a:pt x="0" y="0"/>
                  </a:lnTo>
                  <a:lnTo>
                    <a:pt x="0" y="24828"/>
                  </a:lnTo>
                  <a:close/>
                </a:path>
              </a:pathLst>
            </a:custGeom>
            <a:solidFill>
              <a:srgbClr val="6D5A48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88" name="object 195">
              <a:extLst>
                <a:ext uri="{FF2B5EF4-FFF2-40B4-BE49-F238E27FC236}">
                  <a16:creationId xmlns:a16="http://schemas.microsoft.com/office/drawing/2014/main" id="{96EE744F-2AD8-0F19-9603-7134C8F97D4F}"/>
                </a:ext>
              </a:extLst>
            </p:cNvPr>
            <p:cNvSpPr/>
            <p:nvPr/>
          </p:nvSpPr>
          <p:spPr>
            <a:xfrm>
              <a:off x="11681506" y="2889110"/>
              <a:ext cx="7396" cy="30928"/>
            </a:xfrm>
            <a:custGeom>
              <a:avLst/>
              <a:gdLst/>
              <a:ahLst/>
              <a:cxnLst/>
              <a:rect l="l" t="t" r="r" b="b"/>
              <a:pathLst>
                <a:path w="6984" h="29210">
                  <a:moveTo>
                    <a:pt x="3556" y="0"/>
                  </a:moveTo>
                  <a:lnTo>
                    <a:pt x="0" y="0"/>
                  </a:lnTo>
                  <a:lnTo>
                    <a:pt x="0" y="24828"/>
                  </a:lnTo>
                  <a:lnTo>
                    <a:pt x="3556" y="24828"/>
                  </a:lnTo>
                  <a:lnTo>
                    <a:pt x="6426" y="28867"/>
                  </a:lnTo>
                  <a:lnTo>
                    <a:pt x="6426" y="3289"/>
                  </a:lnTo>
                  <a:lnTo>
                    <a:pt x="3556" y="0"/>
                  </a:lnTo>
                  <a:close/>
                </a:path>
              </a:pathLst>
            </a:custGeom>
            <a:solidFill>
              <a:srgbClr val="6D5A48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89" name="object 196">
              <a:extLst>
                <a:ext uri="{FF2B5EF4-FFF2-40B4-BE49-F238E27FC236}">
                  <a16:creationId xmlns:a16="http://schemas.microsoft.com/office/drawing/2014/main" id="{305FAAC3-3CDF-3FC9-E10A-9560B20A1F2C}"/>
                </a:ext>
              </a:extLst>
            </p:cNvPr>
            <p:cNvSpPr/>
            <p:nvPr/>
          </p:nvSpPr>
          <p:spPr>
            <a:xfrm>
              <a:off x="11660106" y="2889105"/>
              <a:ext cx="7396" cy="30928"/>
            </a:xfrm>
            <a:custGeom>
              <a:avLst/>
              <a:gdLst/>
              <a:ahLst/>
              <a:cxnLst/>
              <a:rect l="l" t="t" r="r" b="b"/>
              <a:pathLst>
                <a:path w="6984" h="29210">
                  <a:moveTo>
                    <a:pt x="6426" y="0"/>
                  </a:moveTo>
                  <a:lnTo>
                    <a:pt x="2882" y="0"/>
                  </a:lnTo>
                  <a:lnTo>
                    <a:pt x="0" y="3289"/>
                  </a:lnTo>
                  <a:lnTo>
                    <a:pt x="0" y="28879"/>
                  </a:lnTo>
                  <a:lnTo>
                    <a:pt x="2882" y="24828"/>
                  </a:lnTo>
                  <a:lnTo>
                    <a:pt x="6426" y="24828"/>
                  </a:lnTo>
                  <a:lnTo>
                    <a:pt x="6426" y="0"/>
                  </a:lnTo>
                  <a:close/>
                </a:path>
              </a:pathLst>
            </a:custGeom>
            <a:solidFill>
              <a:srgbClr val="6D5A48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90" name="object 197">
              <a:extLst>
                <a:ext uri="{FF2B5EF4-FFF2-40B4-BE49-F238E27FC236}">
                  <a16:creationId xmlns:a16="http://schemas.microsoft.com/office/drawing/2014/main" id="{16B70644-DC0A-4A5B-7575-58DCA3ADE5C3}"/>
                </a:ext>
              </a:extLst>
            </p:cNvPr>
            <p:cNvSpPr/>
            <p:nvPr/>
          </p:nvSpPr>
          <p:spPr>
            <a:xfrm>
              <a:off x="11658177" y="2472519"/>
              <a:ext cx="176600" cy="128863"/>
            </a:xfrm>
            <a:prstGeom prst="rect">
              <a:avLst/>
            </a:prstGeom>
            <a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91" name="object 198">
              <a:extLst>
                <a:ext uri="{FF2B5EF4-FFF2-40B4-BE49-F238E27FC236}">
                  <a16:creationId xmlns:a16="http://schemas.microsoft.com/office/drawing/2014/main" id="{FF051883-E1B3-E403-86DE-E2D4AD29FE2D}"/>
                </a:ext>
              </a:extLst>
            </p:cNvPr>
            <p:cNvSpPr/>
            <p:nvPr/>
          </p:nvSpPr>
          <p:spPr>
            <a:xfrm>
              <a:off x="11341301" y="2642441"/>
              <a:ext cx="341555" cy="0"/>
            </a:xfrm>
            <a:custGeom>
              <a:avLst/>
              <a:gdLst/>
              <a:ahLst/>
              <a:cxnLst/>
              <a:rect l="l" t="t" r="r" b="b"/>
              <a:pathLst>
                <a:path w="322579">
                  <a:moveTo>
                    <a:pt x="0" y="0"/>
                  </a:moveTo>
                  <a:lnTo>
                    <a:pt x="322033" y="0"/>
                  </a:lnTo>
                </a:path>
              </a:pathLst>
            </a:custGeom>
            <a:ln w="46253">
              <a:solidFill>
                <a:srgbClr val="F2EDE6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92" name="object 199">
              <a:extLst>
                <a:ext uri="{FF2B5EF4-FFF2-40B4-BE49-F238E27FC236}">
                  <a16:creationId xmlns:a16="http://schemas.microsoft.com/office/drawing/2014/main" id="{53D56D4B-AA96-0068-A541-9AD3A383507C}"/>
                </a:ext>
              </a:extLst>
            </p:cNvPr>
            <p:cNvSpPr/>
            <p:nvPr/>
          </p:nvSpPr>
          <p:spPr>
            <a:xfrm>
              <a:off x="11333305" y="2617940"/>
              <a:ext cx="0" cy="297852"/>
            </a:xfrm>
            <a:custGeom>
              <a:avLst/>
              <a:gdLst/>
              <a:ahLst/>
              <a:cxnLst/>
              <a:rect l="l" t="t" r="r" b="b"/>
              <a:pathLst>
                <a:path h="281305">
                  <a:moveTo>
                    <a:pt x="0" y="0"/>
                  </a:moveTo>
                  <a:lnTo>
                    <a:pt x="0" y="280924"/>
                  </a:lnTo>
                </a:path>
              </a:pathLst>
            </a:custGeom>
            <a:ln w="37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93" name="object 200">
              <a:extLst>
                <a:ext uri="{FF2B5EF4-FFF2-40B4-BE49-F238E27FC236}">
                  <a16:creationId xmlns:a16="http://schemas.microsoft.com/office/drawing/2014/main" id="{F5212F33-A803-E59A-F793-780A685DAEAA}"/>
                </a:ext>
              </a:extLst>
            </p:cNvPr>
            <p:cNvSpPr/>
            <p:nvPr/>
          </p:nvSpPr>
          <p:spPr>
            <a:xfrm>
              <a:off x="11313329" y="2617940"/>
              <a:ext cx="40342" cy="9413"/>
            </a:xfrm>
            <a:custGeom>
              <a:avLst/>
              <a:gdLst/>
              <a:ahLst/>
              <a:cxnLst/>
              <a:rect l="l" t="t" r="r" b="b"/>
              <a:pathLst>
                <a:path w="38100" h="8889">
                  <a:moveTo>
                    <a:pt x="0" y="8572"/>
                  </a:moveTo>
                  <a:lnTo>
                    <a:pt x="37731" y="8572"/>
                  </a:lnTo>
                  <a:lnTo>
                    <a:pt x="37731" y="0"/>
                  </a:lnTo>
                  <a:lnTo>
                    <a:pt x="0" y="0"/>
                  </a:lnTo>
                  <a:lnTo>
                    <a:pt x="0" y="8572"/>
                  </a:lnTo>
                  <a:close/>
                </a:path>
              </a:pathLst>
            </a:custGeom>
            <a:solidFill>
              <a:srgbClr val="2E2D2C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94" name="object 201">
              <a:extLst>
                <a:ext uri="{FF2B5EF4-FFF2-40B4-BE49-F238E27FC236}">
                  <a16:creationId xmlns:a16="http://schemas.microsoft.com/office/drawing/2014/main" id="{847FB1D9-2DA5-37E9-E759-C5905375D736}"/>
                </a:ext>
              </a:extLst>
            </p:cNvPr>
            <p:cNvSpPr/>
            <p:nvPr/>
          </p:nvSpPr>
          <p:spPr>
            <a:xfrm>
              <a:off x="11682290" y="2617940"/>
              <a:ext cx="396689" cy="297852"/>
            </a:xfrm>
            <a:custGeom>
              <a:avLst/>
              <a:gdLst/>
              <a:ahLst/>
              <a:cxnLst/>
              <a:rect l="l" t="t" r="r" b="b"/>
              <a:pathLst>
                <a:path w="374650" h="281305">
                  <a:moveTo>
                    <a:pt x="0" y="280924"/>
                  </a:moveTo>
                  <a:lnTo>
                    <a:pt x="374256" y="280924"/>
                  </a:lnTo>
                  <a:lnTo>
                    <a:pt x="374256" y="0"/>
                  </a:lnTo>
                  <a:lnTo>
                    <a:pt x="0" y="0"/>
                  </a:lnTo>
                  <a:lnTo>
                    <a:pt x="0" y="2809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95" name="object 202">
              <a:extLst>
                <a:ext uri="{FF2B5EF4-FFF2-40B4-BE49-F238E27FC236}">
                  <a16:creationId xmlns:a16="http://schemas.microsoft.com/office/drawing/2014/main" id="{7FFC92F8-83DD-D4B3-3BEF-B4629E3F6D81}"/>
                </a:ext>
              </a:extLst>
            </p:cNvPr>
            <p:cNvSpPr/>
            <p:nvPr/>
          </p:nvSpPr>
          <p:spPr>
            <a:xfrm>
              <a:off x="11682290" y="2623218"/>
              <a:ext cx="396689" cy="0"/>
            </a:xfrm>
            <a:custGeom>
              <a:avLst/>
              <a:gdLst/>
              <a:ahLst/>
              <a:cxnLst/>
              <a:rect l="l" t="t" r="r" b="b"/>
              <a:pathLst>
                <a:path w="374650">
                  <a:moveTo>
                    <a:pt x="0" y="0"/>
                  </a:moveTo>
                  <a:lnTo>
                    <a:pt x="374256" y="0"/>
                  </a:lnTo>
                </a:path>
              </a:pathLst>
            </a:custGeom>
            <a:ln w="9969">
              <a:solidFill>
                <a:srgbClr val="2E2D2C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96" name="object 203">
              <a:extLst>
                <a:ext uri="{FF2B5EF4-FFF2-40B4-BE49-F238E27FC236}">
                  <a16:creationId xmlns:a16="http://schemas.microsoft.com/office/drawing/2014/main" id="{08B2307A-D0AC-3521-18EF-E037E82DD280}"/>
                </a:ext>
              </a:extLst>
            </p:cNvPr>
            <p:cNvSpPr/>
            <p:nvPr/>
          </p:nvSpPr>
          <p:spPr>
            <a:xfrm>
              <a:off x="11271645" y="2596244"/>
              <a:ext cx="849181" cy="0"/>
            </a:xfrm>
            <a:custGeom>
              <a:avLst/>
              <a:gdLst/>
              <a:ahLst/>
              <a:cxnLst/>
              <a:rect l="l" t="t" r="r" b="b"/>
              <a:pathLst>
                <a:path w="802004">
                  <a:moveTo>
                    <a:pt x="0" y="0"/>
                  </a:moveTo>
                  <a:lnTo>
                    <a:pt x="801446" y="0"/>
                  </a:lnTo>
                </a:path>
              </a:pathLst>
            </a:custGeom>
            <a:ln w="4646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97" name="object 204">
              <a:extLst>
                <a:ext uri="{FF2B5EF4-FFF2-40B4-BE49-F238E27FC236}">
                  <a16:creationId xmlns:a16="http://schemas.microsoft.com/office/drawing/2014/main" id="{8D546F60-9B20-9658-B6E9-36FA7B94EBCB}"/>
                </a:ext>
              </a:extLst>
            </p:cNvPr>
            <p:cNvSpPr/>
            <p:nvPr/>
          </p:nvSpPr>
          <p:spPr>
            <a:xfrm>
              <a:off x="11382010" y="2338285"/>
              <a:ext cx="262218" cy="191621"/>
            </a:xfrm>
            <a:custGeom>
              <a:avLst/>
              <a:gdLst/>
              <a:ahLst/>
              <a:cxnLst/>
              <a:rect l="l" t="t" r="r" b="b"/>
              <a:pathLst>
                <a:path w="247650" h="180975">
                  <a:moveTo>
                    <a:pt x="241630" y="0"/>
                  </a:moveTo>
                  <a:lnTo>
                    <a:pt x="5841" y="0"/>
                  </a:lnTo>
                  <a:lnTo>
                    <a:pt x="0" y="5816"/>
                  </a:lnTo>
                  <a:lnTo>
                    <a:pt x="0" y="174993"/>
                  </a:lnTo>
                  <a:lnTo>
                    <a:pt x="5841" y="180809"/>
                  </a:lnTo>
                  <a:lnTo>
                    <a:pt x="241630" y="180809"/>
                  </a:lnTo>
                  <a:lnTo>
                    <a:pt x="247459" y="174993"/>
                  </a:lnTo>
                  <a:lnTo>
                    <a:pt x="247459" y="5816"/>
                  </a:lnTo>
                  <a:lnTo>
                    <a:pt x="2416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98" name="object 205">
              <a:extLst>
                <a:ext uri="{FF2B5EF4-FFF2-40B4-BE49-F238E27FC236}">
                  <a16:creationId xmlns:a16="http://schemas.microsoft.com/office/drawing/2014/main" id="{9CF10308-C508-F136-39D8-519BCD3F765B}"/>
                </a:ext>
              </a:extLst>
            </p:cNvPr>
            <p:cNvSpPr/>
            <p:nvPr/>
          </p:nvSpPr>
          <p:spPr>
            <a:xfrm>
              <a:off x="11513021" y="2437849"/>
              <a:ext cx="0" cy="133798"/>
            </a:xfrm>
            <a:custGeom>
              <a:avLst/>
              <a:gdLst/>
              <a:ahLst/>
              <a:cxnLst/>
              <a:rect l="l" t="t" r="r" b="b"/>
              <a:pathLst>
                <a:path h="126364">
                  <a:moveTo>
                    <a:pt x="0" y="0"/>
                  </a:moveTo>
                  <a:lnTo>
                    <a:pt x="0" y="126364"/>
                  </a:lnTo>
                </a:path>
              </a:pathLst>
            </a:custGeom>
            <a:ln w="67703">
              <a:solidFill>
                <a:srgbClr val="D2C3A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499" name="object 206">
              <a:extLst>
                <a:ext uri="{FF2B5EF4-FFF2-40B4-BE49-F238E27FC236}">
                  <a16:creationId xmlns:a16="http://schemas.microsoft.com/office/drawing/2014/main" id="{4644742D-EA66-8C56-CBAD-22D6A6A73B6D}"/>
                </a:ext>
              </a:extLst>
            </p:cNvPr>
            <p:cNvSpPr/>
            <p:nvPr/>
          </p:nvSpPr>
          <p:spPr>
            <a:xfrm>
              <a:off x="11582179" y="2564372"/>
              <a:ext cx="244736" cy="0"/>
            </a:xfrm>
            <a:custGeom>
              <a:avLst/>
              <a:gdLst/>
              <a:ahLst/>
              <a:cxnLst/>
              <a:rect l="l" t="t" r="r" b="b"/>
              <a:pathLst>
                <a:path w="231140">
                  <a:moveTo>
                    <a:pt x="0" y="0"/>
                  </a:moveTo>
                  <a:lnTo>
                    <a:pt x="230771" y="0"/>
                  </a:lnTo>
                </a:path>
              </a:pathLst>
            </a:custGeom>
            <a:ln w="13741">
              <a:solidFill>
                <a:srgbClr val="D2C3A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00" name="object 207">
              <a:extLst>
                <a:ext uri="{FF2B5EF4-FFF2-40B4-BE49-F238E27FC236}">
                  <a16:creationId xmlns:a16="http://schemas.microsoft.com/office/drawing/2014/main" id="{E72297A2-919D-5B81-E4D6-9DA2671B5D5E}"/>
                </a:ext>
              </a:extLst>
            </p:cNvPr>
            <p:cNvSpPr/>
            <p:nvPr/>
          </p:nvSpPr>
          <p:spPr>
            <a:xfrm>
              <a:off x="11883819" y="2344493"/>
              <a:ext cx="159956" cy="227148"/>
            </a:xfrm>
            <a:prstGeom prst="rect">
              <a:avLst/>
            </a:prstGeom>
            <a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01" name="object 208">
              <a:extLst>
                <a:ext uri="{FF2B5EF4-FFF2-40B4-BE49-F238E27FC236}">
                  <a16:creationId xmlns:a16="http://schemas.microsoft.com/office/drawing/2014/main" id="{49A0A853-B969-4F73-B28B-2A980EEC0A24}"/>
                </a:ext>
              </a:extLst>
            </p:cNvPr>
            <p:cNvSpPr/>
            <p:nvPr/>
          </p:nvSpPr>
          <p:spPr>
            <a:xfrm>
              <a:off x="11669935" y="2169157"/>
              <a:ext cx="426944" cy="0"/>
            </a:xfrm>
            <a:custGeom>
              <a:avLst/>
              <a:gdLst/>
              <a:ahLst/>
              <a:cxnLst/>
              <a:rect l="l" t="t" r="r" b="b"/>
              <a:pathLst>
                <a:path w="403225">
                  <a:moveTo>
                    <a:pt x="0" y="0"/>
                  </a:moveTo>
                  <a:lnTo>
                    <a:pt x="403148" y="0"/>
                  </a:lnTo>
                </a:path>
              </a:pathLst>
            </a:custGeom>
            <a:ln w="261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02" name="object 209">
              <a:extLst>
                <a:ext uri="{FF2B5EF4-FFF2-40B4-BE49-F238E27FC236}">
                  <a16:creationId xmlns:a16="http://schemas.microsoft.com/office/drawing/2014/main" id="{C797F6EE-D4CC-AE42-BB0C-F795F1CEB302}"/>
                </a:ext>
              </a:extLst>
            </p:cNvPr>
            <p:cNvSpPr/>
            <p:nvPr/>
          </p:nvSpPr>
          <p:spPr>
            <a:xfrm>
              <a:off x="11053640" y="2030146"/>
              <a:ext cx="367777" cy="122369"/>
            </a:xfrm>
            <a:custGeom>
              <a:avLst/>
              <a:gdLst/>
              <a:ahLst/>
              <a:cxnLst/>
              <a:rect l="l" t="t" r="r" b="b"/>
              <a:pathLst>
                <a:path w="347345" h="115569">
                  <a:moveTo>
                    <a:pt x="340868" y="0"/>
                  </a:moveTo>
                  <a:lnTo>
                    <a:pt x="6337" y="0"/>
                  </a:lnTo>
                  <a:lnTo>
                    <a:pt x="0" y="6337"/>
                  </a:lnTo>
                  <a:lnTo>
                    <a:pt x="0" y="108915"/>
                  </a:lnTo>
                  <a:lnTo>
                    <a:pt x="6337" y="115252"/>
                  </a:lnTo>
                  <a:lnTo>
                    <a:pt x="340868" y="115252"/>
                  </a:lnTo>
                  <a:lnTo>
                    <a:pt x="347205" y="108915"/>
                  </a:lnTo>
                  <a:lnTo>
                    <a:pt x="347205" y="6337"/>
                  </a:lnTo>
                  <a:lnTo>
                    <a:pt x="3408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03" name="object 210">
              <a:extLst>
                <a:ext uri="{FF2B5EF4-FFF2-40B4-BE49-F238E27FC236}">
                  <a16:creationId xmlns:a16="http://schemas.microsoft.com/office/drawing/2014/main" id="{A3AA2B36-CE45-FD98-5862-B85CD96B6F6B}"/>
                </a:ext>
              </a:extLst>
            </p:cNvPr>
            <p:cNvSpPr/>
            <p:nvPr/>
          </p:nvSpPr>
          <p:spPr>
            <a:xfrm>
              <a:off x="11056187" y="2149709"/>
              <a:ext cx="363071" cy="0"/>
            </a:xfrm>
            <a:custGeom>
              <a:avLst/>
              <a:gdLst/>
              <a:ahLst/>
              <a:cxnLst/>
              <a:rect l="l" t="t" r="r" b="b"/>
              <a:pathLst>
                <a:path w="342900">
                  <a:moveTo>
                    <a:pt x="0" y="0"/>
                  </a:moveTo>
                  <a:lnTo>
                    <a:pt x="342392" y="0"/>
                  </a:lnTo>
                </a:path>
              </a:pathLst>
            </a:custGeom>
            <a:ln w="3810">
              <a:solidFill>
                <a:srgbClr val="F2EDE6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04" name="object 211">
              <a:extLst>
                <a:ext uri="{FF2B5EF4-FFF2-40B4-BE49-F238E27FC236}">
                  <a16:creationId xmlns:a16="http://schemas.microsoft.com/office/drawing/2014/main" id="{9372FB9F-291D-B4AC-46B8-C9A103AC8B66}"/>
                </a:ext>
              </a:extLst>
            </p:cNvPr>
            <p:cNvSpPr/>
            <p:nvPr/>
          </p:nvSpPr>
          <p:spPr>
            <a:xfrm>
              <a:off x="11053640" y="2111385"/>
              <a:ext cx="367777" cy="36307"/>
            </a:xfrm>
            <a:custGeom>
              <a:avLst/>
              <a:gdLst/>
              <a:ahLst/>
              <a:cxnLst/>
              <a:rect l="l" t="t" r="r" b="b"/>
              <a:pathLst>
                <a:path w="347345" h="34289">
                  <a:moveTo>
                    <a:pt x="0" y="34290"/>
                  </a:moveTo>
                  <a:lnTo>
                    <a:pt x="347205" y="34290"/>
                  </a:lnTo>
                  <a:lnTo>
                    <a:pt x="347205" y="0"/>
                  </a:lnTo>
                  <a:lnTo>
                    <a:pt x="0" y="0"/>
                  </a:lnTo>
                  <a:lnTo>
                    <a:pt x="0" y="34290"/>
                  </a:lnTo>
                  <a:close/>
                </a:path>
              </a:pathLst>
            </a:custGeom>
            <a:solidFill>
              <a:srgbClr val="F2EDE6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05" name="object 212">
              <a:extLst>
                <a:ext uri="{FF2B5EF4-FFF2-40B4-BE49-F238E27FC236}">
                  <a16:creationId xmlns:a16="http://schemas.microsoft.com/office/drawing/2014/main" id="{64AE3BC4-1BF0-ED82-305D-EEF7AB72DF7B}"/>
                </a:ext>
              </a:extLst>
            </p:cNvPr>
            <p:cNvSpPr/>
            <p:nvPr/>
          </p:nvSpPr>
          <p:spPr>
            <a:xfrm>
              <a:off x="11071298" y="2131741"/>
              <a:ext cx="272975" cy="0"/>
            </a:xfrm>
            <a:custGeom>
              <a:avLst/>
              <a:gdLst/>
              <a:ahLst/>
              <a:cxnLst/>
              <a:rect l="l" t="t" r="r" b="b"/>
              <a:pathLst>
                <a:path w="257809">
                  <a:moveTo>
                    <a:pt x="0" y="0"/>
                  </a:moveTo>
                  <a:lnTo>
                    <a:pt x="257479" y="0"/>
                  </a:lnTo>
                </a:path>
              </a:pathLst>
            </a:custGeom>
            <a:ln w="13373">
              <a:solidFill>
                <a:srgbClr val="D2C3A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06" name="object 213">
              <a:extLst>
                <a:ext uri="{FF2B5EF4-FFF2-40B4-BE49-F238E27FC236}">
                  <a16:creationId xmlns:a16="http://schemas.microsoft.com/office/drawing/2014/main" id="{B510246A-61A9-5EEA-3A26-70462950F878}"/>
                </a:ext>
              </a:extLst>
            </p:cNvPr>
            <p:cNvSpPr/>
            <p:nvPr/>
          </p:nvSpPr>
          <p:spPr>
            <a:xfrm>
              <a:off x="11357221" y="2124663"/>
              <a:ext cx="46392" cy="14791"/>
            </a:xfrm>
            <a:custGeom>
              <a:avLst/>
              <a:gdLst/>
              <a:ahLst/>
              <a:cxnLst/>
              <a:rect l="l" t="t" r="r" b="b"/>
              <a:pathLst>
                <a:path w="43815" h="13969">
                  <a:moveTo>
                    <a:pt x="0" y="13373"/>
                  </a:moveTo>
                  <a:lnTo>
                    <a:pt x="43802" y="13373"/>
                  </a:lnTo>
                  <a:lnTo>
                    <a:pt x="43802" y="0"/>
                  </a:lnTo>
                  <a:lnTo>
                    <a:pt x="0" y="0"/>
                  </a:lnTo>
                  <a:lnTo>
                    <a:pt x="0" y="13373"/>
                  </a:lnTo>
                  <a:close/>
                </a:path>
              </a:pathLst>
            </a:custGeom>
            <a:solidFill>
              <a:srgbClr val="D2C3A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07" name="object 214">
              <a:extLst>
                <a:ext uri="{FF2B5EF4-FFF2-40B4-BE49-F238E27FC236}">
                  <a16:creationId xmlns:a16="http://schemas.microsoft.com/office/drawing/2014/main" id="{29D375DF-D074-E0C3-CC7A-FE19055CBCCF}"/>
                </a:ext>
              </a:extLst>
            </p:cNvPr>
            <p:cNvSpPr/>
            <p:nvPr/>
          </p:nvSpPr>
          <p:spPr>
            <a:xfrm>
              <a:off x="10599481" y="2038924"/>
              <a:ext cx="335504" cy="22188"/>
            </a:xfrm>
            <a:custGeom>
              <a:avLst/>
              <a:gdLst/>
              <a:ahLst/>
              <a:cxnLst/>
              <a:rect l="l" t="t" r="r" b="b"/>
              <a:pathLst>
                <a:path w="316865" h="20955">
                  <a:moveTo>
                    <a:pt x="0" y="20383"/>
                  </a:moveTo>
                  <a:lnTo>
                    <a:pt x="316458" y="20383"/>
                  </a:lnTo>
                  <a:lnTo>
                    <a:pt x="316458" y="0"/>
                  </a:lnTo>
                  <a:lnTo>
                    <a:pt x="0" y="0"/>
                  </a:lnTo>
                  <a:lnTo>
                    <a:pt x="0" y="20383"/>
                  </a:lnTo>
                  <a:close/>
                </a:path>
              </a:pathLst>
            </a:custGeom>
            <a:solidFill>
              <a:srgbClr val="FFF8EB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08" name="object 215">
              <a:extLst>
                <a:ext uri="{FF2B5EF4-FFF2-40B4-BE49-F238E27FC236}">
                  <a16:creationId xmlns:a16="http://schemas.microsoft.com/office/drawing/2014/main" id="{0DA9334A-F38F-50F7-9F49-C4CABE8F388D}"/>
                </a:ext>
              </a:extLst>
            </p:cNvPr>
            <p:cNvSpPr/>
            <p:nvPr/>
          </p:nvSpPr>
          <p:spPr>
            <a:xfrm>
              <a:off x="10599481" y="2116432"/>
              <a:ext cx="335504" cy="380551"/>
            </a:xfrm>
            <a:custGeom>
              <a:avLst/>
              <a:gdLst/>
              <a:ahLst/>
              <a:cxnLst/>
              <a:rect l="l" t="t" r="r" b="b"/>
              <a:pathLst>
                <a:path w="316865" h="359410">
                  <a:moveTo>
                    <a:pt x="0" y="359079"/>
                  </a:moveTo>
                  <a:lnTo>
                    <a:pt x="316458" y="359079"/>
                  </a:lnTo>
                  <a:lnTo>
                    <a:pt x="316458" y="0"/>
                  </a:lnTo>
                  <a:lnTo>
                    <a:pt x="0" y="0"/>
                  </a:lnTo>
                  <a:lnTo>
                    <a:pt x="0" y="359079"/>
                  </a:lnTo>
                  <a:close/>
                </a:path>
              </a:pathLst>
            </a:custGeom>
            <a:solidFill>
              <a:srgbClr val="FFF8EB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09" name="object 216">
              <a:extLst>
                <a:ext uri="{FF2B5EF4-FFF2-40B4-BE49-F238E27FC236}">
                  <a16:creationId xmlns:a16="http://schemas.microsoft.com/office/drawing/2014/main" id="{CA80B74C-16B3-E133-4BEE-E7103279C4C3}"/>
                </a:ext>
              </a:extLst>
            </p:cNvPr>
            <p:cNvSpPr/>
            <p:nvPr/>
          </p:nvSpPr>
          <p:spPr>
            <a:xfrm>
              <a:off x="10599492" y="2038910"/>
              <a:ext cx="335504" cy="369121"/>
            </a:xfrm>
            <a:custGeom>
              <a:avLst/>
              <a:gdLst/>
              <a:ahLst/>
              <a:cxnLst/>
              <a:rect l="l" t="t" r="r" b="b"/>
              <a:pathLst>
                <a:path w="316865" h="348614">
                  <a:moveTo>
                    <a:pt x="316458" y="0"/>
                  </a:moveTo>
                  <a:lnTo>
                    <a:pt x="0" y="0"/>
                  </a:lnTo>
                  <a:lnTo>
                    <a:pt x="0" y="348373"/>
                  </a:lnTo>
                  <a:lnTo>
                    <a:pt x="316458" y="0"/>
                  </a:lnTo>
                  <a:close/>
                </a:path>
              </a:pathLst>
            </a:custGeom>
            <a:solidFill>
              <a:srgbClr val="FFFFFF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10" name="object 217">
              <a:extLst>
                <a:ext uri="{FF2B5EF4-FFF2-40B4-BE49-F238E27FC236}">
                  <a16:creationId xmlns:a16="http://schemas.microsoft.com/office/drawing/2014/main" id="{93C5EE2B-FE19-B634-C0BE-8634EDF7F54C}"/>
                </a:ext>
              </a:extLst>
            </p:cNvPr>
            <p:cNvSpPr/>
            <p:nvPr/>
          </p:nvSpPr>
          <p:spPr>
            <a:xfrm>
              <a:off x="10590470" y="2489051"/>
              <a:ext cx="352985" cy="17482"/>
            </a:xfrm>
            <a:custGeom>
              <a:avLst/>
              <a:gdLst/>
              <a:ahLst/>
              <a:cxnLst/>
              <a:rect l="l" t="t" r="r" b="b"/>
              <a:pathLst>
                <a:path w="333375" h="16510">
                  <a:moveTo>
                    <a:pt x="0" y="16509"/>
                  </a:moveTo>
                  <a:lnTo>
                    <a:pt x="332879" y="16509"/>
                  </a:lnTo>
                  <a:lnTo>
                    <a:pt x="332879" y="0"/>
                  </a:lnTo>
                  <a:lnTo>
                    <a:pt x="0" y="0"/>
                  </a:lnTo>
                  <a:lnTo>
                    <a:pt x="0" y="16509"/>
                  </a:lnTo>
                  <a:close/>
                </a:path>
              </a:pathLst>
            </a:custGeom>
            <a:solidFill>
              <a:srgbClr val="6D5A48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11" name="object 218">
              <a:extLst>
                <a:ext uri="{FF2B5EF4-FFF2-40B4-BE49-F238E27FC236}">
                  <a16:creationId xmlns:a16="http://schemas.microsoft.com/office/drawing/2014/main" id="{D7322773-9685-4E81-B4FD-3DF448067F0D}"/>
                </a:ext>
              </a:extLst>
            </p:cNvPr>
            <p:cNvSpPr/>
            <p:nvPr/>
          </p:nvSpPr>
          <p:spPr>
            <a:xfrm>
              <a:off x="10590470" y="2054245"/>
              <a:ext cx="18154" cy="0"/>
            </a:xfrm>
            <a:custGeom>
              <a:avLst/>
              <a:gdLst/>
              <a:ahLst/>
              <a:cxnLst/>
              <a:rect l="l" t="t" r="r" b="b"/>
              <a:pathLst>
                <a:path w="17145">
                  <a:moveTo>
                    <a:pt x="0" y="0"/>
                  </a:moveTo>
                  <a:lnTo>
                    <a:pt x="17056" y="0"/>
                  </a:lnTo>
                </a:path>
              </a:pathLst>
            </a:custGeom>
            <a:ln w="17056">
              <a:solidFill>
                <a:srgbClr val="6D5A48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12" name="object 219">
              <a:extLst>
                <a:ext uri="{FF2B5EF4-FFF2-40B4-BE49-F238E27FC236}">
                  <a16:creationId xmlns:a16="http://schemas.microsoft.com/office/drawing/2014/main" id="{8B7BFFB6-3360-A52E-DE0B-8F53FC3B89FD}"/>
                </a:ext>
              </a:extLst>
            </p:cNvPr>
            <p:cNvSpPr/>
            <p:nvPr/>
          </p:nvSpPr>
          <p:spPr>
            <a:xfrm>
              <a:off x="10599499" y="2116434"/>
              <a:ext cx="0" cy="373156"/>
            </a:xfrm>
            <a:custGeom>
              <a:avLst/>
              <a:gdLst/>
              <a:ahLst/>
              <a:cxnLst/>
              <a:rect l="l" t="t" r="r" b="b"/>
              <a:pathLst>
                <a:path h="352425">
                  <a:moveTo>
                    <a:pt x="0" y="0"/>
                  </a:moveTo>
                  <a:lnTo>
                    <a:pt x="0" y="351916"/>
                  </a:lnTo>
                </a:path>
              </a:pathLst>
            </a:custGeom>
            <a:ln w="17056">
              <a:solidFill>
                <a:srgbClr val="6D5A48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13" name="object 220">
              <a:extLst>
                <a:ext uri="{FF2B5EF4-FFF2-40B4-BE49-F238E27FC236}">
                  <a16:creationId xmlns:a16="http://schemas.microsoft.com/office/drawing/2014/main" id="{0DEE8121-B045-175D-E3AC-8BD42B5086DB}"/>
                </a:ext>
              </a:extLst>
            </p:cNvPr>
            <p:cNvSpPr/>
            <p:nvPr/>
          </p:nvSpPr>
          <p:spPr>
            <a:xfrm>
              <a:off x="10590470" y="2030505"/>
              <a:ext cx="352985" cy="17482"/>
            </a:xfrm>
            <a:custGeom>
              <a:avLst/>
              <a:gdLst/>
              <a:ahLst/>
              <a:cxnLst/>
              <a:rect l="l" t="t" r="r" b="b"/>
              <a:pathLst>
                <a:path w="333375" h="16510">
                  <a:moveTo>
                    <a:pt x="0" y="16509"/>
                  </a:moveTo>
                  <a:lnTo>
                    <a:pt x="332879" y="16509"/>
                  </a:lnTo>
                  <a:lnTo>
                    <a:pt x="332879" y="0"/>
                  </a:lnTo>
                  <a:lnTo>
                    <a:pt x="0" y="0"/>
                  </a:lnTo>
                  <a:lnTo>
                    <a:pt x="0" y="16509"/>
                  </a:lnTo>
                  <a:close/>
                </a:path>
              </a:pathLst>
            </a:custGeom>
            <a:solidFill>
              <a:srgbClr val="6D5A48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14" name="object 221">
              <a:extLst>
                <a:ext uri="{FF2B5EF4-FFF2-40B4-BE49-F238E27FC236}">
                  <a16:creationId xmlns:a16="http://schemas.microsoft.com/office/drawing/2014/main" id="{9AB4E694-9EFF-520B-2D35-3CD97BCAFFCF}"/>
                </a:ext>
              </a:extLst>
            </p:cNvPr>
            <p:cNvSpPr/>
            <p:nvPr/>
          </p:nvSpPr>
          <p:spPr>
            <a:xfrm>
              <a:off x="10924857" y="2054226"/>
              <a:ext cx="18154" cy="0"/>
            </a:xfrm>
            <a:custGeom>
              <a:avLst/>
              <a:gdLst/>
              <a:ahLst/>
              <a:cxnLst/>
              <a:rect l="l" t="t" r="r" b="b"/>
              <a:pathLst>
                <a:path w="17145">
                  <a:moveTo>
                    <a:pt x="0" y="0"/>
                  </a:moveTo>
                  <a:lnTo>
                    <a:pt x="17068" y="0"/>
                  </a:lnTo>
                </a:path>
              </a:pathLst>
            </a:custGeom>
            <a:ln w="17068">
              <a:solidFill>
                <a:srgbClr val="6D5A48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15" name="object 222">
              <a:extLst>
                <a:ext uri="{FF2B5EF4-FFF2-40B4-BE49-F238E27FC236}">
                  <a16:creationId xmlns:a16="http://schemas.microsoft.com/office/drawing/2014/main" id="{E069AC88-E55C-5178-B02C-DD5E76D8873B}"/>
                </a:ext>
              </a:extLst>
            </p:cNvPr>
            <p:cNvSpPr/>
            <p:nvPr/>
          </p:nvSpPr>
          <p:spPr>
            <a:xfrm>
              <a:off x="10933894" y="2116434"/>
              <a:ext cx="0" cy="373156"/>
            </a:xfrm>
            <a:custGeom>
              <a:avLst/>
              <a:gdLst/>
              <a:ahLst/>
              <a:cxnLst/>
              <a:rect l="l" t="t" r="r" b="b"/>
              <a:pathLst>
                <a:path h="352425">
                  <a:moveTo>
                    <a:pt x="0" y="0"/>
                  </a:moveTo>
                  <a:lnTo>
                    <a:pt x="0" y="351955"/>
                  </a:lnTo>
                </a:path>
              </a:pathLst>
            </a:custGeom>
            <a:ln w="17068">
              <a:solidFill>
                <a:srgbClr val="6D5A48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16" name="object 223">
              <a:extLst>
                <a:ext uri="{FF2B5EF4-FFF2-40B4-BE49-F238E27FC236}">
                  <a16:creationId xmlns:a16="http://schemas.microsoft.com/office/drawing/2014/main" id="{436CF338-AD9D-E8F8-BDD6-BEF08E8766E9}"/>
                </a:ext>
              </a:extLst>
            </p:cNvPr>
            <p:cNvSpPr/>
            <p:nvPr/>
          </p:nvSpPr>
          <p:spPr>
            <a:xfrm>
              <a:off x="10598000" y="2163066"/>
              <a:ext cx="338194" cy="0"/>
            </a:xfrm>
            <a:custGeom>
              <a:avLst/>
              <a:gdLst/>
              <a:ahLst/>
              <a:cxnLst/>
              <a:rect l="l" t="t" r="r" b="b"/>
              <a:pathLst>
                <a:path w="319404">
                  <a:moveTo>
                    <a:pt x="0" y="0"/>
                  </a:moveTo>
                  <a:lnTo>
                    <a:pt x="319354" y="0"/>
                  </a:lnTo>
                </a:path>
              </a:pathLst>
            </a:custGeom>
            <a:ln w="8534">
              <a:solidFill>
                <a:srgbClr val="6D5A48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17" name="object 224">
              <a:extLst>
                <a:ext uri="{FF2B5EF4-FFF2-40B4-BE49-F238E27FC236}">
                  <a16:creationId xmlns:a16="http://schemas.microsoft.com/office/drawing/2014/main" id="{3B394F84-4C3C-41F9-E72E-D28A1D909485}"/>
                </a:ext>
              </a:extLst>
            </p:cNvPr>
            <p:cNvSpPr/>
            <p:nvPr/>
          </p:nvSpPr>
          <p:spPr>
            <a:xfrm>
              <a:off x="10735455" y="2160055"/>
              <a:ext cx="63874" cy="14119"/>
            </a:xfrm>
            <a:custGeom>
              <a:avLst/>
              <a:gdLst/>
              <a:ahLst/>
              <a:cxnLst/>
              <a:rect l="l" t="t" r="r" b="b"/>
              <a:pathLst>
                <a:path w="60325" h="13335">
                  <a:moveTo>
                    <a:pt x="0" y="12814"/>
                  </a:moveTo>
                  <a:lnTo>
                    <a:pt x="59728" y="12814"/>
                  </a:lnTo>
                  <a:lnTo>
                    <a:pt x="59728" y="0"/>
                  </a:lnTo>
                  <a:lnTo>
                    <a:pt x="0" y="0"/>
                  </a:lnTo>
                  <a:lnTo>
                    <a:pt x="0" y="12814"/>
                  </a:lnTo>
                  <a:close/>
                </a:path>
              </a:pathLst>
            </a:custGeom>
            <a:solidFill>
              <a:srgbClr val="6D5A48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18" name="object 225">
              <a:extLst>
                <a:ext uri="{FF2B5EF4-FFF2-40B4-BE49-F238E27FC236}">
                  <a16:creationId xmlns:a16="http://schemas.microsoft.com/office/drawing/2014/main" id="{96F5D6E6-ABD3-A3C7-D385-4C5CC260727F}"/>
                </a:ext>
              </a:extLst>
            </p:cNvPr>
            <p:cNvSpPr/>
            <p:nvPr/>
          </p:nvSpPr>
          <p:spPr>
            <a:xfrm>
              <a:off x="10583020" y="2029793"/>
              <a:ext cx="365088" cy="32273"/>
            </a:xfrm>
            <a:custGeom>
              <a:avLst/>
              <a:gdLst/>
              <a:ahLst/>
              <a:cxnLst/>
              <a:rect l="l" t="t" r="r" b="b"/>
              <a:pathLst>
                <a:path w="344804" h="30480">
                  <a:moveTo>
                    <a:pt x="0" y="29870"/>
                  </a:moveTo>
                  <a:lnTo>
                    <a:pt x="344525" y="29870"/>
                  </a:lnTo>
                  <a:lnTo>
                    <a:pt x="344525" y="0"/>
                  </a:lnTo>
                  <a:lnTo>
                    <a:pt x="0" y="0"/>
                  </a:lnTo>
                  <a:lnTo>
                    <a:pt x="0" y="298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19" name="object 226">
              <a:extLst>
                <a:ext uri="{FF2B5EF4-FFF2-40B4-BE49-F238E27FC236}">
                  <a16:creationId xmlns:a16="http://schemas.microsoft.com/office/drawing/2014/main" id="{2698D162-FCC3-EF1E-9103-D61648469D70}"/>
                </a:ext>
              </a:extLst>
            </p:cNvPr>
            <p:cNvSpPr/>
            <p:nvPr/>
          </p:nvSpPr>
          <p:spPr>
            <a:xfrm>
              <a:off x="10589006" y="2060507"/>
              <a:ext cx="355002" cy="56478"/>
            </a:xfrm>
            <a:custGeom>
              <a:avLst/>
              <a:gdLst/>
              <a:ahLst/>
              <a:cxnLst/>
              <a:rect l="l" t="t" r="r" b="b"/>
              <a:pathLst>
                <a:path w="335279" h="53339">
                  <a:moveTo>
                    <a:pt x="0" y="52819"/>
                  </a:moveTo>
                  <a:lnTo>
                    <a:pt x="334772" y="52819"/>
                  </a:lnTo>
                  <a:lnTo>
                    <a:pt x="334772" y="0"/>
                  </a:lnTo>
                  <a:lnTo>
                    <a:pt x="0" y="0"/>
                  </a:lnTo>
                  <a:lnTo>
                    <a:pt x="0" y="52819"/>
                  </a:lnTo>
                  <a:close/>
                </a:path>
              </a:pathLst>
            </a:custGeom>
            <a:solidFill>
              <a:srgbClr val="E6DCD1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20" name="object 227">
              <a:extLst>
                <a:ext uri="{FF2B5EF4-FFF2-40B4-BE49-F238E27FC236}">
                  <a16:creationId xmlns:a16="http://schemas.microsoft.com/office/drawing/2014/main" id="{6698F0F0-C0EB-ECE0-3E75-D6E0E4ECD7AC}"/>
                </a:ext>
              </a:extLst>
            </p:cNvPr>
            <p:cNvSpPr/>
            <p:nvPr/>
          </p:nvSpPr>
          <p:spPr>
            <a:xfrm>
              <a:off x="10583020" y="2110947"/>
              <a:ext cx="365088" cy="12775"/>
            </a:xfrm>
            <a:custGeom>
              <a:avLst/>
              <a:gdLst/>
              <a:ahLst/>
              <a:cxnLst/>
              <a:rect l="l" t="t" r="r" b="b"/>
              <a:pathLst>
                <a:path w="344804" h="12064">
                  <a:moveTo>
                    <a:pt x="0" y="11722"/>
                  </a:moveTo>
                  <a:lnTo>
                    <a:pt x="344525" y="11722"/>
                  </a:lnTo>
                  <a:lnTo>
                    <a:pt x="344525" y="0"/>
                  </a:lnTo>
                  <a:lnTo>
                    <a:pt x="0" y="0"/>
                  </a:lnTo>
                  <a:lnTo>
                    <a:pt x="0" y="117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21" name="object 228">
              <a:extLst>
                <a:ext uri="{FF2B5EF4-FFF2-40B4-BE49-F238E27FC236}">
                  <a16:creationId xmlns:a16="http://schemas.microsoft.com/office/drawing/2014/main" id="{003A84CE-C209-C36C-8273-AEED3D88F4ED}"/>
                </a:ext>
              </a:extLst>
            </p:cNvPr>
            <p:cNvSpPr/>
            <p:nvPr/>
          </p:nvSpPr>
          <p:spPr>
            <a:xfrm>
              <a:off x="11084341" y="2746739"/>
              <a:ext cx="92785" cy="0"/>
            </a:xfrm>
            <a:custGeom>
              <a:avLst/>
              <a:gdLst/>
              <a:ahLst/>
              <a:cxnLst/>
              <a:rect l="l" t="t" r="r" b="b"/>
              <a:pathLst>
                <a:path w="87629">
                  <a:moveTo>
                    <a:pt x="0" y="0"/>
                  </a:moveTo>
                  <a:lnTo>
                    <a:pt x="87464" y="0"/>
                  </a:lnTo>
                </a:path>
              </a:pathLst>
            </a:custGeom>
            <a:ln w="576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22" name="object 229">
              <a:extLst>
                <a:ext uri="{FF2B5EF4-FFF2-40B4-BE49-F238E27FC236}">
                  <a16:creationId xmlns:a16="http://schemas.microsoft.com/office/drawing/2014/main" id="{885B0492-5380-D115-6395-41A957BF845C}"/>
                </a:ext>
              </a:extLst>
            </p:cNvPr>
            <p:cNvSpPr/>
            <p:nvPr/>
          </p:nvSpPr>
          <p:spPr>
            <a:xfrm>
              <a:off x="11106349" y="2722456"/>
              <a:ext cx="49081" cy="49081"/>
            </a:xfrm>
            <a:custGeom>
              <a:avLst/>
              <a:gdLst/>
              <a:ahLst/>
              <a:cxnLst/>
              <a:rect l="l" t="t" r="r" b="b"/>
              <a:pathLst>
                <a:path w="46354" h="46355">
                  <a:moveTo>
                    <a:pt x="22936" y="0"/>
                  </a:moveTo>
                  <a:lnTo>
                    <a:pt x="14016" y="1803"/>
                  </a:lnTo>
                  <a:lnTo>
                    <a:pt x="6724" y="6721"/>
                  </a:lnTo>
                  <a:lnTo>
                    <a:pt x="1804" y="14016"/>
                  </a:lnTo>
                  <a:lnTo>
                    <a:pt x="0" y="22948"/>
                  </a:lnTo>
                  <a:lnTo>
                    <a:pt x="1804" y="31865"/>
                  </a:lnTo>
                  <a:lnTo>
                    <a:pt x="6724" y="39147"/>
                  </a:lnTo>
                  <a:lnTo>
                    <a:pt x="14016" y="44058"/>
                  </a:lnTo>
                  <a:lnTo>
                    <a:pt x="22936" y="45859"/>
                  </a:lnTo>
                  <a:lnTo>
                    <a:pt x="31869" y="44058"/>
                  </a:lnTo>
                  <a:lnTo>
                    <a:pt x="39163" y="39147"/>
                  </a:lnTo>
                  <a:lnTo>
                    <a:pt x="44081" y="31865"/>
                  </a:lnTo>
                  <a:lnTo>
                    <a:pt x="45885" y="22948"/>
                  </a:lnTo>
                  <a:lnTo>
                    <a:pt x="44081" y="14016"/>
                  </a:lnTo>
                  <a:lnTo>
                    <a:pt x="39163" y="6721"/>
                  </a:lnTo>
                  <a:lnTo>
                    <a:pt x="31869" y="1803"/>
                  </a:lnTo>
                  <a:lnTo>
                    <a:pt x="22936" y="0"/>
                  </a:lnTo>
                  <a:close/>
                </a:path>
              </a:pathLst>
            </a:custGeom>
            <a:solidFill>
              <a:srgbClr val="E2E2E2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23" name="object 230">
              <a:extLst>
                <a:ext uri="{FF2B5EF4-FFF2-40B4-BE49-F238E27FC236}">
                  <a16:creationId xmlns:a16="http://schemas.microsoft.com/office/drawing/2014/main" id="{92F6AA53-8AB1-C320-2CFE-88F1E6F1ED7A}"/>
                </a:ext>
              </a:extLst>
            </p:cNvPr>
            <p:cNvSpPr/>
            <p:nvPr/>
          </p:nvSpPr>
          <p:spPr>
            <a:xfrm>
              <a:off x="11128487" y="2732497"/>
              <a:ext cx="4706" cy="10758"/>
            </a:xfrm>
            <a:custGeom>
              <a:avLst/>
              <a:gdLst/>
              <a:ahLst/>
              <a:cxnLst/>
              <a:rect l="l" t="t" r="r" b="b"/>
              <a:pathLst>
                <a:path w="4445" h="10160">
                  <a:moveTo>
                    <a:pt x="0" y="9867"/>
                  </a:moveTo>
                  <a:lnTo>
                    <a:pt x="4038" y="9867"/>
                  </a:lnTo>
                  <a:lnTo>
                    <a:pt x="4038" y="0"/>
                  </a:lnTo>
                  <a:lnTo>
                    <a:pt x="0" y="0"/>
                  </a:lnTo>
                  <a:lnTo>
                    <a:pt x="0" y="9867"/>
                  </a:lnTo>
                  <a:close/>
                </a:path>
              </a:pathLst>
            </a:custGeom>
            <a:solidFill>
              <a:srgbClr val="6D5A48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24" name="object 231">
              <a:extLst>
                <a:ext uri="{FF2B5EF4-FFF2-40B4-BE49-F238E27FC236}">
                  <a16:creationId xmlns:a16="http://schemas.microsoft.com/office/drawing/2014/main" id="{D26ABF89-3704-E098-6C01-125E6BFF727F}"/>
                </a:ext>
              </a:extLst>
            </p:cNvPr>
            <p:cNvSpPr/>
            <p:nvPr/>
          </p:nvSpPr>
          <p:spPr>
            <a:xfrm>
              <a:off x="11117809" y="2752197"/>
              <a:ext cx="8069" cy="4706"/>
            </a:xfrm>
            <a:custGeom>
              <a:avLst/>
              <a:gdLst/>
              <a:ahLst/>
              <a:cxnLst/>
              <a:rect l="l" t="t" r="r" b="b"/>
              <a:pathLst>
                <a:path w="7620" h="4444">
                  <a:moveTo>
                    <a:pt x="0" y="4051"/>
                  </a:moveTo>
                  <a:lnTo>
                    <a:pt x="7200" y="4051"/>
                  </a:lnTo>
                  <a:lnTo>
                    <a:pt x="7200" y="0"/>
                  </a:lnTo>
                  <a:lnTo>
                    <a:pt x="0" y="0"/>
                  </a:lnTo>
                  <a:lnTo>
                    <a:pt x="0" y="4051"/>
                  </a:lnTo>
                  <a:close/>
                </a:path>
              </a:pathLst>
            </a:custGeom>
            <a:solidFill>
              <a:srgbClr val="6D5A48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25" name="object 232">
              <a:extLst>
                <a:ext uri="{FF2B5EF4-FFF2-40B4-BE49-F238E27FC236}">
                  <a16:creationId xmlns:a16="http://schemas.microsoft.com/office/drawing/2014/main" id="{90F8897A-5A10-381D-BEFE-4FD8076E19DF}"/>
                </a:ext>
              </a:extLst>
            </p:cNvPr>
            <p:cNvSpPr/>
            <p:nvPr/>
          </p:nvSpPr>
          <p:spPr>
            <a:xfrm>
              <a:off x="11135828" y="2752197"/>
              <a:ext cx="8069" cy="4706"/>
            </a:xfrm>
            <a:custGeom>
              <a:avLst/>
              <a:gdLst/>
              <a:ahLst/>
              <a:cxnLst/>
              <a:rect l="l" t="t" r="r" b="b"/>
              <a:pathLst>
                <a:path w="7620" h="4444">
                  <a:moveTo>
                    <a:pt x="0" y="4051"/>
                  </a:moveTo>
                  <a:lnTo>
                    <a:pt x="7213" y="4051"/>
                  </a:lnTo>
                  <a:lnTo>
                    <a:pt x="7213" y="0"/>
                  </a:lnTo>
                  <a:lnTo>
                    <a:pt x="0" y="0"/>
                  </a:lnTo>
                  <a:lnTo>
                    <a:pt x="0" y="4051"/>
                  </a:lnTo>
                  <a:close/>
                </a:path>
              </a:pathLst>
            </a:custGeom>
            <a:solidFill>
              <a:srgbClr val="6D5A48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26" name="object 233">
              <a:extLst>
                <a:ext uri="{FF2B5EF4-FFF2-40B4-BE49-F238E27FC236}">
                  <a16:creationId xmlns:a16="http://schemas.microsoft.com/office/drawing/2014/main" id="{0B8A035B-85CF-C936-4399-428135EABFF8}"/>
                </a:ext>
              </a:extLst>
            </p:cNvPr>
            <p:cNvSpPr/>
            <p:nvPr/>
          </p:nvSpPr>
          <p:spPr>
            <a:xfrm>
              <a:off x="11084334" y="2403401"/>
              <a:ext cx="92785" cy="0"/>
            </a:xfrm>
            <a:custGeom>
              <a:avLst/>
              <a:gdLst/>
              <a:ahLst/>
              <a:cxnLst/>
              <a:rect l="l" t="t" r="r" b="b"/>
              <a:pathLst>
                <a:path w="87629">
                  <a:moveTo>
                    <a:pt x="0" y="0"/>
                  </a:moveTo>
                  <a:lnTo>
                    <a:pt x="87477" y="0"/>
                  </a:lnTo>
                </a:path>
              </a:pathLst>
            </a:custGeom>
            <a:ln w="576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27" name="object 234">
              <a:extLst>
                <a:ext uri="{FF2B5EF4-FFF2-40B4-BE49-F238E27FC236}">
                  <a16:creationId xmlns:a16="http://schemas.microsoft.com/office/drawing/2014/main" id="{8BEF20FA-F312-C175-97B0-B0B3A2AF8AA1}"/>
                </a:ext>
              </a:extLst>
            </p:cNvPr>
            <p:cNvSpPr/>
            <p:nvPr/>
          </p:nvSpPr>
          <p:spPr>
            <a:xfrm>
              <a:off x="11108049" y="2384971"/>
              <a:ext cx="20843" cy="36979"/>
            </a:xfrm>
            <a:custGeom>
              <a:avLst/>
              <a:gdLst/>
              <a:ahLst/>
              <a:cxnLst/>
              <a:rect l="l" t="t" r="r" b="b"/>
              <a:pathLst>
                <a:path w="19684" h="34925">
                  <a:moveTo>
                    <a:pt x="0" y="34810"/>
                  </a:moveTo>
                  <a:lnTo>
                    <a:pt x="19075" y="34810"/>
                  </a:lnTo>
                  <a:lnTo>
                    <a:pt x="19075" y="0"/>
                  </a:lnTo>
                  <a:lnTo>
                    <a:pt x="0" y="0"/>
                  </a:lnTo>
                  <a:lnTo>
                    <a:pt x="0" y="34810"/>
                  </a:lnTo>
                  <a:close/>
                </a:path>
              </a:pathLst>
            </a:custGeom>
            <a:solidFill>
              <a:srgbClr val="E2E2E2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28" name="object 235">
              <a:extLst>
                <a:ext uri="{FF2B5EF4-FFF2-40B4-BE49-F238E27FC236}">
                  <a16:creationId xmlns:a16="http://schemas.microsoft.com/office/drawing/2014/main" id="{A99F00E2-6A5B-9830-9730-24FD3C0E50DB}"/>
                </a:ext>
              </a:extLst>
            </p:cNvPr>
            <p:cNvSpPr/>
            <p:nvPr/>
          </p:nvSpPr>
          <p:spPr>
            <a:xfrm>
              <a:off x="11108049" y="2384957"/>
              <a:ext cx="20843" cy="5378"/>
            </a:xfrm>
            <a:custGeom>
              <a:avLst/>
              <a:gdLst/>
              <a:ahLst/>
              <a:cxnLst/>
              <a:rect l="l" t="t" r="r" b="b"/>
              <a:pathLst>
                <a:path w="19684" h="5080">
                  <a:moveTo>
                    <a:pt x="0" y="4927"/>
                  </a:moveTo>
                  <a:lnTo>
                    <a:pt x="19075" y="4927"/>
                  </a:lnTo>
                  <a:lnTo>
                    <a:pt x="19075" y="0"/>
                  </a:lnTo>
                  <a:lnTo>
                    <a:pt x="0" y="0"/>
                  </a:lnTo>
                  <a:lnTo>
                    <a:pt x="0" y="4927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29" name="object 236">
              <a:extLst>
                <a:ext uri="{FF2B5EF4-FFF2-40B4-BE49-F238E27FC236}">
                  <a16:creationId xmlns:a16="http://schemas.microsoft.com/office/drawing/2014/main" id="{2EFE6D2E-52D2-0212-065D-0BA584E3B9E4}"/>
                </a:ext>
              </a:extLst>
            </p:cNvPr>
            <p:cNvSpPr/>
            <p:nvPr/>
          </p:nvSpPr>
          <p:spPr>
            <a:xfrm>
              <a:off x="11133021" y="2384971"/>
              <a:ext cx="20843" cy="36979"/>
            </a:xfrm>
            <a:custGeom>
              <a:avLst/>
              <a:gdLst/>
              <a:ahLst/>
              <a:cxnLst/>
              <a:rect l="l" t="t" r="r" b="b"/>
              <a:pathLst>
                <a:path w="19684" h="34925">
                  <a:moveTo>
                    <a:pt x="0" y="34810"/>
                  </a:moveTo>
                  <a:lnTo>
                    <a:pt x="19075" y="34810"/>
                  </a:lnTo>
                  <a:lnTo>
                    <a:pt x="19075" y="0"/>
                  </a:lnTo>
                  <a:lnTo>
                    <a:pt x="0" y="0"/>
                  </a:lnTo>
                  <a:lnTo>
                    <a:pt x="0" y="3481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30" name="object 237">
              <a:extLst>
                <a:ext uri="{FF2B5EF4-FFF2-40B4-BE49-F238E27FC236}">
                  <a16:creationId xmlns:a16="http://schemas.microsoft.com/office/drawing/2014/main" id="{B39C0D95-1AA8-A44B-8EB3-CF140EF5AAA7}"/>
                </a:ext>
              </a:extLst>
            </p:cNvPr>
            <p:cNvSpPr/>
            <p:nvPr/>
          </p:nvSpPr>
          <p:spPr>
            <a:xfrm>
              <a:off x="11133021" y="2416236"/>
              <a:ext cx="20843" cy="6052"/>
            </a:xfrm>
            <a:custGeom>
              <a:avLst/>
              <a:gdLst/>
              <a:ahLst/>
              <a:cxnLst/>
              <a:rect l="l" t="t" r="r" b="b"/>
              <a:pathLst>
                <a:path w="19684" h="5714">
                  <a:moveTo>
                    <a:pt x="0" y="5283"/>
                  </a:moveTo>
                  <a:lnTo>
                    <a:pt x="19075" y="5283"/>
                  </a:lnTo>
                  <a:lnTo>
                    <a:pt x="19075" y="0"/>
                  </a:lnTo>
                  <a:lnTo>
                    <a:pt x="0" y="0"/>
                  </a:lnTo>
                  <a:lnTo>
                    <a:pt x="0" y="5283"/>
                  </a:lnTo>
                  <a:close/>
                </a:path>
              </a:pathLst>
            </a:custGeom>
            <a:solidFill>
              <a:srgbClr val="E0E1D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31" name="object 238">
              <a:extLst>
                <a:ext uri="{FF2B5EF4-FFF2-40B4-BE49-F238E27FC236}">
                  <a16:creationId xmlns:a16="http://schemas.microsoft.com/office/drawing/2014/main" id="{5186CD59-54F5-5D72-B275-4C363116A341}"/>
                </a:ext>
              </a:extLst>
            </p:cNvPr>
            <p:cNvSpPr/>
            <p:nvPr/>
          </p:nvSpPr>
          <p:spPr>
            <a:xfrm>
              <a:off x="11710260" y="1990783"/>
              <a:ext cx="231514" cy="164779"/>
            </a:xfrm>
            <a:prstGeom prst="rect">
              <a:avLst/>
            </a:prstGeom>
            <a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32" name="object 239">
              <a:extLst>
                <a:ext uri="{FF2B5EF4-FFF2-40B4-BE49-F238E27FC236}">
                  <a16:creationId xmlns:a16="http://schemas.microsoft.com/office/drawing/2014/main" id="{F80BFB1E-D504-0163-3151-901602966F27}"/>
                </a:ext>
              </a:extLst>
            </p:cNvPr>
            <p:cNvSpPr/>
            <p:nvPr/>
          </p:nvSpPr>
          <p:spPr>
            <a:xfrm>
              <a:off x="8427140" y="1260060"/>
              <a:ext cx="619909" cy="461233"/>
            </a:xfrm>
            <a:custGeom>
              <a:avLst/>
              <a:gdLst/>
              <a:ahLst/>
              <a:cxnLst/>
              <a:rect l="l" t="t" r="r" b="b"/>
              <a:pathLst>
                <a:path w="585470" h="435610">
                  <a:moveTo>
                    <a:pt x="550672" y="0"/>
                  </a:moveTo>
                  <a:lnTo>
                    <a:pt x="34467" y="0"/>
                  </a:lnTo>
                  <a:lnTo>
                    <a:pt x="21050" y="2708"/>
                  </a:lnTo>
                  <a:lnTo>
                    <a:pt x="10094" y="10094"/>
                  </a:lnTo>
                  <a:lnTo>
                    <a:pt x="2708" y="21050"/>
                  </a:lnTo>
                  <a:lnTo>
                    <a:pt x="0" y="34467"/>
                  </a:lnTo>
                  <a:lnTo>
                    <a:pt x="0" y="435457"/>
                  </a:lnTo>
                  <a:lnTo>
                    <a:pt x="585139" y="435457"/>
                  </a:lnTo>
                  <a:lnTo>
                    <a:pt x="585139" y="34467"/>
                  </a:lnTo>
                  <a:lnTo>
                    <a:pt x="582431" y="21050"/>
                  </a:lnTo>
                  <a:lnTo>
                    <a:pt x="575044" y="10094"/>
                  </a:lnTo>
                  <a:lnTo>
                    <a:pt x="564088" y="2708"/>
                  </a:lnTo>
                  <a:lnTo>
                    <a:pt x="5506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33" name="object 240">
              <a:extLst>
                <a:ext uri="{FF2B5EF4-FFF2-40B4-BE49-F238E27FC236}">
                  <a16:creationId xmlns:a16="http://schemas.microsoft.com/office/drawing/2014/main" id="{5B2FF2B4-C567-9F8F-A607-659BC3E381FC}"/>
                </a:ext>
              </a:extLst>
            </p:cNvPr>
            <p:cNvSpPr/>
            <p:nvPr/>
          </p:nvSpPr>
          <p:spPr>
            <a:xfrm>
              <a:off x="8391130" y="1481483"/>
              <a:ext cx="691852" cy="215153"/>
            </a:xfrm>
            <a:custGeom>
              <a:avLst/>
              <a:gdLst/>
              <a:ahLst/>
              <a:cxnLst/>
              <a:rect l="l" t="t" r="r" b="b"/>
              <a:pathLst>
                <a:path w="653414" h="203200">
                  <a:moveTo>
                    <a:pt x="625703" y="0"/>
                  </a:moveTo>
                  <a:lnTo>
                    <a:pt x="27457" y="0"/>
                  </a:lnTo>
                  <a:lnTo>
                    <a:pt x="16769" y="2158"/>
                  </a:lnTo>
                  <a:lnTo>
                    <a:pt x="8042" y="8043"/>
                  </a:lnTo>
                  <a:lnTo>
                    <a:pt x="2157" y="16775"/>
                  </a:lnTo>
                  <a:lnTo>
                    <a:pt x="0" y="27470"/>
                  </a:lnTo>
                  <a:lnTo>
                    <a:pt x="0" y="175158"/>
                  </a:lnTo>
                  <a:lnTo>
                    <a:pt x="2157" y="185853"/>
                  </a:lnTo>
                  <a:lnTo>
                    <a:pt x="8042" y="194584"/>
                  </a:lnTo>
                  <a:lnTo>
                    <a:pt x="16769" y="200470"/>
                  </a:lnTo>
                  <a:lnTo>
                    <a:pt x="27457" y="202628"/>
                  </a:lnTo>
                  <a:lnTo>
                    <a:pt x="625703" y="202628"/>
                  </a:lnTo>
                  <a:lnTo>
                    <a:pt x="636393" y="200470"/>
                  </a:lnTo>
                  <a:lnTo>
                    <a:pt x="645125" y="194584"/>
                  </a:lnTo>
                  <a:lnTo>
                    <a:pt x="651013" y="185853"/>
                  </a:lnTo>
                  <a:lnTo>
                    <a:pt x="653173" y="175158"/>
                  </a:lnTo>
                  <a:lnTo>
                    <a:pt x="653173" y="27470"/>
                  </a:lnTo>
                  <a:lnTo>
                    <a:pt x="651013" y="16775"/>
                  </a:lnTo>
                  <a:lnTo>
                    <a:pt x="645125" y="8043"/>
                  </a:lnTo>
                  <a:lnTo>
                    <a:pt x="636393" y="2158"/>
                  </a:lnTo>
                  <a:lnTo>
                    <a:pt x="625703" y="0"/>
                  </a:lnTo>
                  <a:close/>
                </a:path>
              </a:pathLst>
            </a:custGeom>
            <a:solidFill>
              <a:srgbClr val="F79428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34" name="object 241">
              <a:extLst>
                <a:ext uri="{FF2B5EF4-FFF2-40B4-BE49-F238E27FC236}">
                  <a16:creationId xmlns:a16="http://schemas.microsoft.com/office/drawing/2014/main" id="{00CB2F69-35D9-F634-3884-186D120F4175}"/>
                </a:ext>
              </a:extLst>
            </p:cNvPr>
            <p:cNvSpPr/>
            <p:nvPr/>
          </p:nvSpPr>
          <p:spPr>
            <a:xfrm>
              <a:off x="8571702" y="1300654"/>
              <a:ext cx="305249" cy="180191"/>
            </a:xfrm>
            <a:custGeom>
              <a:avLst/>
              <a:gdLst/>
              <a:ahLst/>
              <a:cxnLst/>
              <a:rect l="l" t="t" r="r" b="b"/>
              <a:pathLst>
                <a:path w="288289" h="170180">
                  <a:moveTo>
                    <a:pt x="284518" y="5041"/>
                  </a:moveTo>
                  <a:lnTo>
                    <a:pt x="3340" y="5041"/>
                  </a:lnTo>
                  <a:lnTo>
                    <a:pt x="139" y="8724"/>
                  </a:lnTo>
                  <a:lnTo>
                    <a:pt x="762" y="12839"/>
                  </a:lnTo>
                  <a:lnTo>
                    <a:pt x="2930" y="24186"/>
                  </a:lnTo>
                  <a:lnTo>
                    <a:pt x="5386" y="36693"/>
                  </a:lnTo>
                  <a:lnTo>
                    <a:pt x="7396" y="53548"/>
                  </a:lnTo>
                  <a:lnTo>
                    <a:pt x="8229" y="77939"/>
                  </a:lnTo>
                  <a:lnTo>
                    <a:pt x="7328" y="111418"/>
                  </a:lnTo>
                  <a:lnTo>
                    <a:pt x="5200" y="133351"/>
                  </a:lnTo>
                  <a:lnTo>
                    <a:pt x="2646" y="148664"/>
                  </a:lnTo>
                  <a:lnTo>
                    <a:pt x="495" y="161988"/>
                  </a:lnTo>
                  <a:lnTo>
                    <a:pt x="0" y="166052"/>
                  </a:lnTo>
                  <a:lnTo>
                    <a:pt x="3187" y="169595"/>
                  </a:lnTo>
                  <a:lnTo>
                    <a:pt x="284543" y="169595"/>
                  </a:lnTo>
                  <a:lnTo>
                    <a:pt x="287731" y="165988"/>
                  </a:lnTo>
                  <a:lnTo>
                    <a:pt x="287197" y="161924"/>
                  </a:lnTo>
                  <a:lnTo>
                    <a:pt x="282524" y="131997"/>
                  </a:lnTo>
                  <a:lnTo>
                    <a:pt x="280433" y="111344"/>
                  </a:lnTo>
                  <a:lnTo>
                    <a:pt x="279565" y="84429"/>
                  </a:lnTo>
                  <a:lnTo>
                    <a:pt x="280420" y="60065"/>
                  </a:lnTo>
                  <a:lnTo>
                    <a:pt x="282476" y="41081"/>
                  </a:lnTo>
                  <a:lnTo>
                    <a:pt x="287121" y="12763"/>
                  </a:lnTo>
                  <a:lnTo>
                    <a:pt x="287693" y="8661"/>
                  </a:lnTo>
                  <a:lnTo>
                    <a:pt x="284518" y="5041"/>
                  </a:lnTo>
                  <a:close/>
                </a:path>
                <a:path w="288289" h="170180">
                  <a:moveTo>
                    <a:pt x="138836" y="0"/>
                  </a:moveTo>
                  <a:lnTo>
                    <a:pt x="104923" y="787"/>
                  </a:lnTo>
                  <a:lnTo>
                    <a:pt x="7518" y="5041"/>
                  </a:lnTo>
                  <a:lnTo>
                    <a:pt x="280365" y="5041"/>
                  </a:lnTo>
                  <a:lnTo>
                    <a:pt x="183873" y="630"/>
                  </a:lnTo>
                  <a:lnTo>
                    <a:pt x="161557" y="78"/>
                  </a:lnTo>
                  <a:lnTo>
                    <a:pt x="138836" y="0"/>
                  </a:lnTo>
                  <a:close/>
                </a:path>
              </a:pathLst>
            </a:custGeom>
            <a:solidFill>
              <a:srgbClr val="FDCA96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35" name="object 242">
              <a:extLst>
                <a:ext uri="{FF2B5EF4-FFF2-40B4-BE49-F238E27FC236}">
                  <a16:creationId xmlns:a16="http://schemas.microsoft.com/office/drawing/2014/main" id="{0FDFFCBF-40EB-2BF8-1C8B-46ADEFDC9979}"/>
                </a:ext>
              </a:extLst>
            </p:cNvPr>
            <p:cNvSpPr/>
            <p:nvPr/>
          </p:nvSpPr>
          <p:spPr>
            <a:xfrm>
              <a:off x="8418951" y="1471189"/>
              <a:ext cx="643441" cy="0"/>
            </a:xfrm>
            <a:custGeom>
              <a:avLst/>
              <a:gdLst/>
              <a:ahLst/>
              <a:cxnLst/>
              <a:rect l="l" t="t" r="r" b="b"/>
              <a:pathLst>
                <a:path w="607695">
                  <a:moveTo>
                    <a:pt x="0" y="0"/>
                  </a:moveTo>
                  <a:lnTo>
                    <a:pt x="607618" y="0"/>
                  </a:lnTo>
                </a:path>
              </a:pathLst>
            </a:custGeom>
            <a:ln w="23012">
              <a:solidFill>
                <a:srgbClr val="F79428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36" name="object 243">
              <a:extLst>
                <a:ext uri="{FF2B5EF4-FFF2-40B4-BE49-F238E27FC236}">
                  <a16:creationId xmlns:a16="http://schemas.microsoft.com/office/drawing/2014/main" id="{F1AC6F26-B69B-A9E0-C213-6CB904DD1224}"/>
                </a:ext>
              </a:extLst>
            </p:cNvPr>
            <p:cNvSpPr/>
            <p:nvPr/>
          </p:nvSpPr>
          <p:spPr>
            <a:xfrm>
              <a:off x="8444688" y="1520487"/>
              <a:ext cx="0" cy="42359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14"/>
                  </a:lnTo>
                </a:path>
              </a:pathLst>
            </a:custGeom>
            <a:ln w="362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37" name="object 244">
              <a:extLst>
                <a:ext uri="{FF2B5EF4-FFF2-40B4-BE49-F238E27FC236}">
                  <a16:creationId xmlns:a16="http://schemas.microsoft.com/office/drawing/2014/main" id="{09F1A996-D48C-5DC3-A24D-0D5C4D5D4E33}"/>
                </a:ext>
              </a:extLst>
            </p:cNvPr>
            <p:cNvSpPr/>
            <p:nvPr/>
          </p:nvSpPr>
          <p:spPr>
            <a:xfrm>
              <a:off x="8444688" y="1666697"/>
              <a:ext cx="0" cy="88079"/>
            </a:xfrm>
            <a:custGeom>
              <a:avLst/>
              <a:gdLst/>
              <a:ahLst/>
              <a:cxnLst/>
              <a:rect l="l" t="t" r="r" b="b"/>
              <a:pathLst>
                <a:path h="83185">
                  <a:moveTo>
                    <a:pt x="0" y="0"/>
                  </a:moveTo>
                  <a:lnTo>
                    <a:pt x="0" y="83159"/>
                  </a:lnTo>
                </a:path>
              </a:pathLst>
            </a:custGeom>
            <a:ln w="362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38" name="object 245">
              <a:extLst>
                <a:ext uri="{FF2B5EF4-FFF2-40B4-BE49-F238E27FC236}">
                  <a16:creationId xmlns:a16="http://schemas.microsoft.com/office/drawing/2014/main" id="{0B51473E-BB1A-734F-267D-4186F339BF34}"/>
                </a:ext>
              </a:extLst>
            </p:cNvPr>
            <p:cNvSpPr/>
            <p:nvPr/>
          </p:nvSpPr>
          <p:spPr>
            <a:xfrm>
              <a:off x="9027498" y="1520487"/>
              <a:ext cx="0" cy="234652"/>
            </a:xfrm>
            <a:custGeom>
              <a:avLst/>
              <a:gdLst/>
              <a:ahLst/>
              <a:cxnLst/>
              <a:rect l="l" t="t" r="r" b="b"/>
              <a:pathLst>
                <a:path h="221614">
                  <a:moveTo>
                    <a:pt x="0" y="0"/>
                  </a:moveTo>
                  <a:lnTo>
                    <a:pt x="0" y="221246"/>
                  </a:lnTo>
                </a:path>
              </a:pathLst>
            </a:custGeom>
            <a:ln w="362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39" name="object 246">
              <a:extLst>
                <a:ext uri="{FF2B5EF4-FFF2-40B4-BE49-F238E27FC236}">
                  <a16:creationId xmlns:a16="http://schemas.microsoft.com/office/drawing/2014/main" id="{58BF1453-947F-7863-6752-70BF3E29F663}"/>
                </a:ext>
              </a:extLst>
            </p:cNvPr>
            <p:cNvSpPr/>
            <p:nvPr/>
          </p:nvSpPr>
          <p:spPr>
            <a:xfrm>
              <a:off x="8425480" y="1562641"/>
              <a:ext cx="618565" cy="104215"/>
            </a:xfrm>
            <a:custGeom>
              <a:avLst/>
              <a:gdLst/>
              <a:ahLst/>
              <a:cxnLst/>
              <a:rect l="l" t="t" r="r" b="b"/>
              <a:pathLst>
                <a:path w="584200" h="98425">
                  <a:moveTo>
                    <a:pt x="0" y="98272"/>
                  </a:moveTo>
                  <a:lnTo>
                    <a:pt x="583615" y="98272"/>
                  </a:lnTo>
                  <a:lnTo>
                    <a:pt x="583615" y="0"/>
                  </a:lnTo>
                  <a:lnTo>
                    <a:pt x="0" y="0"/>
                  </a:lnTo>
                  <a:lnTo>
                    <a:pt x="0" y="982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40" name="object 247">
              <a:extLst>
                <a:ext uri="{FF2B5EF4-FFF2-40B4-BE49-F238E27FC236}">
                  <a16:creationId xmlns:a16="http://schemas.microsoft.com/office/drawing/2014/main" id="{C126AE16-71F9-3D4E-3FB8-087DBA15CB2E}"/>
                </a:ext>
              </a:extLst>
            </p:cNvPr>
            <p:cNvSpPr/>
            <p:nvPr/>
          </p:nvSpPr>
          <p:spPr>
            <a:xfrm>
              <a:off x="9624892" y="972936"/>
              <a:ext cx="642769" cy="781946"/>
            </a:xfrm>
            <a:custGeom>
              <a:avLst/>
              <a:gdLst/>
              <a:ahLst/>
              <a:cxnLst/>
              <a:rect l="l" t="t" r="r" b="b"/>
              <a:pathLst>
                <a:path w="607060" h="738505">
                  <a:moveTo>
                    <a:pt x="0" y="738378"/>
                  </a:moveTo>
                  <a:lnTo>
                    <a:pt x="607047" y="738378"/>
                  </a:lnTo>
                  <a:lnTo>
                    <a:pt x="607047" y="0"/>
                  </a:lnTo>
                  <a:lnTo>
                    <a:pt x="0" y="0"/>
                  </a:lnTo>
                  <a:lnTo>
                    <a:pt x="0" y="7383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41" name="object 248">
              <a:extLst>
                <a:ext uri="{FF2B5EF4-FFF2-40B4-BE49-F238E27FC236}">
                  <a16:creationId xmlns:a16="http://schemas.microsoft.com/office/drawing/2014/main" id="{5D23B876-3C11-6365-618E-54E0E727D481}"/>
                </a:ext>
              </a:extLst>
            </p:cNvPr>
            <p:cNvSpPr/>
            <p:nvPr/>
          </p:nvSpPr>
          <p:spPr>
            <a:xfrm>
              <a:off x="9650468" y="994263"/>
              <a:ext cx="596377" cy="184225"/>
            </a:xfrm>
            <a:custGeom>
              <a:avLst/>
              <a:gdLst/>
              <a:ahLst/>
              <a:cxnLst/>
              <a:rect l="l" t="t" r="r" b="b"/>
              <a:pathLst>
                <a:path w="563245" h="173990">
                  <a:moveTo>
                    <a:pt x="0" y="173621"/>
                  </a:moveTo>
                  <a:lnTo>
                    <a:pt x="562749" y="173621"/>
                  </a:lnTo>
                  <a:lnTo>
                    <a:pt x="562749" y="0"/>
                  </a:lnTo>
                  <a:lnTo>
                    <a:pt x="0" y="0"/>
                  </a:lnTo>
                  <a:lnTo>
                    <a:pt x="0" y="173621"/>
                  </a:lnTo>
                  <a:close/>
                </a:path>
              </a:pathLst>
            </a:custGeom>
            <a:solidFill>
              <a:srgbClr val="FDCA96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42" name="object 249">
              <a:extLst>
                <a:ext uri="{FF2B5EF4-FFF2-40B4-BE49-F238E27FC236}">
                  <a16:creationId xmlns:a16="http://schemas.microsoft.com/office/drawing/2014/main" id="{29D262CD-B145-3481-C1FD-9075CB26466E}"/>
                </a:ext>
              </a:extLst>
            </p:cNvPr>
            <p:cNvSpPr/>
            <p:nvPr/>
          </p:nvSpPr>
          <p:spPr>
            <a:xfrm>
              <a:off x="9649499" y="1202072"/>
              <a:ext cx="591671" cy="306593"/>
            </a:xfrm>
            <a:custGeom>
              <a:avLst/>
              <a:gdLst/>
              <a:ahLst/>
              <a:cxnLst/>
              <a:rect l="l" t="t" r="r" b="b"/>
              <a:pathLst>
                <a:path w="558800" h="289559">
                  <a:moveTo>
                    <a:pt x="0" y="289318"/>
                  </a:moveTo>
                  <a:lnTo>
                    <a:pt x="558634" y="289318"/>
                  </a:lnTo>
                  <a:lnTo>
                    <a:pt x="558634" y="0"/>
                  </a:lnTo>
                  <a:lnTo>
                    <a:pt x="0" y="0"/>
                  </a:lnTo>
                  <a:lnTo>
                    <a:pt x="0" y="289318"/>
                  </a:lnTo>
                  <a:close/>
                </a:path>
              </a:pathLst>
            </a:custGeom>
            <a:solidFill>
              <a:srgbClr val="FDCA96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43" name="object 250">
              <a:extLst>
                <a:ext uri="{FF2B5EF4-FFF2-40B4-BE49-F238E27FC236}">
                  <a16:creationId xmlns:a16="http://schemas.microsoft.com/office/drawing/2014/main" id="{B06602A0-7619-3B68-85B2-822EB99752E0}"/>
                </a:ext>
              </a:extLst>
            </p:cNvPr>
            <p:cNvSpPr/>
            <p:nvPr/>
          </p:nvSpPr>
          <p:spPr>
            <a:xfrm>
              <a:off x="9649499" y="1508409"/>
              <a:ext cx="591671" cy="246754"/>
            </a:xfrm>
            <a:custGeom>
              <a:avLst/>
              <a:gdLst/>
              <a:ahLst/>
              <a:cxnLst/>
              <a:rect l="l" t="t" r="r" b="b"/>
              <a:pathLst>
                <a:path w="558800" h="233044">
                  <a:moveTo>
                    <a:pt x="0" y="232651"/>
                  </a:moveTo>
                  <a:lnTo>
                    <a:pt x="558634" y="232651"/>
                  </a:lnTo>
                  <a:lnTo>
                    <a:pt x="558634" y="0"/>
                  </a:lnTo>
                  <a:lnTo>
                    <a:pt x="0" y="0"/>
                  </a:lnTo>
                  <a:lnTo>
                    <a:pt x="0" y="232651"/>
                  </a:lnTo>
                  <a:close/>
                </a:path>
              </a:pathLst>
            </a:custGeom>
            <a:solidFill>
              <a:srgbClr val="F79428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44" name="object 251">
              <a:extLst>
                <a:ext uri="{FF2B5EF4-FFF2-40B4-BE49-F238E27FC236}">
                  <a16:creationId xmlns:a16="http://schemas.microsoft.com/office/drawing/2014/main" id="{14EAD742-3AFD-AAA3-75A6-A2C75D255858}"/>
                </a:ext>
              </a:extLst>
            </p:cNvPr>
            <p:cNvSpPr/>
            <p:nvPr/>
          </p:nvSpPr>
          <p:spPr>
            <a:xfrm>
              <a:off x="9646837" y="1487164"/>
              <a:ext cx="595705" cy="26894"/>
            </a:xfrm>
            <a:custGeom>
              <a:avLst/>
              <a:gdLst/>
              <a:ahLst/>
              <a:cxnLst/>
              <a:rect l="l" t="t" r="r" b="b"/>
              <a:pathLst>
                <a:path w="562610" h="25400">
                  <a:moveTo>
                    <a:pt x="0" y="25171"/>
                  </a:moveTo>
                  <a:lnTo>
                    <a:pt x="562343" y="25171"/>
                  </a:lnTo>
                  <a:lnTo>
                    <a:pt x="562343" y="0"/>
                  </a:lnTo>
                  <a:lnTo>
                    <a:pt x="0" y="0"/>
                  </a:lnTo>
                  <a:lnTo>
                    <a:pt x="0" y="251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45" name="object 252">
              <a:extLst>
                <a:ext uri="{FF2B5EF4-FFF2-40B4-BE49-F238E27FC236}">
                  <a16:creationId xmlns:a16="http://schemas.microsoft.com/office/drawing/2014/main" id="{0EDAFB5F-DA5F-6590-036B-74511FA3E30B}"/>
                </a:ext>
              </a:extLst>
            </p:cNvPr>
            <p:cNvSpPr/>
            <p:nvPr/>
          </p:nvSpPr>
          <p:spPr>
            <a:xfrm>
              <a:off x="9921337" y="1288337"/>
              <a:ext cx="250538" cy="198826"/>
            </a:xfrm>
            <a:prstGeom prst="rect">
              <a:avLst/>
            </a:prstGeom>
            <a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46" name="object 253">
              <a:extLst>
                <a:ext uri="{FF2B5EF4-FFF2-40B4-BE49-F238E27FC236}">
                  <a16:creationId xmlns:a16="http://schemas.microsoft.com/office/drawing/2014/main" id="{A507470A-16C5-6005-20AE-6F0430316B2F}"/>
                </a:ext>
              </a:extLst>
            </p:cNvPr>
            <p:cNvSpPr/>
            <p:nvPr/>
          </p:nvSpPr>
          <p:spPr>
            <a:xfrm>
              <a:off x="9946758" y="1565621"/>
              <a:ext cx="178495" cy="189126"/>
            </a:xfrm>
            <a:prstGeom prst="rect">
              <a:avLst/>
            </a:prstGeom>
            <a:blipFill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47" name="object 254">
              <a:extLst>
                <a:ext uri="{FF2B5EF4-FFF2-40B4-BE49-F238E27FC236}">
                  <a16:creationId xmlns:a16="http://schemas.microsoft.com/office/drawing/2014/main" id="{C10F4461-643B-7DB2-2C43-52281DC31453}"/>
                </a:ext>
              </a:extLst>
            </p:cNvPr>
            <p:cNvSpPr/>
            <p:nvPr/>
          </p:nvSpPr>
          <p:spPr>
            <a:xfrm>
              <a:off x="9697467" y="1036986"/>
              <a:ext cx="156491" cy="141116"/>
            </a:xfrm>
            <a:prstGeom prst="rect">
              <a:avLst/>
            </a:prstGeom>
            <a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48" name="object 255">
              <a:extLst>
                <a:ext uri="{FF2B5EF4-FFF2-40B4-BE49-F238E27FC236}">
                  <a16:creationId xmlns:a16="http://schemas.microsoft.com/office/drawing/2014/main" id="{6FE59497-0309-0AF3-1B49-E64D767F62FC}"/>
                </a:ext>
              </a:extLst>
            </p:cNvPr>
            <p:cNvSpPr/>
            <p:nvPr/>
          </p:nvSpPr>
          <p:spPr>
            <a:xfrm>
              <a:off x="9724321" y="1293610"/>
              <a:ext cx="136021" cy="193165"/>
            </a:xfrm>
            <a:prstGeom prst="rect">
              <a:avLst/>
            </a:prstGeom>
            <a:blipFill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49" name="object 256">
              <a:extLst>
                <a:ext uri="{FF2B5EF4-FFF2-40B4-BE49-F238E27FC236}">
                  <a16:creationId xmlns:a16="http://schemas.microsoft.com/office/drawing/2014/main" id="{4568D726-3DC4-1E18-9A46-4A38F3F57FD7}"/>
                </a:ext>
              </a:extLst>
            </p:cNvPr>
            <p:cNvSpPr/>
            <p:nvPr/>
          </p:nvSpPr>
          <p:spPr>
            <a:xfrm>
              <a:off x="10455312" y="1456224"/>
              <a:ext cx="291802" cy="298525"/>
            </a:xfrm>
            <a:custGeom>
              <a:avLst/>
              <a:gdLst/>
              <a:ahLst/>
              <a:cxnLst/>
              <a:rect l="l" t="t" r="r" b="b"/>
              <a:pathLst>
                <a:path w="275589" h="281939">
                  <a:moveTo>
                    <a:pt x="0" y="281939"/>
                  </a:moveTo>
                  <a:lnTo>
                    <a:pt x="275285" y="281939"/>
                  </a:lnTo>
                  <a:lnTo>
                    <a:pt x="275285" y="0"/>
                  </a:lnTo>
                  <a:lnTo>
                    <a:pt x="0" y="0"/>
                  </a:lnTo>
                  <a:lnTo>
                    <a:pt x="0" y="2819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50" name="object 257">
              <a:extLst>
                <a:ext uri="{FF2B5EF4-FFF2-40B4-BE49-F238E27FC236}">
                  <a16:creationId xmlns:a16="http://schemas.microsoft.com/office/drawing/2014/main" id="{29B15B42-CA03-B893-1C62-B2367616E7B9}"/>
                </a:ext>
              </a:extLst>
            </p:cNvPr>
            <p:cNvSpPr/>
            <p:nvPr/>
          </p:nvSpPr>
          <p:spPr>
            <a:xfrm>
              <a:off x="10455312" y="1488078"/>
              <a:ext cx="291802" cy="13447"/>
            </a:xfrm>
            <a:custGeom>
              <a:avLst/>
              <a:gdLst/>
              <a:ahLst/>
              <a:cxnLst/>
              <a:rect l="l" t="t" r="r" b="b"/>
              <a:pathLst>
                <a:path w="275589" h="12700">
                  <a:moveTo>
                    <a:pt x="0" y="12141"/>
                  </a:moveTo>
                  <a:lnTo>
                    <a:pt x="275285" y="12141"/>
                  </a:lnTo>
                  <a:lnTo>
                    <a:pt x="275285" y="0"/>
                  </a:lnTo>
                  <a:lnTo>
                    <a:pt x="0" y="0"/>
                  </a:lnTo>
                  <a:lnTo>
                    <a:pt x="0" y="12141"/>
                  </a:lnTo>
                  <a:close/>
                </a:path>
              </a:pathLst>
            </a:custGeom>
            <a:solidFill>
              <a:srgbClr val="F79428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51" name="object 258">
              <a:extLst>
                <a:ext uri="{FF2B5EF4-FFF2-40B4-BE49-F238E27FC236}">
                  <a16:creationId xmlns:a16="http://schemas.microsoft.com/office/drawing/2014/main" id="{E981F87F-D8B4-306D-6CCE-1190F29977C4}"/>
                </a:ext>
              </a:extLst>
            </p:cNvPr>
            <p:cNvSpPr/>
            <p:nvPr/>
          </p:nvSpPr>
          <p:spPr>
            <a:xfrm>
              <a:off x="10455312" y="1584331"/>
              <a:ext cx="291802" cy="0"/>
            </a:xfrm>
            <a:custGeom>
              <a:avLst/>
              <a:gdLst/>
              <a:ahLst/>
              <a:cxnLst/>
              <a:rect l="l" t="t" r="r" b="b"/>
              <a:pathLst>
                <a:path w="275589">
                  <a:moveTo>
                    <a:pt x="0" y="0"/>
                  </a:moveTo>
                  <a:lnTo>
                    <a:pt x="275285" y="0"/>
                  </a:lnTo>
                </a:path>
              </a:pathLst>
            </a:custGeom>
            <a:ln w="7975">
              <a:solidFill>
                <a:srgbClr val="F79428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52" name="object 259">
              <a:extLst>
                <a:ext uri="{FF2B5EF4-FFF2-40B4-BE49-F238E27FC236}">
                  <a16:creationId xmlns:a16="http://schemas.microsoft.com/office/drawing/2014/main" id="{E9D614DC-6485-A2A9-43C0-5A2AABE758C6}"/>
                </a:ext>
              </a:extLst>
            </p:cNvPr>
            <p:cNvSpPr/>
            <p:nvPr/>
          </p:nvSpPr>
          <p:spPr>
            <a:xfrm>
              <a:off x="10455312" y="1671953"/>
              <a:ext cx="291802" cy="0"/>
            </a:xfrm>
            <a:custGeom>
              <a:avLst/>
              <a:gdLst/>
              <a:ahLst/>
              <a:cxnLst/>
              <a:rect l="l" t="t" r="r" b="b"/>
              <a:pathLst>
                <a:path w="275589">
                  <a:moveTo>
                    <a:pt x="0" y="0"/>
                  </a:moveTo>
                  <a:lnTo>
                    <a:pt x="275285" y="0"/>
                  </a:lnTo>
                </a:path>
              </a:pathLst>
            </a:custGeom>
            <a:ln w="7975">
              <a:solidFill>
                <a:srgbClr val="F79428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53" name="object 260">
              <a:extLst>
                <a:ext uri="{FF2B5EF4-FFF2-40B4-BE49-F238E27FC236}">
                  <a16:creationId xmlns:a16="http://schemas.microsoft.com/office/drawing/2014/main" id="{1D2D3240-9A1D-D482-3BA0-112A58808707}"/>
                </a:ext>
              </a:extLst>
            </p:cNvPr>
            <p:cNvSpPr/>
            <p:nvPr/>
          </p:nvSpPr>
          <p:spPr>
            <a:xfrm>
              <a:off x="10561124" y="1530913"/>
              <a:ext cx="63202" cy="19499"/>
            </a:xfrm>
            <a:custGeom>
              <a:avLst/>
              <a:gdLst/>
              <a:ahLst/>
              <a:cxnLst/>
              <a:rect l="l" t="t" r="r" b="b"/>
              <a:pathLst>
                <a:path w="59689" h="18415">
                  <a:moveTo>
                    <a:pt x="55841" y="0"/>
                  </a:moveTo>
                  <a:lnTo>
                    <a:pt x="3467" y="0"/>
                  </a:lnTo>
                  <a:lnTo>
                    <a:pt x="0" y="4051"/>
                  </a:lnTo>
                  <a:lnTo>
                    <a:pt x="0" y="14084"/>
                  </a:lnTo>
                  <a:lnTo>
                    <a:pt x="3467" y="18135"/>
                  </a:lnTo>
                  <a:lnTo>
                    <a:pt x="55841" y="18135"/>
                  </a:lnTo>
                  <a:lnTo>
                    <a:pt x="59334" y="14084"/>
                  </a:lnTo>
                  <a:lnTo>
                    <a:pt x="59334" y="4051"/>
                  </a:lnTo>
                  <a:lnTo>
                    <a:pt x="55841" y="0"/>
                  </a:lnTo>
                  <a:close/>
                </a:path>
              </a:pathLst>
            </a:custGeom>
            <a:solidFill>
              <a:srgbClr val="F79428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54" name="object 261">
              <a:extLst>
                <a:ext uri="{FF2B5EF4-FFF2-40B4-BE49-F238E27FC236}">
                  <a16:creationId xmlns:a16="http://schemas.microsoft.com/office/drawing/2014/main" id="{978DD49B-79B1-2331-CC71-616E883B82F0}"/>
                </a:ext>
              </a:extLst>
            </p:cNvPr>
            <p:cNvSpPr/>
            <p:nvPr/>
          </p:nvSpPr>
          <p:spPr>
            <a:xfrm>
              <a:off x="10561124" y="1618527"/>
              <a:ext cx="63202" cy="19499"/>
            </a:xfrm>
            <a:custGeom>
              <a:avLst/>
              <a:gdLst/>
              <a:ahLst/>
              <a:cxnLst/>
              <a:rect l="l" t="t" r="r" b="b"/>
              <a:pathLst>
                <a:path w="59689" h="18415">
                  <a:moveTo>
                    <a:pt x="55841" y="0"/>
                  </a:moveTo>
                  <a:lnTo>
                    <a:pt x="3467" y="0"/>
                  </a:lnTo>
                  <a:lnTo>
                    <a:pt x="0" y="4051"/>
                  </a:lnTo>
                  <a:lnTo>
                    <a:pt x="0" y="14084"/>
                  </a:lnTo>
                  <a:lnTo>
                    <a:pt x="3467" y="18135"/>
                  </a:lnTo>
                  <a:lnTo>
                    <a:pt x="55841" y="18135"/>
                  </a:lnTo>
                  <a:lnTo>
                    <a:pt x="59334" y="14084"/>
                  </a:lnTo>
                  <a:lnTo>
                    <a:pt x="59334" y="4051"/>
                  </a:lnTo>
                  <a:lnTo>
                    <a:pt x="55841" y="0"/>
                  </a:lnTo>
                  <a:close/>
                </a:path>
              </a:pathLst>
            </a:custGeom>
            <a:solidFill>
              <a:srgbClr val="F79428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55" name="object 262">
              <a:extLst>
                <a:ext uri="{FF2B5EF4-FFF2-40B4-BE49-F238E27FC236}">
                  <a16:creationId xmlns:a16="http://schemas.microsoft.com/office/drawing/2014/main" id="{D2243071-1F43-7DFF-6411-1CAC83D8C7B2}"/>
                </a:ext>
              </a:extLst>
            </p:cNvPr>
            <p:cNvSpPr/>
            <p:nvPr/>
          </p:nvSpPr>
          <p:spPr>
            <a:xfrm>
              <a:off x="10561124" y="1706141"/>
              <a:ext cx="63202" cy="19499"/>
            </a:xfrm>
            <a:custGeom>
              <a:avLst/>
              <a:gdLst/>
              <a:ahLst/>
              <a:cxnLst/>
              <a:rect l="l" t="t" r="r" b="b"/>
              <a:pathLst>
                <a:path w="59689" h="18414">
                  <a:moveTo>
                    <a:pt x="55841" y="0"/>
                  </a:moveTo>
                  <a:lnTo>
                    <a:pt x="3467" y="0"/>
                  </a:lnTo>
                  <a:lnTo>
                    <a:pt x="0" y="4064"/>
                  </a:lnTo>
                  <a:lnTo>
                    <a:pt x="0" y="14084"/>
                  </a:lnTo>
                  <a:lnTo>
                    <a:pt x="3467" y="18135"/>
                  </a:lnTo>
                  <a:lnTo>
                    <a:pt x="55841" y="18135"/>
                  </a:lnTo>
                  <a:lnTo>
                    <a:pt x="59334" y="14084"/>
                  </a:lnTo>
                  <a:lnTo>
                    <a:pt x="59334" y="4064"/>
                  </a:lnTo>
                  <a:lnTo>
                    <a:pt x="55841" y="0"/>
                  </a:lnTo>
                  <a:close/>
                </a:path>
              </a:pathLst>
            </a:custGeom>
            <a:solidFill>
              <a:srgbClr val="F79428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56" name="object 263">
              <a:extLst>
                <a:ext uri="{FF2B5EF4-FFF2-40B4-BE49-F238E27FC236}">
                  <a16:creationId xmlns:a16="http://schemas.microsoft.com/office/drawing/2014/main" id="{45CB7BEE-F920-606B-3960-FB9C0F297E6C}"/>
                </a:ext>
              </a:extLst>
            </p:cNvPr>
            <p:cNvSpPr/>
            <p:nvPr/>
          </p:nvSpPr>
          <p:spPr>
            <a:xfrm>
              <a:off x="9248602" y="1062412"/>
              <a:ext cx="0" cy="692524"/>
            </a:xfrm>
            <a:custGeom>
              <a:avLst/>
              <a:gdLst/>
              <a:ahLst/>
              <a:cxnLst/>
              <a:rect l="l" t="t" r="r" b="b"/>
              <a:pathLst>
                <a:path h="654050">
                  <a:moveTo>
                    <a:pt x="0" y="0"/>
                  </a:moveTo>
                  <a:lnTo>
                    <a:pt x="0" y="653872"/>
                  </a:lnTo>
                </a:path>
              </a:pathLst>
            </a:custGeom>
            <a:ln w="16789">
              <a:solidFill>
                <a:srgbClr val="FDFDFC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57" name="object 264">
              <a:extLst>
                <a:ext uri="{FF2B5EF4-FFF2-40B4-BE49-F238E27FC236}">
                  <a16:creationId xmlns:a16="http://schemas.microsoft.com/office/drawing/2014/main" id="{9FC92AB1-DB14-E083-9F0D-2CDDD17EF949}"/>
                </a:ext>
              </a:extLst>
            </p:cNvPr>
            <p:cNvSpPr/>
            <p:nvPr/>
          </p:nvSpPr>
          <p:spPr>
            <a:xfrm>
              <a:off x="9196763" y="1743034"/>
              <a:ext cx="102870" cy="0"/>
            </a:xfrm>
            <a:custGeom>
              <a:avLst/>
              <a:gdLst/>
              <a:ahLst/>
              <a:cxnLst/>
              <a:rect l="l" t="t" r="r" b="b"/>
              <a:pathLst>
                <a:path w="97154">
                  <a:moveTo>
                    <a:pt x="0" y="0"/>
                  </a:moveTo>
                  <a:lnTo>
                    <a:pt x="96532" y="0"/>
                  </a:lnTo>
                </a:path>
              </a:pathLst>
            </a:custGeom>
            <a:ln w="22110">
              <a:solidFill>
                <a:srgbClr val="FDFDFC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58" name="object 265">
              <a:extLst>
                <a:ext uri="{FF2B5EF4-FFF2-40B4-BE49-F238E27FC236}">
                  <a16:creationId xmlns:a16="http://schemas.microsoft.com/office/drawing/2014/main" id="{2D050955-B88B-185F-BCC6-075FF412839D}"/>
                </a:ext>
              </a:extLst>
            </p:cNvPr>
            <p:cNvSpPr/>
            <p:nvPr/>
          </p:nvSpPr>
          <p:spPr>
            <a:xfrm>
              <a:off x="9142310" y="1019587"/>
              <a:ext cx="212585" cy="182110"/>
            </a:xfrm>
            <a:prstGeom prst="rect">
              <a:avLst/>
            </a:prstGeom>
            <a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59" name="object 266">
              <a:extLst>
                <a:ext uri="{FF2B5EF4-FFF2-40B4-BE49-F238E27FC236}">
                  <a16:creationId xmlns:a16="http://schemas.microsoft.com/office/drawing/2014/main" id="{3391D5B3-C916-7635-158A-1AB2A8298ADE}"/>
                </a:ext>
              </a:extLst>
            </p:cNvPr>
            <p:cNvSpPr/>
            <p:nvPr/>
          </p:nvSpPr>
          <p:spPr>
            <a:xfrm>
              <a:off x="9299780" y="3261328"/>
              <a:ext cx="411480" cy="735554"/>
            </a:xfrm>
            <a:custGeom>
              <a:avLst/>
              <a:gdLst/>
              <a:ahLst/>
              <a:cxnLst/>
              <a:rect l="l" t="t" r="r" b="b"/>
              <a:pathLst>
                <a:path w="388620" h="694689">
                  <a:moveTo>
                    <a:pt x="0" y="694347"/>
                  </a:moveTo>
                  <a:lnTo>
                    <a:pt x="388581" y="694347"/>
                  </a:lnTo>
                  <a:lnTo>
                    <a:pt x="388581" y="0"/>
                  </a:lnTo>
                  <a:lnTo>
                    <a:pt x="0" y="0"/>
                  </a:lnTo>
                  <a:lnTo>
                    <a:pt x="0" y="694347"/>
                  </a:lnTo>
                  <a:close/>
                </a:path>
              </a:pathLst>
            </a:custGeom>
            <a:solidFill>
              <a:srgbClr val="766367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60" name="object 267">
              <a:extLst>
                <a:ext uri="{FF2B5EF4-FFF2-40B4-BE49-F238E27FC236}">
                  <a16:creationId xmlns:a16="http://schemas.microsoft.com/office/drawing/2014/main" id="{0901DF67-5A8E-30FC-8064-B08A0504B4F1}"/>
                </a:ext>
              </a:extLst>
            </p:cNvPr>
            <p:cNvSpPr/>
            <p:nvPr/>
          </p:nvSpPr>
          <p:spPr>
            <a:xfrm>
              <a:off x="9352952" y="3322553"/>
              <a:ext cx="299869" cy="264234"/>
            </a:xfrm>
            <a:custGeom>
              <a:avLst/>
              <a:gdLst/>
              <a:ahLst/>
              <a:cxnLst/>
              <a:rect l="l" t="t" r="r" b="b"/>
              <a:pathLst>
                <a:path w="283210" h="249554">
                  <a:moveTo>
                    <a:pt x="0" y="249389"/>
                  </a:moveTo>
                  <a:lnTo>
                    <a:pt x="282917" y="249389"/>
                  </a:lnTo>
                  <a:lnTo>
                    <a:pt x="282917" y="0"/>
                  </a:lnTo>
                  <a:lnTo>
                    <a:pt x="0" y="0"/>
                  </a:lnTo>
                  <a:lnTo>
                    <a:pt x="0" y="249389"/>
                  </a:lnTo>
                  <a:close/>
                </a:path>
              </a:pathLst>
            </a:custGeom>
            <a:solidFill>
              <a:srgbClr val="928184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61" name="object 268">
              <a:extLst>
                <a:ext uri="{FF2B5EF4-FFF2-40B4-BE49-F238E27FC236}">
                  <a16:creationId xmlns:a16="http://schemas.microsoft.com/office/drawing/2014/main" id="{DA184BD7-90AD-D5E7-31BD-B5A9CACE1526}"/>
                </a:ext>
              </a:extLst>
            </p:cNvPr>
            <p:cNvSpPr/>
            <p:nvPr/>
          </p:nvSpPr>
          <p:spPr>
            <a:xfrm>
              <a:off x="9352952" y="3665468"/>
              <a:ext cx="299869" cy="264234"/>
            </a:xfrm>
            <a:custGeom>
              <a:avLst/>
              <a:gdLst/>
              <a:ahLst/>
              <a:cxnLst/>
              <a:rect l="l" t="t" r="r" b="b"/>
              <a:pathLst>
                <a:path w="283210" h="249554">
                  <a:moveTo>
                    <a:pt x="0" y="249402"/>
                  </a:moveTo>
                  <a:lnTo>
                    <a:pt x="282917" y="249402"/>
                  </a:lnTo>
                  <a:lnTo>
                    <a:pt x="282917" y="0"/>
                  </a:lnTo>
                  <a:lnTo>
                    <a:pt x="0" y="0"/>
                  </a:lnTo>
                  <a:lnTo>
                    <a:pt x="0" y="249402"/>
                  </a:lnTo>
                  <a:close/>
                </a:path>
              </a:pathLst>
            </a:custGeom>
            <a:solidFill>
              <a:srgbClr val="928184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62" name="object 269">
              <a:extLst>
                <a:ext uri="{FF2B5EF4-FFF2-40B4-BE49-F238E27FC236}">
                  <a16:creationId xmlns:a16="http://schemas.microsoft.com/office/drawing/2014/main" id="{9F7C2F07-5B6B-24EA-B0E3-146DCF797EB1}"/>
                </a:ext>
              </a:extLst>
            </p:cNvPr>
            <p:cNvSpPr/>
            <p:nvPr/>
          </p:nvSpPr>
          <p:spPr>
            <a:xfrm>
              <a:off x="9646587" y="3604359"/>
              <a:ext cx="43703" cy="43703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0472" y="0"/>
                  </a:moveTo>
                  <a:lnTo>
                    <a:pt x="12499" y="1607"/>
                  </a:lnTo>
                  <a:lnTo>
                    <a:pt x="5992" y="5991"/>
                  </a:lnTo>
                  <a:lnTo>
                    <a:pt x="1607" y="12494"/>
                  </a:lnTo>
                  <a:lnTo>
                    <a:pt x="0" y="20459"/>
                  </a:lnTo>
                  <a:lnTo>
                    <a:pt x="1607" y="28436"/>
                  </a:lnTo>
                  <a:lnTo>
                    <a:pt x="5992" y="34951"/>
                  </a:lnTo>
                  <a:lnTo>
                    <a:pt x="12499" y="39345"/>
                  </a:lnTo>
                  <a:lnTo>
                    <a:pt x="20472" y="40957"/>
                  </a:lnTo>
                  <a:lnTo>
                    <a:pt x="28437" y="39345"/>
                  </a:lnTo>
                  <a:lnTo>
                    <a:pt x="34940" y="34951"/>
                  </a:lnTo>
                  <a:lnTo>
                    <a:pt x="39324" y="28436"/>
                  </a:lnTo>
                  <a:lnTo>
                    <a:pt x="40932" y="20459"/>
                  </a:lnTo>
                  <a:lnTo>
                    <a:pt x="39324" y="12494"/>
                  </a:lnTo>
                  <a:lnTo>
                    <a:pt x="34940" y="5991"/>
                  </a:lnTo>
                  <a:lnTo>
                    <a:pt x="28437" y="1607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928184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63" name="object 270">
              <a:extLst>
                <a:ext uri="{FF2B5EF4-FFF2-40B4-BE49-F238E27FC236}">
                  <a16:creationId xmlns:a16="http://schemas.microsoft.com/office/drawing/2014/main" id="{F430F3B7-9006-B563-1F84-7A3E24BC78F0}"/>
                </a:ext>
              </a:extLst>
            </p:cNvPr>
            <p:cNvSpPr/>
            <p:nvPr/>
          </p:nvSpPr>
          <p:spPr>
            <a:xfrm>
              <a:off x="9161720" y="3590197"/>
              <a:ext cx="106457" cy="257407"/>
            </a:xfrm>
            <a:prstGeom prst="rect">
              <a:avLst/>
            </a:prstGeom>
            <a:blipFill>
              <a:blip r:embed="rId2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64" name="object 271">
              <a:extLst>
                <a:ext uri="{FF2B5EF4-FFF2-40B4-BE49-F238E27FC236}">
                  <a16:creationId xmlns:a16="http://schemas.microsoft.com/office/drawing/2014/main" id="{82180FCD-FF9F-11BD-2587-B83D6947088A}"/>
                </a:ext>
              </a:extLst>
            </p:cNvPr>
            <p:cNvSpPr/>
            <p:nvPr/>
          </p:nvSpPr>
          <p:spPr>
            <a:xfrm>
              <a:off x="9196825" y="3563623"/>
              <a:ext cx="0" cy="274319"/>
            </a:xfrm>
            <a:custGeom>
              <a:avLst/>
              <a:gdLst/>
              <a:ahLst/>
              <a:cxnLst/>
              <a:rect l="l" t="t" r="r" b="b"/>
              <a:pathLst>
                <a:path h="259079">
                  <a:moveTo>
                    <a:pt x="0" y="0"/>
                  </a:moveTo>
                  <a:lnTo>
                    <a:pt x="0" y="258470"/>
                  </a:lnTo>
                </a:path>
              </a:pathLst>
            </a:custGeom>
            <a:ln w="25186">
              <a:solidFill>
                <a:srgbClr val="769560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65" name="object 272">
              <a:extLst>
                <a:ext uri="{FF2B5EF4-FFF2-40B4-BE49-F238E27FC236}">
                  <a16:creationId xmlns:a16="http://schemas.microsoft.com/office/drawing/2014/main" id="{082B861F-6E27-9B9A-936D-C40DCFFA4FED}"/>
                </a:ext>
              </a:extLst>
            </p:cNvPr>
            <p:cNvSpPr/>
            <p:nvPr/>
          </p:nvSpPr>
          <p:spPr>
            <a:xfrm>
              <a:off x="9125872" y="3602688"/>
              <a:ext cx="130106" cy="393368"/>
            </a:xfrm>
            <a:prstGeom prst="rect">
              <a:avLst/>
            </a:prstGeom>
            <a:blipFill>
              <a:blip r:embed="rId2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66" name="object 273">
              <a:extLst>
                <a:ext uri="{FF2B5EF4-FFF2-40B4-BE49-F238E27FC236}">
                  <a16:creationId xmlns:a16="http://schemas.microsoft.com/office/drawing/2014/main" id="{44ED3DBF-7138-6A5E-1288-E3889CEFFB00}"/>
                </a:ext>
              </a:extLst>
            </p:cNvPr>
            <p:cNvSpPr/>
            <p:nvPr/>
          </p:nvSpPr>
          <p:spPr>
            <a:xfrm>
              <a:off x="9778670" y="3590197"/>
              <a:ext cx="106457" cy="257407"/>
            </a:xfrm>
            <a:prstGeom prst="rect">
              <a:avLst/>
            </a:prstGeom>
            <a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67" name="object 274">
              <a:extLst>
                <a:ext uri="{FF2B5EF4-FFF2-40B4-BE49-F238E27FC236}">
                  <a16:creationId xmlns:a16="http://schemas.microsoft.com/office/drawing/2014/main" id="{455D20CB-5A94-DF1D-175E-05C58B535792}"/>
                </a:ext>
              </a:extLst>
            </p:cNvPr>
            <p:cNvSpPr/>
            <p:nvPr/>
          </p:nvSpPr>
          <p:spPr>
            <a:xfrm>
              <a:off x="9813768" y="3563623"/>
              <a:ext cx="0" cy="274319"/>
            </a:xfrm>
            <a:custGeom>
              <a:avLst/>
              <a:gdLst/>
              <a:ahLst/>
              <a:cxnLst/>
              <a:rect l="l" t="t" r="r" b="b"/>
              <a:pathLst>
                <a:path h="259079">
                  <a:moveTo>
                    <a:pt x="0" y="0"/>
                  </a:moveTo>
                  <a:lnTo>
                    <a:pt x="0" y="258470"/>
                  </a:lnTo>
                </a:path>
              </a:pathLst>
            </a:custGeom>
            <a:ln w="25199">
              <a:solidFill>
                <a:srgbClr val="769560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68" name="object 275">
              <a:extLst>
                <a:ext uri="{FF2B5EF4-FFF2-40B4-BE49-F238E27FC236}">
                  <a16:creationId xmlns:a16="http://schemas.microsoft.com/office/drawing/2014/main" id="{93B0EDC2-020C-B6CD-FE34-E16044B59973}"/>
                </a:ext>
              </a:extLst>
            </p:cNvPr>
            <p:cNvSpPr/>
            <p:nvPr/>
          </p:nvSpPr>
          <p:spPr>
            <a:xfrm>
              <a:off x="9742824" y="3602688"/>
              <a:ext cx="130118" cy="393368"/>
            </a:xfrm>
            <a:prstGeom prst="rect">
              <a:avLst/>
            </a:prstGeom>
            <a:blipFill>
              <a:blip r:embed="rId2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69" name="object 276">
              <a:extLst>
                <a:ext uri="{FF2B5EF4-FFF2-40B4-BE49-F238E27FC236}">
                  <a16:creationId xmlns:a16="http://schemas.microsoft.com/office/drawing/2014/main" id="{ECA9A4AE-C55C-9840-0522-CC2088AA8855}"/>
                </a:ext>
              </a:extLst>
            </p:cNvPr>
            <p:cNvSpPr/>
            <p:nvPr/>
          </p:nvSpPr>
          <p:spPr>
            <a:xfrm>
              <a:off x="8698995" y="3155341"/>
              <a:ext cx="153968" cy="1017270"/>
            </a:xfrm>
            <a:custGeom>
              <a:avLst/>
              <a:gdLst/>
              <a:ahLst/>
              <a:cxnLst/>
              <a:rect l="l" t="t" r="r" b="b"/>
              <a:pathLst>
                <a:path w="145414" h="960754">
                  <a:moveTo>
                    <a:pt x="0" y="960501"/>
                  </a:moveTo>
                  <a:lnTo>
                    <a:pt x="144843" y="960501"/>
                  </a:lnTo>
                  <a:lnTo>
                    <a:pt x="144843" y="0"/>
                  </a:lnTo>
                  <a:lnTo>
                    <a:pt x="0" y="0"/>
                  </a:lnTo>
                  <a:lnTo>
                    <a:pt x="0" y="9605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70" name="object 277">
              <a:extLst>
                <a:ext uri="{FF2B5EF4-FFF2-40B4-BE49-F238E27FC236}">
                  <a16:creationId xmlns:a16="http://schemas.microsoft.com/office/drawing/2014/main" id="{B4A76ADB-5D0C-7F53-F20D-9B1FE196F23F}"/>
                </a:ext>
              </a:extLst>
            </p:cNvPr>
            <p:cNvSpPr/>
            <p:nvPr/>
          </p:nvSpPr>
          <p:spPr>
            <a:xfrm>
              <a:off x="10161952" y="3155341"/>
              <a:ext cx="150607" cy="1017270"/>
            </a:xfrm>
            <a:custGeom>
              <a:avLst/>
              <a:gdLst/>
              <a:ahLst/>
              <a:cxnLst/>
              <a:rect l="l" t="t" r="r" b="b"/>
              <a:pathLst>
                <a:path w="142239" h="960754">
                  <a:moveTo>
                    <a:pt x="0" y="960501"/>
                  </a:moveTo>
                  <a:lnTo>
                    <a:pt x="141655" y="960501"/>
                  </a:lnTo>
                  <a:lnTo>
                    <a:pt x="141655" y="0"/>
                  </a:lnTo>
                  <a:lnTo>
                    <a:pt x="0" y="0"/>
                  </a:lnTo>
                  <a:lnTo>
                    <a:pt x="0" y="9605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71" name="object 278">
              <a:extLst>
                <a:ext uri="{FF2B5EF4-FFF2-40B4-BE49-F238E27FC236}">
                  <a16:creationId xmlns:a16="http://schemas.microsoft.com/office/drawing/2014/main" id="{2606E665-799F-4F6F-C1E9-63788FD8E29E}"/>
                </a:ext>
              </a:extLst>
            </p:cNvPr>
            <p:cNvSpPr/>
            <p:nvPr/>
          </p:nvSpPr>
          <p:spPr>
            <a:xfrm>
              <a:off x="8698993" y="2964928"/>
              <a:ext cx="1612975" cy="190949"/>
            </a:xfrm>
            <a:custGeom>
              <a:avLst/>
              <a:gdLst/>
              <a:ahLst/>
              <a:cxnLst/>
              <a:rect l="l" t="t" r="r" b="b"/>
              <a:pathLst>
                <a:path w="1523364" h="180339">
                  <a:moveTo>
                    <a:pt x="0" y="179832"/>
                  </a:moveTo>
                  <a:lnTo>
                    <a:pt x="1523352" y="179832"/>
                  </a:lnTo>
                  <a:lnTo>
                    <a:pt x="1523352" y="0"/>
                  </a:lnTo>
                  <a:lnTo>
                    <a:pt x="0" y="0"/>
                  </a:lnTo>
                  <a:lnTo>
                    <a:pt x="0" y="1798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72" name="object 279">
              <a:extLst>
                <a:ext uri="{FF2B5EF4-FFF2-40B4-BE49-F238E27FC236}">
                  <a16:creationId xmlns:a16="http://schemas.microsoft.com/office/drawing/2014/main" id="{7C7D51FD-EFA5-3E59-FE7B-4480D56BDBEC}"/>
                </a:ext>
              </a:extLst>
            </p:cNvPr>
            <p:cNvSpPr/>
            <p:nvPr/>
          </p:nvSpPr>
          <p:spPr>
            <a:xfrm>
              <a:off x="9113041" y="4040579"/>
              <a:ext cx="785309" cy="0"/>
            </a:xfrm>
            <a:custGeom>
              <a:avLst/>
              <a:gdLst/>
              <a:ahLst/>
              <a:cxnLst/>
              <a:rect l="l" t="t" r="r" b="b"/>
              <a:pathLst>
                <a:path w="741679">
                  <a:moveTo>
                    <a:pt x="0" y="0"/>
                  </a:moveTo>
                  <a:lnTo>
                    <a:pt x="741324" y="0"/>
                  </a:lnTo>
                </a:path>
              </a:pathLst>
            </a:custGeom>
            <a:ln w="82486">
              <a:solidFill>
                <a:srgbClr val="E9E6E5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73" name="object 280">
              <a:extLst>
                <a:ext uri="{FF2B5EF4-FFF2-40B4-BE49-F238E27FC236}">
                  <a16:creationId xmlns:a16="http://schemas.microsoft.com/office/drawing/2014/main" id="{12496C79-2067-0DBA-E81C-C124B57E2873}"/>
                </a:ext>
              </a:extLst>
            </p:cNvPr>
            <p:cNvSpPr/>
            <p:nvPr/>
          </p:nvSpPr>
          <p:spPr>
            <a:xfrm>
              <a:off x="9021993" y="4127850"/>
              <a:ext cx="967516" cy="0"/>
            </a:xfrm>
            <a:custGeom>
              <a:avLst/>
              <a:gdLst/>
              <a:ahLst/>
              <a:cxnLst/>
              <a:rect l="l" t="t" r="r" b="b"/>
              <a:pathLst>
                <a:path w="913764">
                  <a:moveTo>
                    <a:pt x="0" y="0"/>
                  </a:moveTo>
                  <a:lnTo>
                    <a:pt x="913282" y="0"/>
                  </a:lnTo>
                </a:path>
              </a:pathLst>
            </a:custGeom>
            <a:ln w="83731">
              <a:solidFill>
                <a:srgbClr val="F8F8F8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74" name="object 281">
              <a:extLst>
                <a:ext uri="{FF2B5EF4-FFF2-40B4-BE49-F238E27FC236}">
                  <a16:creationId xmlns:a16="http://schemas.microsoft.com/office/drawing/2014/main" id="{8C5010CA-5E7D-7F81-39C7-73130BD4E5E8}"/>
                </a:ext>
              </a:extLst>
            </p:cNvPr>
            <p:cNvSpPr/>
            <p:nvPr/>
          </p:nvSpPr>
          <p:spPr>
            <a:xfrm>
              <a:off x="7202687" y="2526903"/>
              <a:ext cx="677059" cy="299197"/>
            </a:xfrm>
            <a:custGeom>
              <a:avLst/>
              <a:gdLst/>
              <a:ahLst/>
              <a:cxnLst/>
              <a:rect l="l" t="t" r="r" b="b"/>
              <a:pathLst>
                <a:path w="639445" h="282575">
                  <a:moveTo>
                    <a:pt x="609053" y="0"/>
                  </a:moveTo>
                  <a:lnTo>
                    <a:pt x="30213" y="0"/>
                  </a:lnTo>
                  <a:lnTo>
                    <a:pt x="18457" y="2373"/>
                  </a:lnTo>
                  <a:lnTo>
                    <a:pt x="8853" y="8847"/>
                  </a:lnTo>
                  <a:lnTo>
                    <a:pt x="2375" y="18446"/>
                  </a:lnTo>
                  <a:lnTo>
                    <a:pt x="0" y="30200"/>
                  </a:lnTo>
                  <a:lnTo>
                    <a:pt x="0" y="281978"/>
                  </a:lnTo>
                  <a:lnTo>
                    <a:pt x="639267" y="281978"/>
                  </a:lnTo>
                  <a:lnTo>
                    <a:pt x="639267" y="30200"/>
                  </a:lnTo>
                  <a:lnTo>
                    <a:pt x="636893" y="18446"/>
                  </a:lnTo>
                  <a:lnTo>
                    <a:pt x="630418" y="8847"/>
                  </a:lnTo>
                  <a:lnTo>
                    <a:pt x="620814" y="2373"/>
                  </a:lnTo>
                  <a:lnTo>
                    <a:pt x="609053" y="0"/>
                  </a:lnTo>
                  <a:close/>
                </a:path>
              </a:pathLst>
            </a:custGeom>
            <a:solidFill>
              <a:srgbClr val="FDFDFC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75" name="object 282">
              <a:extLst>
                <a:ext uri="{FF2B5EF4-FFF2-40B4-BE49-F238E27FC236}">
                  <a16:creationId xmlns:a16="http://schemas.microsoft.com/office/drawing/2014/main" id="{689EDD53-9F09-B106-6734-428974B0D5BB}"/>
                </a:ext>
              </a:extLst>
            </p:cNvPr>
            <p:cNvSpPr/>
            <p:nvPr/>
          </p:nvSpPr>
          <p:spPr>
            <a:xfrm>
              <a:off x="7132129" y="2853533"/>
              <a:ext cx="818254" cy="0"/>
            </a:xfrm>
            <a:custGeom>
              <a:avLst/>
              <a:gdLst/>
              <a:ahLst/>
              <a:cxnLst/>
              <a:rect l="l" t="t" r="r" b="b"/>
              <a:pathLst>
                <a:path w="772795">
                  <a:moveTo>
                    <a:pt x="0" y="0"/>
                  </a:moveTo>
                  <a:lnTo>
                    <a:pt x="772540" y="0"/>
                  </a:lnTo>
                </a:path>
              </a:pathLst>
            </a:custGeom>
            <a:ln w="54483">
              <a:solidFill>
                <a:srgbClr val="527D96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76" name="object 283">
              <a:extLst>
                <a:ext uri="{FF2B5EF4-FFF2-40B4-BE49-F238E27FC236}">
                  <a16:creationId xmlns:a16="http://schemas.microsoft.com/office/drawing/2014/main" id="{5880D1A1-FBAC-7198-C168-597C0B0CF9FB}"/>
                </a:ext>
              </a:extLst>
            </p:cNvPr>
            <p:cNvSpPr/>
            <p:nvPr/>
          </p:nvSpPr>
          <p:spPr>
            <a:xfrm>
              <a:off x="7151875" y="2724541"/>
              <a:ext cx="778585" cy="100181"/>
            </a:xfrm>
            <a:custGeom>
              <a:avLst/>
              <a:gdLst/>
              <a:ahLst/>
              <a:cxnLst/>
              <a:rect l="l" t="t" r="r" b="b"/>
              <a:pathLst>
                <a:path w="735329" h="94614">
                  <a:moveTo>
                    <a:pt x="715644" y="0"/>
                  </a:moveTo>
                  <a:lnTo>
                    <a:pt x="19608" y="0"/>
                  </a:lnTo>
                  <a:lnTo>
                    <a:pt x="11980" y="1542"/>
                  </a:lnTo>
                  <a:lnTo>
                    <a:pt x="5746" y="5751"/>
                  </a:lnTo>
                  <a:lnTo>
                    <a:pt x="1542" y="11996"/>
                  </a:lnTo>
                  <a:lnTo>
                    <a:pt x="0" y="19646"/>
                  </a:lnTo>
                  <a:lnTo>
                    <a:pt x="0" y="74980"/>
                  </a:lnTo>
                  <a:lnTo>
                    <a:pt x="1542" y="82616"/>
                  </a:lnTo>
                  <a:lnTo>
                    <a:pt x="5746" y="88853"/>
                  </a:lnTo>
                  <a:lnTo>
                    <a:pt x="11980" y="93059"/>
                  </a:lnTo>
                  <a:lnTo>
                    <a:pt x="19608" y="94602"/>
                  </a:lnTo>
                  <a:lnTo>
                    <a:pt x="715644" y="94602"/>
                  </a:lnTo>
                  <a:lnTo>
                    <a:pt x="723281" y="93059"/>
                  </a:lnTo>
                  <a:lnTo>
                    <a:pt x="729518" y="88853"/>
                  </a:lnTo>
                  <a:lnTo>
                    <a:pt x="733724" y="82616"/>
                  </a:lnTo>
                  <a:lnTo>
                    <a:pt x="735266" y="74980"/>
                  </a:lnTo>
                  <a:lnTo>
                    <a:pt x="735266" y="19646"/>
                  </a:lnTo>
                  <a:lnTo>
                    <a:pt x="733724" y="11996"/>
                  </a:lnTo>
                  <a:lnTo>
                    <a:pt x="729518" y="5751"/>
                  </a:lnTo>
                  <a:lnTo>
                    <a:pt x="723281" y="1542"/>
                  </a:lnTo>
                  <a:lnTo>
                    <a:pt x="7156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77" name="object 284">
              <a:extLst>
                <a:ext uri="{FF2B5EF4-FFF2-40B4-BE49-F238E27FC236}">
                  <a16:creationId xmlns:a16="http://schemas.microsoft.com/office/drawing/2014/main" id="{15E47B40-FEAC-834F-BC35-56B24C23E9EA}"/>
                </a:ext>
              </a:extLst>
            </p:cNvPr>
            <p:cNvSpPr/>
            <p:nvPr/>
          </p:nvSpPr>
          <p:spPr>
            <a:xfrm>
              <a:off x="7163233" y="2894323"/>
              <a:ext cx="111611" cy="0"/>
            </a:xfrm>
            <a:custGeom>
              <a:avLst/>
              <a:gdLst/>
              <a:ahLst/>
              <a:cxnLst/>
              <a:rect l="l" t="t" r="r" b="b"/>
              <a:pathLst>
                <a:path w="105410">
                  <a:moveTo>
                    <a:pt x="0" y="0"/>
                  </a:moveTo>
                  <a:lnTo>
                    <a:pt x="105359" y="0"/>
                  </a:lnTo>
                </a:path>
              </a:pathLst>
            </a:custGeom>
            <a:ln w="39789">
              <a:solidFill>
                <a:srgbClr val="527D96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78" name="object 285">
              <a:extLst>
                <a:ext uri="{FF2B5EF4-FFF2-40B4-BE49-F238E27FC236}">
                  <a16:creationId xmlns:a16="http://schemas.microsoft.com/office/drawing/2014/main" id="{2B74CB2B-C106-D0FB-5AB2-D8534428E897}"/>
                </a:ext>
              </a:extLst>
            </p:cNvPr>
            <p:cNvSpPr/>
            <p:nvPr/>
          </p:nvSpPr>
          <p:spPr>
            <a:xfrm>
              <a:off x="7807468" y="2894323"/>
              <a:ext cx="111611" cy="0"/>
            </a:xfrm>
            <a:custGeom>
              <a:avLst/>
              <a:gdLst/>
              <a:ahLst/>
              <a:cxnLst/>
              <a:rect l="l" t="t" r="r" b="b"/>
              <a:pathLst>
                <a:path w="105410">
                  <a:moveTo>
                    <a:pt x="0" y="0"/>
                  </a:moveTo>
                  <a:lnTo>
                    <a:pt x="105346" y="0"/>
                  </a:lnTo>
                </a:path>
              </a:pathLst>
            </a:custGeom>
            <a:ln w="39789">
              <a:solidFill>
                <a:srgbClr val="527D96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79" name="object 286">
              <a:extLst>
                <a:ext uri="{FF2B5EF4-FFF2-40B4-BE49-F238E27FC236}">
                  <a16:creationId xmlns:a16="http://schemas.microsoft.com/office/drawing/2014/main" id="{0DA59C0C-8E6E-842C-F451-592ECF12C381}"/>
                </a:ext>
              </a:extLst>
            </p:cNvPr>
            <p:cNvSpPr/>
            <p:nvPr/>
          </p:nvSpPr>
          <p:spPr>
            <a:xfrm>
              <a:off x="7249145" y="2570509"/>
              <a:ext cx="256193" cy="150997"/>
            </a:xfrm>
            <a:prstGeom prst="rect">
              <a:avLst/>
            </a:prstGeom>
            <a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80" name="object 287">
              <a:extLst>
                <a:ext uri="{FF2B5EF4-FFF2-40B4-BE49-F238E27FC236}">
                  <a16:creationId xmlns:a16="http://schemas.microsoft.com/office/drawing/2014/main" id="{97FC83AA-4DAF-9660-CCDB-1736F344DFB3}"/>
                </a:ext>
              </a:extLst>
            </p:cNvPr>
            <p:cNvSpPr/>
            <p:nvPr/>
          </p:nvSpPr>
          <p:spPr>
            <a:xfrm>
              <a:off x="7576949" y="2570509"/>
              <a:ext cx="256193" cy="150997"/>
            </a:xfrm>
            <a:prstGeom prst="rect">
              <a:avLst/>
            </a:prstGeom>
            <a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81" name="object 288">
              <a:extLst>
                <a:ext uri="{FF2B5EF4-FFF2-40B4-BE49-F238E27FC236}">
                  <a16:creationId xmlns:a16="http://schemas.microsoft.com/office/drawing/2014/main" id="{929FC387-1C75-0B91-7BF5-8D472D7FC51F}"/>
                </a:ext>
              </a:extLst>
            </p:cNvPr>
            <p:cNvSpPr/>
            <p:nvPr/>
          </p:nvSpPr>
          <p:spPr>
            <a:xfrm>
              <a:off x="7182600" y="2713916"/>
              <a:ext cx="717401" cy="0"/>
            </a:xfrm>
            <a:custGeom>
              <a:avLst/>
              <a:gdLst/>
              <a:ahLst/>
              <a:cxnLst/>
              <a:rect l="l" t="t" r="r" b="b"/>
              <a:pathLst>
                <a:path w="677545">
                  <a:moveTo>
                    <a:pt x="0" y="0"/>
                  </a:moveTo>
                  <a:lnTo>
                    <a:pt x="677227" y="0"/>
                  </a:lnTo>
                </a:path>
              </a:pathLst>
            </a:custGeom>
            <a:ln w="19354">
              <a:solidFill>
                <a:srgbClr val="527D96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82" name="object 289">
              <a:extLst>
                <a:ext uri="{FF2B5EF4-FFF2-40B4-BE49-F238E27FC236}">
                  <a16:creationId xmlns:a16="http://schemas.microsoft.com/office/drawing/2014/main" id="{B9BACD44-5655-E275-F7E3-C31510012D89}"/>
                </a:ext>
              </a:extLst>
            </p:cNvPr>
            <p:cNvSpPr/>
            <p:nvPr/>
          </p:nvSpPr>
          <p:spPr>
            <a:xfrm>
              <a:off x="8061442" y="2164559"/>
              <a:ext cx="425599" cy="283733"/>
            </a:xfrm>
            <a:custGeom>
              <a:avLst/>
              <a:gdLst/>
              <a:ahLst/>
              <a:cxnLst/>
              <a:rect l="l" t="t" r="r" b="b"/>
              <a:pathLst>
                <a:path w="401954" h="267969">
                  <a:moveTo>
                    <a:pt x="0" y="267398"/>
                  </a:moveTo>
                  <a:lnTo>
                    <a:pt x="401827" y="267398"/>
                  </a:lnTo>
                  <a:lnTo>
                    <a:pt x="401827" y="0"/>
                  </a:lnTo>
                  <a:lnTo>
                    <a:pt x="0" y="0"/>
                  </a:lnTo>
                  <a:lnTo>
                    <a:pt x="0" y="267398"/>
                  </a:lnTo>
                  <a:close/>
                </a:path>
              </a:pathLst>
            </a:custGeom>
            <a:solidFill>
              <a:srgbClr val="FDFDFC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83" name="object 290">
              <a:extLst>
                <a:ext uri="{FF2B5EF4-FFF2-40B4-BE49-F238E27FC236}">
                  <a16:creationId xmlns:a16="http://schemas.microsoft.com/office/drawing/2014/main" id="{BA68FAC6-7CDD-2C5F-A249-0DAD13A519EA}"/>
                </a:ext>
              </a:extLst>
            </p:cNvPr>
            <p:cNvSpPr/>
            <p:nvPr/>
          </p:nvSpPr>
          <p:spPr>
            <a:xfrm>
              <a:off x="8085513" y="2191240"/>
              <a:ext cx="377862" cy="229945"/>
            </a:xfrm>
            <a:custGeom>
              <a:avLst/>
              <a:gdLst/>
              <a:ahLst/>
              <a:cxnLst/>
              <a:rect l="l" t="t" r="r" b="b"/>
              <a:pathLst>
                <a:path w="356870" h="217169">
                  <a:moveTo>
                    <a:pt x="0" y="217004"/>
                  </a:moveTo>
                  <a:lnTo>
                    <a:pt x="356362" y="217004"/>
                  </a:lnTo>
                  <a:lnTo>
                    <a:pt x="356362" y="0"/>
                  </a:lnTo>
                  <a:lnTo>
                    <a:pt x="0" y="0"/>
                  </a:lnTo>
                  <a:lnTo>
                    <a:pt x="0" y="217004"/>
                  </a:lnTo>
                  <a:close/>
                </a:path>
              </a:pathLst>
            </a:custGeom>
            <a:solidFill>
              <a:srgbClr val="C7E3ED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84" name="object 291">
              <a:extLst>
                <a:ext uri="{FF2B5EF4-FFF2-40B4-BE49-F238E27FC236}">
                  <a16:creationId xmlns:a16="http://schemas.microsoft.com/office/drawing/2014/main" id="{09255E71-296C-9D8A-6D45-0D75527D7E4E}"/>
                </a:ext>
              </a:extLst>
            </p:cNvPr>
            <p:cNvSpPr/>
            <p:nvPr/>
          </p:nvSpPr>
          <p:spPr>
            <a:xfrm>
              <a:off x="8085512" y="2191250"/>
              <a:ext cx="377862" cy="229945"/>
            </a:xfrm>
            <a:custGeom>
              <a:avLst/>
              <a:gdLst/>
              <a:ahLst/>
              <a:cxnLst/>
              <a:rect l="l" t="t" r="r" b="b"/>
              <a:pathLst>
                <a:path w="356870" h="217169">
                  <a:moveTo>
                    <a:pt x="356362" y="0"/>
                  </a:moveTo>
                  <a:lnTo>
                    <a:pt x="0" y="0"/>
                  </a:lnTo>
                  <a:lnTo>
                    <a:pt x="0" y="217004"/>
                  </a:lnTo>
                  <a:lnTo>
                    <a:pt x="356362" y="0"/>
                  </a:lnTo>
                  <a:close/>
                </a:path>
              </a:pathLst>
            </a:custGeom>
            <a:solidFill>
              <a:srgbClr val="DBEEF4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85" name="object 292">
              <a:extLst>
                <a:ext uri="{FF2B5EF4-FFF2-40B4-BE49-F238E27FC236}">
                  <a16:creationId xmlns:a16="http://schemas.microsoft.com/office/drawing/2014/main" id="{794DFA12-A6CF-11D4-F3E7-740F7FB28F6E}"/>
                </a:ext>
              </a:extLst>
            </p:cNvPr>
            <p:cNvSpPr/>
            <p:nvPr/>
          </p:nvSpPr>
          <p:spPr>
            <a:xfrm>
              <a:off x="8032060" y="2634508"/>
              <a:ext cx="484765" cy="281044"/>
            </a:xfrm>
            <a:custGeom>
              <a:avLst/>
              <a:gdLst/>
              <a:ahLst/>
              <a:cxnLst/>
              <a:rect l="l" t="t" r="r" b="b"/>
              <a:pathLst>
                <a:path w="457835" h="265430">
                  <a:moveTo>
                    <a:pt x="0" y="265277"/>
                  </a:moveTo>
                  <a:lnTo>
                    <a:pt x="457314" y="265277"/>
                  </a:lnTo>
                  <a:lnTo>
                    <a:pt x="457314" y="0"/>
                  </a:lnTo>
                  <a:lnTo>
                    <a:pt x="0" y="0"/>
                  </a:lnTo>
                  <a:lnTo>
                    <a:pt x="0" y="2652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86" name="object 293">
              <a:extLst>
                <a:ext uri="{FF2B5EF4-FFF2-40B4-BE49-F238E27FC236}">
                  <a16:creationId xmlns:a16="http://schemas.microsoft.com/office/drawing/2014/main" id="{F45C0565-F49D-D2BE-0B12-6A2E8CED41F3}"/>
                </a:ext>
              </a:extLst>
            </p:cNvPr>
            <p:cNvSpPr/>
            <p:nvPr/>
          </p:nvSpPr>
          <p:spPr>
            <a:xfrm>
              <a:off x="8032060" y="2670377"/>
              <a:ext cx="484765" cy="0"/>
            </a:xfrm>
            <a:custGeom>
              <a:avLst/>
              <a:gdLst/>
              <a:ahLst/>
              <a:cxnLst/>
              <a:rect l="l" t="t" r="r" b="b"/>
              <a:pathLst>
                <a:path w="457835">
                  <a:moveTo>
                    <a:pt x="0" y="0"/>
                  </a:moveTo>
                  <a:lnTo>
                    <a:pt x="457314" y="0"/>
                  </a:lnTo>
                </a:path>
              </a:pathLst>
            </a:custGeom>
            <a:ln w="11366">
              <a:solidFill>
                <a:srgbClr val="B7DCE8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87" name="object 294">
              <a:extLst>
                <a:ext uri="{FF2B5EF4-FFF2-40B4-BE49-F238E27FC236}">
                  <a16:creationId xmlns:a16="http://schemas.microsoft.com/office/drawing/2014/main" id="{A4952F6E-9323-B252-99C2-AD2DA60975AE}"/>
                </a:ext>
              </a:extLst>
            </p:cNvPr>
            <p:cNvSpPr/>
            <p:nvPr/>
          </p:nvSpPr>
          <p:spPr>
            <a:xfrm>
              <a:off x="8032060" y="2754535"/>
              <a:ext cx="484765" cy="0"/>
            </a:xfrm>
            <a:custGeom>
              <a:avLst/>
              <a:gdLst/>
              <a:ahLst/>
              <a:cxnLst/>
              <a:rect l="l" t="t" r="r" b="b"/>
              <a:pathLst>
                <a:path w="457835">
                  <a:moveTo>
                    <a:pt x="0" y="0"/>
                  </a:moveTo>
                  <a:lnTo>
                    <a:pt x="457314" y="0"/>
                  </a:lnTo>
                </a:path>
              </a:pathLst>
            </a:custGeom>
            <a:ln w="7467">
              <a:solidFill>
                <a:srgbClr val="B7DCE8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88" name="object 295">
              <a:extLst>
                <a:ext uri="{FF2B5EF4-FFF2-40B4-BE49-F238E27FC236}">
                  <a16:creationId xmlns:a16="http://schemas.microsoft.com/office/drawing/2014/main" id="{F086FB37-4E22-91B2-45FD-C4CEB8322ECB}"/>
                </a:ext>
              </a:extLst>
            </p:cNvPr>
            <p:cNvSpPr/>
            <p:nvPr/>
          </p:nvSpPr>
          <p:spPr>
            <a:xfrm>
              <a:off x="8032060" y="2836650"/>
              <a:ext cx="484765" cy="0"/>
            </a:xfrm>
            <a:custGeom>
              <a:avLst/>
              <a:gdLst/>
              <a:ahLst/>
              <a:cxnLst/>
              <a:rect l="l" t="t" r="r" b="b"/>
              <a:pathLst>
                <a:path w="457835">
                  <a:moveTo>
                    <a:pt x="0" y="0"/>
                  </a:moveTo>
                  <a:lnTo>
                    <a:pt x="457314" y="0"/>
                  </a:lnTo>
                </a:path>
              </a:pathLst>
            </a:custGeom>
            <a:ln w="7480">
              <a:solidFill>
                <a:srgbClr val="B7DCE8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89" name="object 296">
              <a:extLst>
                <a:ext uri="{FF2B5EF4-FFF2-40B4-BE49-F238E27FC236}">
                  <a16:creationId xmlns:a16="http://schemas.microsoft.com/office/drawing/2014/main" id="{5163DF6D-006B-B75F-A3E9-8935275B9902}"/>
                </a:ext>
              </a:extLst>
            </p:cNvPr>
            <p:cNvSpPr/>
            <p:nvPr/>
          </p:nvSpPr>
          <p:spPr>
            <a:xfrm>
              <a:off x="8210362" y="2713490"/>
              <a:ext cx="112283" cy="0"/>
            </a:xfrm>
            <a:custGeom>
              <a:avLst/>
              <a:gdLst/>
              <a:ahLst/>
              <a:cxnLst/>
              <a:rect l="l" t="t" r="r" b="b"/>
              <a:pathLst>
                <a:path w="106045">
                  <a:moveTo>
                    <a:pt x="0" y="0"/>
                  </a:moveTo>
                  <a:lnTo>
                    <a:pt x="105460" y="0"/>
                  </a:lnTo>
                </a:path>
              </a:pathLst>
            </a:custGeom>
            <a:ln w="17005">
              <a:solidFill>
                <a:srgbClr val="B7DCE8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90" name="object 297">
              <a:extLst>
                <a:ext uri="{FF2B5EF4-FFF2-40B4-BE49-F238E27FC236}">
                  <a16:creationId xmlns:a16="http://schemas.microsoft.com/office/drawing/2014/main" id="{3A50EA9C-37BA-4F5A-0540-288EEE190E14}"/>
                </a:ext>
              </a:extLst>
            </p:cNvPr>
            <p:cNvSpPr/>
            <p:nvPr/>
          </p:nvSpPr>
          <p:spPr>
            <a:xfrm>
              <a:off x="8210362" y="2795599"/>
              <a:ext cx="112283" cy="0"/>
            </a:xfrm>
            <a:custGeom>
              <a:avLst/>
              <a:gdLst/>
              <a:ahLst/>
              <a:cxnLst/>
              <a:rect l="l" t="t" r="r" b="b"/>
              <a:pathLst>
                <a:path w="106045">
                  <a:moveTo>
                    <a:pt x="0" y="0"/>
                  </a:moveTo>
                  <a:lnTo>
                    <a:pt x="105460" y="0"/>
                  </a:lnTo>
                </a:path>
              </a:pathLst>
            </a:custGeom>
            <a:ln w="17017">
              <a:solidFill>
                <a:srgbClr val="B7DCE8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91" name="object 298">
              <a:extLst>
                <a:ext uri="{FF2B5EF4-FFF2-40B4-BE49-F238E27FC236}">
                  <a16:creationId xmlns:a16="http://schemas.microsoft.com/office/drawing/2014/main" id="{FAF6926A-14F4-4749-DDCE-AA240058B60D}"/>
                </a:ext>
              </a:extLst>
            </p:cNvPr>
            <p:cNvSpPr/>
            <p:nvPr/>
          </p:nvSpPr>
          <p:spPr>
            <a:xfrm>
              <a:off x="8210362" y="2877697"/>
              <a:ext cx="112283" cy="0"/>
            </a:xfrm>
            <a:custGeom>
              <a:avLst/>
              <a:gdLst/>
              <a:ahLst/>
              <a:cxnLst/>
              <a:rect l="l" t="t" r="r" b="b"/>
              <a:pathLst>
                <a:path w="106045">
                  <a:moveTo>
                    <a:pt x="0" y="0"/>
                  </a:moveTo>
                  <a:lnTo>
                    <a:pt x="105460" y="0"/>
                  </a:lnTo>
                </a:path>
              </a:pathLst>
            </a:custGeom>
            <a:ln w="17017">
              <a:solidFill>
                <a:srgbClr val="B7DCE8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92" name="object 299">
              <a:extLst>
                <a:ext uri="{FF2B5EF4-FFF2-40B4-BE49-F238E27FC236}">
                  <a16:creationId xmlns:a16="http://schemas.microsoft.com/office/drawing/2014/main" id="{58016EF9-A99E-D526-0366-83B868FA25DC}"/>
                </a:ext>
              </a:extLst>
            </p:cNvPr>
            <p:cNvSpPr/>
            <p:nvPr/>
          </p:nvSpPr>
          <p:spPr>
            <a:xfrm>
              <a:off x="7014622" y="2263976"/>
              <a:ext cx="0" cy="638735"/>
            </a:xfrm>
            <a:custGeom>
              <a:avLst/>
              <a:gdLst/>
              <a:ahLst/>
              <a:cxnLst/>
              <a:rect l="l" t="t" r="r" b="b"/>
              <a:pathLst>
                <a:path h="603250">
                  <a:moveTo>
                    <a:pt x="0" y="0"/>
                  </a:moveTo>
                  <a:lnTo>
                    <a:pt x="0" y="603161"/>
                  </a:lnTo>
                </a:path>
              </a:pathLst>
            </a:custGeom>
            <a:ln w="15506">
              <a:solidFill>
                <a:srgbClr val="FDFDFC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93" name="object 300">
              <a:extLst>
                <a:ext uri="{FF2B5EF4-FFF2-40B4-BE49-F238E27FC236}">
                  <a16:creationId xmlns:a16="http://schemas.microsoft.com/office/drawing/2014/main" id="{06E316EB-E302-03CF-60C8-7D49EF4B154B}"/>
                </a:ext>
              </a:extLst>
            </p:cNvPr>
            <p:cNvSpPr/>
            <p:nvPr/>
          </p:nvSpPr>
          <p:spPr>
            <a:xfrm>
              <a:off x="6967172" y="2904950"/>
              <a:ext cx="94801" cy="0"/>
            </a:xfrm>
            <a:custGeom>
              <a:avLst/>
              <a:gdLst/>
              <a:ahLst/>
              <a:cxnLst/>
              <a:rect l="l" t="t" r="r" b="b"/>
              <a:pathLst>
                <a:path w="89535">
                  <a:moveTo>
                    <a:pt x="0" y="0"/>
                  </a:moveTo>
                  <a:lnTo>
                    <a:pt x="89141" y="0"/>
                  </a:lnTo>
                </a:path>
              </a:pathLst>
            </a:custGeom>
            <a:ln w="19735">
              <a:solidFill>
                <a:srgbClr val="FDFDFC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94" name="object 301">
              <a:extLst>
                <a:ext uri="{FF2B5EF4-FFF2-40B4-BE49-F238E27FC236}">
                  <a16:creationId xmlns:a16="http://schemas.microsoft.com/office/drawing/2014/main" id="{534E667D-EB67-D9D3-3555-5E30D5CC1E9C}"/>
                </a:ext>
              </a:extLst>
            </p:cNvPr>
            <p:cNvSpPr/>
            <p:nvPr/>
          </p:nvSpPr>
          <p:spPr>
            <a:xfrm>
              <a:off x="6916877" y="2237205"/>
              <a:ext cx="196313" cy="168164"/>
            </a:xfrm>
            <a:prstGeom prst="rect">
              <a:avLst/>
            </a:prstGeom>
            <a:blipFill>
              <a:blip r:embed="rId3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95" name="object 302">
              <a:extLst>
                <a:ext uri="{FF2B5EF4-FFF2-40B4-BE49-F238E27FC236}">
                  <a16:creationId xmlns:a16="http://schemas.microsoft.com/office/drawing/2014/main" id="{A0EE3864-F2B0-0A78-4B4B-D9350D1DB34F}"/>
                </a:ext>
              </a:extLst>
            </p:cNvPr>
            <p:cNvSpPr/>
            <p:nvPr/>
          </p:nvSpPr>
          <p:spPr>
            <a:xfrm>
              <a:off x="9364114" y="2501924"/>
              <a:ext cx="212329" cy="413468"/>
            </a:xfrm>
            <a:prstGeom prst="rect">
              <a:avLst/>
            </a:prstGeom>
            <a:blipFill>
              <a:blip r:embed="rId3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96" name="object 303">
              <a:extLst>
                <a:ext uri="{FF2B5EF4-FFF2-40B4-BE49-F238E27FC236}">
                  <a16:creationId xmlns:a16="http://schemas.microsoft.com/office/drawing/2014/main" id="{5A6EA0C2-9743-419E-29F1-CCE81E47E8C6}"/>
                </a:ext>
              </a:extLst>
            </p:cNvPr>
            <p:cNvSpPr/>
            <p:nvPr/>
          </p:nvSpPr>
          <p:spPr>
            <a:xfrm>
              <a:off x="9716775" y="2544077"/>
              <a:ext cx="490818" cy="371812"/>
            </a:xfrm>
            <a:custGeom>
              <a:avLst/>
              <a:gdLst/>
              <a:ahLst/>
              <a:cxnLst/>
              <a:rect l="l" t="t" r="r" b="b"/>
              <a:pathLst>
                <a:path w="463550" h="351155">
                  <a:moveTo>
                    <a:pt x="0" y="350685"/>
                  </a:moveTo>
                  <a:lnTo>
                    <a:pt x="463080" y="350685"/>
                  </a:lnTo>
                  <a:lnTo>
                    <a:pt x="463080" y="0"/>
                  </a:lnTo>
                  <a:lnTo>
                    <a:pt x="0" y="0"/>
                  </a:lnTo>
                  <a:lnTo>
                    <a:pt x="0" y="350685"/>
                  </a:lnTo>
                  <a:close/>
                </a:path>
              </a:pathLst>
            </a:custGeom>
            <a:solidFill>
              <a:srgbClr val="1C8693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97" name="object 304">
              <a:extLst>
                <a:ext uri="{FF2B5EF4-FFF2-40B4-BE49-F238E27FC236}">
                  <a16:creationId xmlns:a16="http://schemas.microsoft.com/office/drawing/2014/main" id="{8E49C45D-18BA-7C6D-9E1D-9A589FC4187C}"/>
                </a:ext>
              </a:extLst>
            </p:cNvPr>
            <p:cNvSpPr/>
            <p:nvPr/>
          </p:nvSpPr>
          <p:spPr>
            <a:xfrm>
              <a:off x="9954035" y="2318203"/>
              <a:ext cx="90768" cy="149262"/>
            </a:xfrm>
            <a:custGeom>
              <a:avLst/>
              <a:gdLst/>
              <a:ahLst/>
              <a:cxnLst/>
              <a:rect l="l" t="t" r="r" b="b"/>
              <a:pathLst>
                <a:path w="85725" h="140969">
                  <a:moveTo>
                    <a:pt x="42659" y="0"/>
                  </a:moveTo>
                  <a:lnTo>
                    <a:pt x="26071" y="3357"/>
                  </a:lnTo>
                  <a:lnTo>
                    <a:pt x="12509" y="12509"/>
                  </a:lnTo>
                  <a:lnTo>
                    <a:pt x="3357" y="26071"/>
                  </a:lnTo>
                  <a:lnTo>
                    <a:pt x="0" y="42659"/>
                  </a:lnTo>
                  <a:lnTo>
                    <a:pt x="0" y="140804"/>
                  </a:lnTo>
                  <a:lnTo>
                    <a:pt x="12801" y="140804"/>
                  </a:lnTo>
                  <a:lnTo>
                    <a:pt x="12801" y="42659"/>
                  </a:lnTo>
                  <a:lnTo>
                    <a:pt x="15150" y="31042"/>
                  </a:lnTo>
                  <a:lnTo>
                    <a:pt x="21553" y="21547"/>
                  </a:lnTo>
                  <a:lnTo>
                    <a:pt x="31044" y="15139"/>
                  </a:lnTo>
                  <a:lnTo>
                    <a:pt x="42659" y="12788"/>
                  </a:lnTo>
                  <a:lnTo>
                    <a:pt x="73015" y="12788"/>
                  </a:lnTo>
                  <a:lnTo>
                    <a:pt x="72826" y="12509"/>
                  </a:lnTo>
                  <a:lnTo>
                    <a:pt x="59256" y="3357"/>
                  </a:lnTo>
                  <a:lnTo>
                    <a:pt x="42659" y="0"/>
                  </a:lnTo>
                  <a:close/>
                </a:path>
                <a:path w="85725" h="140969">
                  <a:moveTo>
                    <a:pt x="73015" y="12788"/>
                  </a:moveTo>
                  <a:lnTo>
                    <a:pt x="42659" y="12788"/>
                  </a:lnTo>
                  <a:lnTo>
                    <a:pt x="54275" y="15139"/>
                  </a:lnTo>
                  <a:lnTo>
                    <a:pt x="63771" y="21547"/>
                  </a:lnTo>
                  <a:lnTo>
                    <a:pt x="70178" y="31042"/>
                  </a:lnTo>
                  <a:lnTo>
                    <a:pt x="72529" y="42659"/>
                  </a:lnTo>
                  <a:lnTo>
                    <a:pt x="72529" y="59728"/>
                  </a:lnTo>
                  <a:lnTo>
                    <a:pt x="85343" y="59728"/>
                  </a:lnTo>
                  <a:lnTo>
                    <a:pt x="85343" y="42659"/>
                  </a:lnTo>
                  <a:lnTo>
                    <a:pt x="81983" y="26071"/>
                  </a:lnTo>
                  <a:lnTo>
                    <a:pt x="73015" y="12788"/>
                  </a:lnTo>
                  <a:close/>
                </a:path>
              </a:pathLst>
            </a:custGeom>
            <a:solidFill>
              <a:srgbClr val="C2E0E3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98" name="object 305">
              <a:extLst>
                <a:ext uri="{FF2B5EF4-FFF2-40B4-BE49-F238E27FC236}">
                  <a16:creationId xmlns:a16="http://schemas.microsoft.com/office/drawing/2014/main" id="{95305095-E37A-1C25-641E-D4A8843C731F}"/>
                </a:ext>
              </a:extLst>
            </p:cNvPr>
            <p:cNvSpPr/>
            <p:nvPr/>
          </p:nvSpPr>
          <p:spPr>
            <a:xfrm>
              <a:off x="9893844" y="2429024"/>
              <a:ext cx="28238" cy="47065"/>
            </a:xfrm>
            <a:custGeom>
              <a:avLst/>
              <a:gdLst/>
              <a:ahLst/>
              <a:cxnLst/>
              <a:rect l="l" t="t" r="r" b="b"/>
              <a:pathLst>
                <a:path w="26670" h="44450">
                  <a:moveTo>
                    <a:pt x="0" y="43967"/>
                  </a:moveTo>
                  <a:lnTo>
                    <a:pt x="26263" y="43967"/>
                  </a:lnTo>
                  <a:lnTo>
                    <a:pt x="26263" y="0"/>
                  </a:lnTo>
                  <a:lnTo>
                    <a:pt x="0" y="0"/>
                  </a:lnTo>
                  <a:lnTo>
                    <a:pt x="0" y="43967"/>
                  </a:lnTo>
                  <a:close/>
                </a:path>
              </a:pathLst>
            </a:custGeom>
            <a:solidFill>
              <a:srgbClr val="C2E0E3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599" name="object 306">
              <a:extLst>
                <a:ext uri="{FF2B5EF4-FFF2-40B4-BE49-F238E27FC236}">
                  <a16:creationId xmlns:a16="http://schemas.microsoft.com/office/drawing/2014/main" id="{DC9684AD-31B7-3BBC-0006-B8D5945A67EA}"/>
                </a:ext>
              </a:extLst>
            </p:cNvPr>
            <p:cNvSpPr/>
            <p:nvPr/>
          </p:nvSpPr>
          <p:spPr>
            <a:xfrm>
              <a:off x="9867448" y="2419846"/>
              <a:ext cx="54461" cy="14119"/>
            </a:xfrm>
            <a:custGeom>
              <a:avLst/>
              <a:gdLst/>
              <a:ahLst/>
              <a:cxnLst/>
              <a:rect l="l" t="t" r="r" b="b"/>
              <a:pathLst>
                <a:path w="51435" h="13335">
                  <a:moveTo>
                    <a:pt x="51206" y="0"/>
                  </a:moveTo>
                  <a:lnTo>
                    <a:pt x="0" y="0"/>
                  </a:lnTo>
                  <a:lnTo>
                    <a:pt x="0" y="7112"/>
                  </a:lnTo>
                  <a:lnTo>
                    <a:pt x="51206" y="12814"/>
                  </a:lnTo>
                  <a:lnTo>
                    <a:pt x="51206" y="0"/>
                  </a:lnTo>
                  <a:close/>
                </a:path>
              </a:pathLst>
            </a:custGeom>
            <a:solidFill>
              <a:srgbClr val="C2E0E3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00" name="object 307">
              <a:extLst>
                <a:ext uri="{FF2B5EF4-FFF2-40B4-BE49-F238E27FC236}">
                  <a16:creationId xmlns:a16="http://schemas.microsoft.com/office/drawing/2014/main" id="{757AF110-FD04-7B53-5ABF-3B2111616382}"/>
                </a:ext>
              </a:extLst>
            </p:cNvPr>
            <p:cNvSpPr/>
            <p:nvPr/>
          </p:nvSpPr>
          <p:spPr>
            <a:xfrm>
              <a:off x="10002215" y="2429024"/>
              <a:ext cx="28238" cy="47065"/>
            </a:xfrm>
            <a:custGeom>
              <a:avLst/>
              <a:gdLst/>
              <a:ahLst/>
              <a:cxnLst/>
              <a:rect l="l" t="t" r="r" b="b"/>
              <a:pathLst>
                <a:path w="26670" h="44450">
                  <a:moveTo>
                    <a:pt x="0" y="43967"/>
                  </a:moveTo>
                  <a:lnTo>
                    <a:pt x="26263" y="43967"/>
                  </a:lnTo>
                  <a:lnTo>
                    <a:pt x="26263" y="0"/>
                  </a:lnTo>
                  <a:lnTo>
                    <a:pt x="0" y="0"/>
                  </a:lnTo>
                  <a:lnTo>
                    <a:pt x="0" y="43967"/>
                  </a:lnTo>
                  <a:close/>
                </a:path>
              </a:pathLst>
            </a:custGeom>
            <a:solidFill>
              <a:srgbClr val="C2E0E3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01" name="object 308">
              <a:extLst>
                <a:ext uri="{FF2B5EF4-FFF2-40B4-BE49-F238E27FC236}">
                  <a16:creationId xmlns:a16="http://schemas.microsoft.com/office/drawing/2014/main" id="{31281233-B7B5-6D97-FEC4-C0299C34EBC3}"/>
                </a:ext>
              </a:extLst>
            </p:cNvPr>
            <p:cNvSpPr/>
            <p:nvPr/>
          </p:nvSpPr>
          <p:spPr>
            <a:xfrm>
              <a:off x="10002222" y="2419836"/>
              <a:ext cx="54461" cy="14119"/>
            </a:xfrm>
            <a:custGeom>
              <a:avLst/>
              <a:gdLst/>
              <a:ahLst/>
              <a:cxnLst/>
              <a:rect l="l" t="t" r="r" b="b"/>
              <a:pathLst>
                <a:path w="51435" h="13335">
                  <a:moveTo>
                    <a:pt x="51206" y="0"/>
                  </a:moveTo>
                  <a:lnTo>
                    <a:pt x="0" y="0"/>
                  </a:lnTo>
                  <a:lnTo>
                    <a:pt x="0" y="12814"/>
                  </a:lnTo>
                  <a:lnTo>
                    <a:pt x="51206" y="7112"/>
                  </a:lnTo>
                  <a:lnTo>
                    <a:pt x="51206" y="0"/>
                  </a:lnTo>
                  <a:close/>
                </a:path>
              </a:pathLst>
            </a:custGeom>
            <a:solidFill>
              <a:srgbClr val="C2E0E3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02" name="object 309">
              <a:extLst>
                <a:ext uri="{FF2B5EF4-FFF2-40B4-BE49-F238E27FC236}">
                  <a16:creationId xmlns:a16="http://schemas.microsoft.com/office/drawing/2014/main" id="{2FC118CC-F0F7-0126-4552-F24D05588D36}"/>
                </a:ext>
              </a:extLst>
            </p:cNvPr>
            <p:cNvSpPr/>
            <p:nvPr/>
          </p:nvSpPr>
          <p:spPr>
            <a:xfrm>
              <a:off x="9799306" y="2457116"/>
              <a:ext cx="325418" cy="88751"/>
            </a:xfrm>
            <a:custGeom>
              <a:avLst/>
              <a:gdLst/>
              <a:ahLst/>
              <a:cxnLst/>
              <a:rect l="l" t="t" r="r" b="b"/>
              <a:pathLst>
                <a:path w="307339" h="83819">
                  <a:moveTo>
                    <a:pt x="303936" y="0"/>
                  </a:moveTo>
                  <a:lnTo>
                    <a:pt x="3276" y="0"/>
                  </a:lnTo>
                  <a:lnTo>
                    <a:pt x="0" y="3263"/>
                  </a:lnTo>
                  <a:lnTo>
                    <a:pt x="0" y="12954"/>
                  </a:lnTo>
                  <a:lnTo>
                    <a:pt x="5537" y="40377"/>
                  </a:lnTo>
                  <a:lnTo>
                    <a:pt x="20639" y="62769"/>
                  </a:lnTo>
                  <a:lnTo>
                    <a:pt x="43039" y="77865"/>
                  </a:lnTo>
                  <a:lnTo>
                    <a:pt x="70472" y="83400"/>
                  </a:lnTo>
                  <a:lnTo>
                    <a:pt x="236740" y="83400"/>
                  </a:lnTo>
                  <a:lnTo>
                    <a:pt x="264162" y="77865"/>
                  </a:lnTo>
                  <a:lnTo>
                    <a:pt x="286564" y="62769"/>
                  </a:lnTo>
                  <a:lnTo>
                    <a:pt x="301672" y="40377"/>
                  </a:lnTo>
                  <a:lnTo>
                    <a:pt x="307212" y="12954"/>
                  </a:lnTo>
                  <a:lnTo>
                    <a:pt x="307212" y="3263"/>
                  </a:lnTo>
                  <a:lnTo>
                    <a:pt x="303936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03" name="object 310">
              <a:extLst>
                <a:ext uri="{FF2B5EF4-FFF2-40B4-BE49-F238E27FC236}">
                  <a16:creationId xmlns:a16="http://schemas.microsoft.com/office/drawing/2014/main" id="{A4C712A4-4698-EB52-9209-E14261B20DC6}"/>
                </a:ext>
              </a:extLst>
            </p:cNvPr>
            <p:cNvSpPr/>
            <p:nvPr/>
          </p:nvSpPr>
          <p:spPr>
            <a:xfrm>
              <a:off x="9754131" y="2027549"/>
              <a:ext cx="416186" cy="249443"/>
            </a:xfrm>
            <a:custGeom>
              <a:avLst/>
              <a:gdLst/>
              <a:ahLst/>
              <a:cxnLst/>
              <a:rect l="l" t="t" r="r" b="b"/>
              <a:pathLst>
                <a:path w="393064" h="235585">
                  <a:moveTo>
                    <a:pt x="0" y="235331"/>
                  </a:moveTo>
                  <a:lnTo>
                    <a:pt x="392544" y="235331"/>
                  </a:lnTo>
                  <a:lnTo>
                    <a:pt x="392544" y="0"/>
                  </a:lnTo>
                  <a:lnTo>
                    <a:pt x="0" y="0"/>
                  </a:lnTo>
                  <a:lnTo>
                    <a:pt x="0" y="235331"/>
                  </a:lnTo>
                  <a:close/>
                </a:path>
              </a:pathLst>
            </a:custGeom>
            <a:solidFill>
              <a:srgbClr val="C2E0E3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04" name="object 311">
              <a:extLst>
                <a:ext uri="{FF2B5EF4-FFF2-40B4-BE49-F238E27FC236}">
                  <a16:creationId xmlns:a16="http://schemas.microsoft.com/office/drawing/2014/main" id="{92ECBF4B-D6B9-E57C-40E1-0A73A564CD11}"/>
                </a:ext>
              </a:extLst>
            </p:cNvPr>
            <p:cNvSpPr/>
            <p:nvPr/>
          </p:nvSpPr>
          <p:spPr>
            <a:xfrm>
              <a:off x="9754126" y="2027555"/>
              <a:ext cx="416186" cy="249443"/>
            </a:xfrm>
            <a:custGeom>
              <a:avLst/>
              <a:gdLst/>
              <a:ahLst/>
              <a:cxnLst/>
              <a:rect l="l" t="t" r="r" b="b"/>
              <a:pathLst>
                <a:path w="393064" h="235585">
                  <a:moveTo>
                    <a:pt x="392544" y="0"/>
                  </a:moveTo>
                  <a:lnTo>
                    <a:pt x="0" y="0"/>
                  </a:lnTo>
                  <a:lnTo>
                    <a:pt x="0" y="235331"/>
                  </a:lnTo>
                  <a:lnTo>
                    <a:pt x="392544" y="0"/>
                  </a:lnTo>
                  <a:close/>
                </a:path>
              </a:pathLst>
            </a:custGeom>
            <a:solidFill>
              <a:srgbClr val="D6E7ED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05" name="object 312">
              <a:extLst>
                <a:ext uri="{FF2B5EF4-FFF2-40B4-BE49-F238E27FC236}">
                  <a16:creationId xmlns:a16="http://schemas.microsoft.com/office/drawing/2014/main" id="{D2E41773-6132-840C-31B9-4430CEDA49B1}"/>
                </a:ext>
              </a:extLst>
            </p:cNvPr>
            <p:cNvSpPr/>
            <p:nvPr/>
          </p:nvSpPr>
          <p:spPr>
            <a:xfrm>
              <a:off x="9740562" y="2276587"/>
              <a:ext cx="443081" cy="0"/>
            </a:xfrm>
            <a:custGeom>
              <a:avLst/>
              <a:gdLst/>
              <a:ahLst/>
              <a:cxnLst/>
              <a:rect l="l" t="t" r="r" b="b"/>
              <a:pathLst>
                <a:path w="418464">
                  <a:moveTo>
                    <a:pt x="0" y="0"/>
                  </a:moveTo>
                  <a:lnTo>
                    <a:pt x="418147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06" name="object 313">
              <a:extLst>
                <a:ext uri="{FF2B5EF4-FFF2-40B4-BE49-F238E27FC236}">
                  <a16:creationId xmlns:a16="http://schemas.microsoft.com/office/drawing/2014/main" id="{4B4A183F-68DC-0492-EFAD-DE27FB44E38C}"/>
                </a:ext>
              </a:extLst>
            </p:cNvPr>
            <p:cNvSpPr/>
            <p:nvPr/>
          </p:nvSpPr>
          <p:spPr>
            <a:xfrm>
              <a:off x="9754116" y="2041266"/>
              <a:ext cx="0" cy="221876"/>
            </a:xfrm>
            <a:custGeom>
              <a:avLst/>
              <a:gdLst/>
              <a:ahLst/>
              <a:cxnLst/>
              <a:rect l="l" t="t" r="r" b="b"/>
              <a:pathLst>
                <a:path h="209550">
                  <a:moveTo>
                    <a:pt x="0" y="0"/>
                  </a:moveTo>
                  <a:lnTo>
                    <a:pt x="0" y="209550"/>
                  </a:lnTo>
                </a:path>
              </a:pathLst>
            </a:custGeom>
            <a:ln w="2560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07" name="object 314">
              <a:extLst>
                <a:ext uri="{FF2B5EF4-FFF2-40B4-BE49-F238E27FC236}">
                  <a16:creationId xmlns:a16="http://schemas.microsoft.com/office/drawing/2014/main" id="{AA93709A-7314-AB63-2F34-B87E99ED7982}"/>
                </a:ext>
              </a:extLst>
            </p:cNvPr>
            <p:cNvSpPr/>
            <p:nvPr/>
          </p:nvSpPr>
          <p:spPr>
            <a:xfrm>
              <a:off x="9740562" y="2027816"/>
              <a:ext cx="443081" cy="0"/>
            </a:xfrm>
            <a:custGeom>
              <a:avLst/>
              <a:gdLst/>
              <a:ahLst/>
              <a:cxnLst/>
              <a:rect l="l" t="t" r="r" b="b"/>
              <a:pathLst>
                <a:path w="418464">
                  <a:moveTo>
                    <a:pt x="0" y="0"/>
                  </a:moveTo>
                  <a:lnTo>
                    <a:pt x="418147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08" name="object 315">
              <a:extLst>
                <a:ext uri="{FF2B5EF4-FFF2-40B4-BE49-F238E27FC236}">
                  <a16:creationId xmlns:a16="http://schemas.microsoft.com/office/drawing/2014/main" id="{13AFAFF1-FEAF-409B-A535-B0570CF5AE5D}"/>
                </a:ext>
              </a:extLst>
            </p:cNvPr>
            <p:cNvSpPr/>
            <p:nvPr/>
          </p:nvSpPr>
          <p:spPr>
            <a:xfrm>
              <a:off x="10169752" y="2041118"/>
              <a:ext cx="0" cy="222548"/>
            </a:xfrm>
            <a:custGeom>
              <a:avLst/>
              <a:gdLst/>
              <a:ahLst/>
              <a:cxnLst/>
              <a:rect l="l" t="t" r="r" b="b"/>
              <a:pathLst>
                <a:path h="210185">
                  <a:moveTo>
                    <a:pt x="0" y="0"/>
                  </a:moveTo>
                  <a:lnTo>
                    <a:pt x="0" y="209727"/>
                  </a:lnTo>
                </a:path>
              </a:pathLst>
            </a:custGeom>
            <a:ln w="2560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09" name="object 316">
              <a:extLst>
                <a:ext uri="{FF2B5EF4-FFF2-40B4-BE49-F238E27FC236}">
                  <a16:creationId xmlns:a16="http://schemas.microsoft.com/office/drawing/2014/main" id="{9B27842C-6A18-93D5-1BA4-BA0F36198F1E}"/>
                </a:ext>
              </a:extLst>
            </p:cNvPr>
            <p:cNvSpPr/>
            <p:nvPr/>
          </p:nvSpPr>
          <p:spPr>
            <a:xfrm>
              <a:off x="9741704" y="2577962"/>
              <a:ext cx="205740" cy="305249"/>
            </a:xfrm>
            <a:custGeom>
              <a:avLst/>
              <a:gdLst/>
              <a:ahLst/>
              <a:cxnLst/>
              <a:rect l="l" t="t" r="r" b="b"/>
              <a:pathLst>
                <a:path w="194310" h="288289">
                  <a:moveTo>
                    <a:pt x="0" y="288010"/>
                  </a:moveTo>
                  <a:lnTo>
                    <a:pt x="194132" y="288010"/>
                  </a:lnTo>
                  <a:lnTo>
                    <a:pt x="194132" y="0"/>
                  </a:lnTo>
                  <a:lnTo>
                    <a:pt x="0" y="0"/>
                  </a:lnTo>
                  <a:lnTo>
                    <a:pt x="0" y="2880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10" name="object 317">
              <a:extLst>
                <a:ext uri="{FF2B5EF4-FFF2-40B4-BE49-F238E27FC236}">
                  <a16:creationId xmlns:a16="http://schemas.microsoft.com/office/drawing/2014/main" id="{30A237AD-7372-5EE6-18B3-5B403FDB0146}"/>
                </a:ext>
              </a:extLst>
            </p:cNvPr>
            <p:cNvSpPr/>
            <p:nvPr/>
          </p:nvSpPr>
          <p:spPr>
            <a:xfrm>
              <a:off x="9969847" y="2577962"/>
              <a:ext cx="205740" cy="305249"/>
            </a:xfrm>
            <a:custGeom>
              <a:avLst/>
              <a:gdLst/>
              <a:ahLst/>
              <a:cxnLst/>
              <a:rect l="l" t="t" r="r" b="b"/>
              <a:pathLst>
                <a:path w="194310" h="288289">
                  <a:moveTo>
                    <a:pt x="0" y="288010"/>
                  </a:moveTo>
                  <a:lnTo>
                    <a:pt x="194132" y="288010"/>
                  </a:lnTo>
                  <a:lnTo>
                    <a:pt x="194132" y="0"/>
                  </a:lnTo>
                  <a:lnTo>
                    <a:pt x="0" y="0"/>
                  </a:lnTo>
                  <a:lnTo>
                    <a:pt x="0" y="2880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11" name="object 318">
              <a:extLst>
                <a:ext uri="{FF2B5EF4-FFF2-40B4-BE49-F238E27FC236}">
                  <a16:creationId xmlns:a16="http://schemas.microsoft.com/office/drawing/2014/main" id="{6ADFB396-607F-D788-F685-DC1AF9F3ABAF}"/>
                </a:ext>
              </a:extLst>
            </p:cNvPr>
            <p:cNvSpPr/>
            <p:nvPr/>
          </p:nvSpPr>
          <p:spPr>
            <a:xfrm>
              <a:off x="9863680" y="2596031"/>
              <a:ext cx="59167" cy="18154"/>
            </a:xfrm>
            <a:custGeom>
              <a:avLst/>
              <a:gdLst/>
              <a:ahLst/>
              <a:cxnLst/>
              <a:rect l="l" t="t" r="r" b="b"/>
              <a:pathLst>
                <a:path w="55879" h="17144">
                  <a:moveTo>
                    <a:pt x="51663" y="0"/>
                  </a:moveTo>
                  <a:lnTo>
                    <a:pt x="3822" y="0"/>
                  </a:lnTo>
                  <a:lnTo>
                    <a:pt x="0" y="3822"/>
                  </a:lnTo>
                  <a:lnTo>
                    <a:pt x="0" y="13258"/>
                  </a:lnTo>
                  <a:lnTo>
                    <a:pt x="3822" y="17081"/>
                  </a:lnTo>
                  <a:lnTo>
                    <a:pt x="51663" y="17081"/>
                  </a:lnTo>
                  <a:lnTo>
                    <a:pt x="55473" y="13258"/>
                  </a:lnTo>
                  <a:lnTo>
                    <a:pt x="55473" y="3822"/>
                  </a:lnTo>
                  <a:lnTo>
                    <a:pt x="51663" y="0"/>
                  </a:lnTo>
                  <a:close/>
                </a:path>
              </a:pathLst>
            </a:custGeom>
            <a:solidFill>
              <a:srgbClr val="1C8693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12" name="object 319">
              <a:extLst>
                <a:ext uri="{FF2B5EF4-FFF2-40B4-BE49-F238E27FC236}">
                  <a16:creationId xmlns:a16="http://schemas.microsoft.com/office/drawing/2014/main" id="{08E585FE-9813-4A72-EE8C-179E58257A85}"/>
                </a:ext>
              </a:extLst>
            </p:cNvPr>
            <p:cNvSpPr/>
            <p:nvPr/>
          </p:nvSpPr>
          <p:spPr>
            <a:xfrm>
              <a:off x="9994695" y="2596031"/>
              <a:ext cx="59167" cy="18154"/>
            </a:xfrm>
            <a:custGeom>
              <a:avLst/>
              <a:gdLst/>
              <a:ahLst/>
              <a:cxnLst/>
              <a:rect l="l" t="t" r="r" b="b"/>
              <a:pathLst>
                <a:path w="55879" h="17144">
                  <a:moveTo>
                    <a:pt x="51638" y="0"/>
                  </a:moveTo>
                  <a:lnTo>
                    <a:pt x="3822" y="0"/>
                  </a:lnTo>
                  <a:lnTo>
                    <a:pt x="0" y="3822"/>
                  </a:lnTo>
                  <a:lnTo>
                    <a:pt x="0" y="13258"/>
                  </a:lnTo>
                  <a:lnTo>
                    <a:pt x="3822" y="17081"/>
                  </a:lnTo>
                  <a:lnTo>
                    <a:pt x="51638" y="17081"/>
                  </a:lnTo>
                  <a:lnTo>
                    <a:pt x="55460" y="13258"/>
                  </a:lnTo>
                  <a:lnTo>
                    <a:pt x="55460" y="3822"/>
                  </a:lnTo>
                  <a:lnTo>
                    <a:pt x="51638" y="0"/>
                  </a:lnTo>
                  <a:close/>
                </a:path>
              </a:pathLst>
            </a:custGeom>
            <a:solidFill>
              <a:srgbClr val="1C8693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13" name="object 320">
              <a:extLst>
                <a:ext uri="{FF2B5EF4-FFF2-40B4-BE49-F238E27FC236}">
                  <a16:creationId xmlns:a16="http://schemas.microsoft.com/office/drawing/2014/main" id="{A877992F-F18D-DBB1-B8FC-045AA81C25B1}"/>
                </a:ext>
              </a:extLst>
            </p:cNvPr>
            <p:cNvSpPr/>
            <p:nvPr/>
          </p:nvSpPr>
          <p:spPr>
            <a:xfrm>
              <a:off x="9714597" y="2292293"/>
              <a:ext cx="492835" cy="0"/>
            </a:xfrm>
            <a:custGeom>
              <a:avLst/>
              <a:gdLst/>
              <a:ahLst/>
              <a:cxnLst/>
              <a:rect l="l" t="t" r="r" b="b"/>
              <a:pathLst>
                <a:path w="465454">
                  <a:moveTo>
                    <a:pt x="0" y="0"/>
                  </a:moveTo>
                  <a:lnTo>
                    <a:pt x="465061" y="0"/>
                  </a:lnTo>
                </a:path>
              </a:pathLst>
            </a:custGeom>
            <a:ln w="19075">
              <a:solidFill>
                <a:srgbClr val="C2E0E3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14" name="object 321">
              <a:extLst>
                <a:ext uri="{FF2B5EF4-FFF2-40B4-BE49-F238E27FC236}">
                  <a16:creationId xmlns:a16="http://schemas.microsoft.com/office/drawing/2014/main" id="{8FB9FF24-857F-F974-6C8F-2C1C9ABA59F1}"/>
                </a:ext>
              </a:extLst>
            </p:cNvPr>
            <p:cNvSpPr/>
            <p:nvPr/>
          </p:nvSpPr>
          <p:spPr>
            <a:xfrm>
              <a:off x="8713603" y="2035886"/>
              <a:ext cx="0" cy="806152"/>
            </a:xfrm>
            <a:custGeom>
              <a:avLst/>
              <a:gdLst/>
              <a:ahLst/>
              <a:cxnLst/>
              <a:rect l="l" t="t" r="r" b="b"/>
              <a:pathLst>
                <a:path h="761364">
                  <a:moveTo>
                    <a:pt x="0" y="0"/>
                  </a:moveTo>
                  <a:lnTo>
                    <a:pt x="0" y="760857"/>
                  </a:lnTo>
                </a:path>
              </a:pathLst>
            </a:custGeom>
            <a:ln w="2759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15" name="object 322">
              <a:extLst>
                <a:ext uri="{FF2B5EF4-FFF2-40B4-BE49-F238E27FC236}">
                  <a16:creationId xmlns:a16="http://schemas.microsoft.com/office/drawing/2014/main" id="{C1C60EA7-4775-9922-7619-53FA3E958DE3}"/>
                </a:ext>
              </a:extLst>
            </p:cNvPr>
            <p:cNvSpPr/>
            <p:nvPr/>
          </p:nvSpPr>
          <p:spPr>
            <a:xfrm>
              <a:off x="8698995" y="2021093"/>
              <a:ext cx="478715" cy="0"/>
            </a:xfrm>
            <a:custGeom>
              <a:avLst/>
              <a:gdLst/>
              <a:ahLst/>
              <a:cxnLst/>
              <a:rect l="l" t="t" r="r" b="b"/>
              <a:pathLst>
                <a:path w="452120">
                  <a:moveTo>
                    <a:pt x="0" y="0"/>
                  </a:moveTo>
                  <a:lnTo>
                    <a:pt x="451992" y="0"/>
                  </a:lnTo>
                </a:path>
              </a:pathLst>
            </a:custGeom>
            <a:ln w="2793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16" name="object 323">
              <a:extLst>
                <a:ext uri="{FF2B5EF4-FFF2-40B4-BE49-F238E27FC236}">
                  <a16:creationId xmlns:a16="http://schemas.microsoft.com/office/drawing/2014/main" id="{651A1EB3-1668-0BD2-4586-774E6E18886C}"/>
                </a:ext>
              </a:extLst>
            </p:cNvPr>
            <p:cNvSpPr/>
            <p:nvPr/>
          </p:nvSpPr>
          <p:spPr>
            <a:xfrm>
              <a:off x="9162949" y="2035320"/>
              <a:ext cx="0" cy="806824"/>
            </a:xfrm>
            <a:custGeom>
              <a:avLst/>
              <a:gdLst/>
              <a:ahLst/>
              <a:cxnLst/>
              <a:rect l="l" t="t" r="r" b="b"/>
              <a:pathLst>
                <a:path h="762000">
                  <a:moveTo>
                    <a:pt x="0" y="0"/>
                  </a:moveTo>
                  <a:lnTo>
                    <a:pt x="0" y="761390"/>
                  </a:lnTo>
                </a:path>
              </a:pathLst>
            </a:custGeom>
            <a:ln w="2762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17" name="object 324">
              <a:extLst>
                <a:ext uri="{FF2B5EF4-FFF2-40B4-BE49-F238E27FC236}">
                  <a16:creationId xmlns:a16="http://schemas.microsoft.com/office/drawing/2014/main" id="{CDE43300-5953-7B09-8A4D-B1F5473CE375}"/>
                </a:ext>
              </a:extLst>
            </p:cNvPr>
            <p:cNvSpPr/>
            <p:nvPr/>
          </p:nvSpPr>
          <p:spPr>
            <a:xfrm>
              <a:off x="8698995" y="2028630"/>
              <a:ext cx="478715" cy="0"/>
            </a:xfrm>
            <a:custGeom>
              <a:avLst/>
              <a:gdLst/>
              <a:ahLst/>
              <a:cxnLst/>
              <a:rect l="l" t="t" r="r" b="b"/>
              <a:pathLst>
                <a:path w="452120">
                  <a:moveTo>
                    <a:pt x="0" y="0"/>
                  </a:moveTo>
                  <a:lnTo>
                    <a:pt x="451992" y="0"/>
                  </a:lnTo>
                </a:path>
              </a:pathLst>
            </a:custGeom>
            <a:ln w="425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18" name="object 325">
              <a:extLst>
                <a:ext uri="{FF2B5EF4-FFF2-40B4-BE49-F238E27FC236}">
                  <a16:creationId xmlns:a16="http://schemas.microsoft.com/office/drawing/2014/main" id="{E6B95DBA-ADFD-0F6D-7C4E-22C9CFBAAE17}"/>
                </a:ext>
              </a:extLst>
            </p:cNvPr>
            <p:cNvSpPr/>
            <p:nvPr/>
          </p:nvSpPr>
          <p:spPr>
            <a:xfrm>
              <a:off x="8698995" y="2878444"/>
              <a:ext cx="478715" cy="0"/>
            </a:xfrm>
            <a:custGeom>
              <a:avLst/>
              <a:gdLst/>
              <a:ahLst/>
              <a:cxnLst/>
              <a:rect l="l" t="t" r="r" b="b"/>
              <a:pathLst>
                <a:path w="452120">
                  <a:moveTo>
                    <a:pt x="0" y="0"/>
                  </a:moveTo>
                  <a:lnTo>
                    <a:pt x="451992" y="0"/>
                  </a:lnTo>
                </a:path>
              </a:pathLst>
            </a:custGeom>
            <a:ln w="6978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19" name="object 326">
              <a:extLst>
                <a:ext uri="{FF2B5EF4-FFF2-40B4-BE49-F238E27FC236}">
                  <a16:creationId xmlns:a16="http://schemas.microsoft.com/office/drawing/2014/main" id="{237D2DDD-8530-2A84-ED43-E67DDC0819F3}"/>
                </a:ext>
              </a:extLst>
            </p:cNvPr>
            <p:cNvSpPr/>
            <p:nvPr/>
          </p:nvSpPr>
          <p:spPr>
            <a:xfrm>
              <a:off x="8716965" y="2107593"/>
              <a:ext cx="188258" cy="68579"/>
            </a:xfrm>
            <a:custGeom>
              <a:avLst/>
              <a:gdLst/>
              <a:ahLst/>
              <a:cxnLst/>
              <a:rect l="l" t="t" r="r" b="b"/>
              <a:pathLst>
                <a:path w="177800" h="64769">
                  <a:moveTo>
                    <a:pt x="152666" y="0"/>
                  </a:moveTo>
                  <a:lnTo>
                    <a:pt x="0" y="0"/>
                  </a:lnTo>
                  <a:lnTo>
                    <a:pt x="0" y="13804"/>
                  </a:lnTo>
                  <a:lnTo>
                    <a:pt x="158750" y="13804"/>
                  </a:lnTo>
                  <a:lnTo>
                    <a:pt x="163703" y="18757"/>
                  </a:lnTo>
                  <a:lnTo>
                    <a:pt x="163703" y="64516"/>
                  </a:lnTo>
                  <a:lnTo>
                    <a:pt x="177507" y="64516"/>
                  </a:lnTo>
                  <a:lnTo>
                    <a:pt x="177507" y="24841"/>
                  </a:lnTo>
                  <a:lnTo>
                    <a:pt x="175551" y="15184"/>
                  </a:lnTo>
                  <a:lnTo>
                    <a:pt x="170221" y="7286"/>
                  </a:lnTo>
                  <a:lnTo>
                    <a:pt x="162323" y="1956"/>
                  </a:lnTo>
                  <a:lnTo>
                    <a:pt x="1526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20" name="object 327">
              <a:extLst>
                <a:ext uri="{FF2B5EF4-FFF2-40B4-BE49-F238E27FC236}">
                  <a16:creationId xmlns:a16="http://schemas.microsoft.com/office/drawing/2014/main" id="{19B5010E-DBF7-26E3-7AF6-56A71E767E71}"/>
                </a:ext>
              </a:extLst>
            </p:cNvPr>
            <p:cNvSpPr/>
            <p:nvPr/>
          </p:nvSpPr>
          <p:spPr>
            <a:xfrm>
              <a:off x="8855377" y="2171268"/>
              <a:ext cx="84716" cy="17482"/>
            </a:xfrm>
            <a:custGeom>
              <a:avLst/>
              <a:gdLst/>
              <a:ahLst/>
              <a:cxnLst/>
              <a:rect l="l" t="t" r="r" b="b"/>
              <a:pathLst>
                <a:path w="80010" h="16510">
                  <a:moveTo>
                    <a:pt x="72478" y="0"/>
                  </a:moveTo>
                  <a:lnTo>
                    <a:pt x="7277" y="0"/>
                  </a:lnTo>
                  <a:lnTo>
                    <a:pt x="0" y="7277"/>
                  </a:lnTo>
                  <a:lnTo>
                    <a:pt x="0" y="16268"/>
                  </a:lnTo>
                  <a:lnTo>
                    <a:pt x="79756" y="16268"/>
                  </a:lnTo>
                  <a:lnTo>
                    <a:pt x="79756" y="7277"/>
                  </a:lnTo>
                  <a:lnTo>
                    <a:pt x="724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21" name="object 328">
              <a:extLst>
                <a:ext uri="{FF2B5EF4-FFF2-40B4-BE49-F238E27FC236}">
                  <a16:creationId xmlns:a16="http://schemas.microsoft.com/office/drawing/2014/main" id="{00FF65E0-AA30-FD56-2486-081717FEC351}"/>
                </a:ext>
              </a:extLst>
            </p:cNvPr>
            <p:cNvSpPr/>
            <p:nvPr/>
          </p:nvSpPr>
          <p:spPr>
            <a:xfrm>
              <a:off x="8729196" y="2048417"/>
              <a:ext cx="420221" cy="792031"/>
            </a:xfrm>
            <a:custGeom>
              <a:avLst/>
              <a:gdLst/>
              <a:ahLst/>
              <a:cxnLst/>
              <a:rect l="l" t="t" r="r" b="b"/>
              <a:pathLst>
                <a:path w="396875" h="748030">
                  <a:moveTo>
                    <a:pt x="0" y="747433"/>
                  </a:moveTo>
                  <a:lnTo>
                    <a:pt x="396875" y="747433"/>
                  </a:lnTo>
                  <a:lnTo>
                    <a:pt x="396875" y="0"/>
                  </a:lnTo>
                  <a:lnTo>
                    <a:pt x="0" y="0"/>
                  </a:lnTo>
                  <a:lnTo>
                    <a:pt x="0" y="747433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22" name="object 329">
              <a:extLst>
                <a:ext uri="{FF2B5EF4-FFF2-40B4-BE49-F238E27FC236}">
                  <a16:creationId xmlns:a16="http://schemas.microsoft.com/office/drawing/2014/main" id="{4514B945-940F-032A-BE34-70AA2434D56E}"/>
                </a:ext>
              </a:extLst>
            </p:cNvPr>
            <p:cNvSpPr/>
            <p:nvPr/>
          </p:nvSpPr>
          <p:spPr>
            <a:xfrm>
              <a:off x="9115789" y="2398776"/>
              <a:ext cx="0" cy="95474"/>
            </a:xfrm>
            <a:custGeom>
              <a:avLst/>
              <a:gdLst/>
              <a:ahLst/>
              <a:cxnLst/>
              <a:rect l="l" t="t" r="r" b="b"/>
              <a:pathLst>
                <a:path h="90169">
                  <a:moveTo>
                    <a:pt x="0" y="0"/>
                  </a:moveTo>
                  <a:lnTo>
                    <a:pt x="0" y="90093"/>
                  </a:lnTo>
                </a:path>
              </a:pathLst>
            </a:custGeom>
            <a:ln w="2216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23" name="object 330">
              <a:extLst>
                <a:ext uri="{FF2B5EF4-FFF2-40B4-BE49-F238E27FC236}">
                  <a16:creationId xmlns:a16="http://schemas.microsoft.com/office/drawing/2014/main" id="{D01E8C2B-D735-7D54-4FB1-A943D95B85E4}"/>
                </a:ext>
              </a:extLst>
            </p:cNvPr>
            <p:cNvSpPr/>
            <p:nvPr/>
          </p:nvSpPr>
          <p:spPr>
            <a:xfrm>
              <a:off x="10872737" y="5227920"/>
              <a:ext cx="590326" cy="441062"/>
            </a:xfrm>
            <a:custGeom>
              <a:avLst/>
              <a:gdLst/>
              <a:ahLst/>
              <a:cxnLst/>
              <a:rect l="l" t="t" r="r" b="b"/>
              <a:pathLst>
                <a:path w="557529" h="416560">
                  <a:moveTo>
                    <a:pt x="0" y="416013"/>
                  </a:moveTo>
                  <a:lnTo>
                    <a:pt x="557326" y="416013"/>
                  </a:lnTo>
                  <a:lnTo>
                    <a:pt x="557326" y="0"/>
                  </a:lnTo>
                  <a:lnTo>
                    <a:pt x="0" y="0"/>
                  </a:lnTo>
                  <a:lnTo>
                    <a:pt x="0" y="4160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24" name="object 331">
              <a:extLst>
                <a:ext uri="{FF2B5EF4-FFF2-40B4-BE49-F238E27FC236}">
                  <a16:creationId xmlns:a16="http://schemas.microsoft.com/office/drawing/2014/main" id="{DFBAC146-6C48-57BD-1D08-9E4F4DE2CADB}"/>
                </a:ext>
              </a:extLst>
            </p:cNvPr>
            <p:cNvSpPr/>
            <p:nvPr/>
          </p:nvSpPr>
          <p:spPr>
            <a:xfrm>
              <a:off x="10872737" y="5227920"/>
              <a:ext cx="590326" cy="36307"/>
            </a:xfrm>
            <a:custGeom>
              <a:avLst/>
              <a:gdLst/>
              <a:ahLst/>
              <a:cxnLst/>
              <a:rect l="l" t="t" r="r" b="b"/>
              <a:pathLst>
                <a:path w="557529" h="34289">
                  <a:moveTo>
                    <a:pt x="0" y="34251"/>
                  </a:moveTo>
                  <a:lnTo>
                    <a:pt x="557326" y="34251"/>
                  </a:lnTo>
                  <a:lnTo>
                    <a:pt x="557326" y="0"/>
                  </a:lnTo>
                  <a:lnTo>
                    <a:pt x="0" y="0"/>
                  </a:lnTo>
                  <a:lnTo>
                    <a:pt x="0" y="34251"/>
                  </a:lnTo>
                  <a:close/>
                </a:path>
              </a:pathLst>
            </a:custGeom>
            <a:solidFill>
              <a:srgbClr val="695170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25" name="object 332">
              <a:extLst>
                <a:ext uri="{FF2B5EF4-FFF2-40B4-BE49-F238E27FC236}">
                  <a16:creationId xmlns:a16="http://schemas.microsoft.com/office/drawing/2014/main" id="{78DB34C7-CBD0-29EC-6CAB-66DB8F20055D}"/>
                </a:ext>
              </a:extLst>
            </p:cNvPr>
            <p:cNvSpPr/>
            <p:nvPr/>
          </p:nvSpPr>
          <p:spPr>
            <a:xfrm>
              <a:off x="10305783" y="5323626"/>
              <a:ext cx="385931" cy="344917"/>
            </a:xfrm>
            <a:custGeom>
              <a:avLst/>
              <a:gdLst/>
              <a:ahLst/>
              <a:cxnLst/>
              <a:rect l="l" t="t" r="r" b="b"/>
              <a:pathLst>
                <a:path w="364489" h="325754">
                  <a:moveTo>
                    <a:pt x="0" y="325628"/>
                  </a:moveTo>
                  <a:lnTo>
                    <a:pt x="364350" y="325628"/>
                  </a:lnTo>
                  <a:lnTo>
                    <a:pt x="364350" y="0"/>
                  </a:lnTo>
                  <a:lnTo>
                    <a:pt x="0" y="0"/>
                  </a:lnTo>
                  <a:lnTo>
                    <a:pt x="0" y="325628"/>
                  </a:lnTo>
                  <a:close/>
                </a:path>
              </a:pathLst>
            </a:custGeom>
            <a:solidFill>
              <a:srgbClr val="D0CDDE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26" name="object 333">
              <a:extLst>
                <a:ext uri="{FF2B5EF4-FFF2-40B4-BE49-F238E27FC236}">
                  <a16:creationId xmlns:a16="http://schemas.microsoft.com/office/drawing/2014/main" id="{94CB6D6D-B400-F019-47A0-CFC2C6FDCDA3}"/>
                </a:ext>
              </a:extLst>
            </p:cNvPr>
            <p:cNvSpPr/>
            <p:nvPr/>
          </p:nvSpPr>
          <p:spPr>
            <a:xfrm>
              <a:off x="10305783" y="5227961"/>
              <a:ext cx="385931" cy="96146"/>
            </a:xfrm>
            <a:custGeom>
              <a:avLst/>
              <a:gdLst/>
              <a:ahLst/>
              <a:cxnLst/>
              <a:rect l="l" t="t" r="r" b="b"/>
              <a:pathLst>
                <a:path w="364489" h="90804">
                  <a:moveTo>
                    <a:pt x="0" y="90347"/>
                  </a:moveTo>
                  <a:lnTo>
                    <a:pt x="364350" y="90347"/>
                  </a:lnTo>
                  <a:lnTo>
                    <a:pt x="364350" y="0"/>
                  </a:lnTo>
                  <a:lnTo>
                    <a:pt x="0" y="0"/>
                  </a:lnTo>
                  <a:lnTo>
                    <a:pt x="0" y="90347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27" name="object 334">
              <a:extLst>
                <a:ext uri="{FF2B5EF4-FFF2-40B4-BE49-F238E27FC236}">
                  <a16:creationId xmlns:a16="http://schemas.microsoft.com/office/drawing/2014/main" id="{38365F7E-B992-7DF6-0DA7-273C8B047C04}"/>
                </a:ext>
              </a:extLst>
            </p:cNvPr>
            <p:cNvSpPr/>
            <p:nvPr/>
          </p:nvSpPr>
          <p:spPr>
            <a:xfrm>
              <a:off x="10383741" y="5351220"/>
              <a:ext cx="229864" cy="229864"/>
            </a:xfrm>
            <a:prstGeom prst="rect">
              <a:avLst/>
            </a:prstGeom>
            <a:blipFill>
              <a:blip r:embed="rId3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28" name="object 335">
              <a:extLst>
                <a:ext uri="{FF2B5EF4-FFF2-40B4-BE49-F238E27FC236}">
                  <a16:creationId xmlns:a16="http://schemas.microsoft.com/office/drawing/2014/main" id="{1E34F1D0-323C-0DEC-1A03-CF16C220F0E5}"/>
                </a:ext>
              </a:extLst>
            </p:cNvPr>
            <p:cNvSpPr/>
            <p:nvPr/>
          </p:nvSpPr>
          <p:spPr>
            <a:xfrm>
              <a:off x="10476970" y="5254103"/>
              <a:ext cx="43703" cy="43703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0497" y="0"/>
                  </a:moveTo>
                  <a:lnTo>
                    <a:pt x="12521" y="1611"/>
                  </a:lnTo>
                  <a:lnTo>
                    <a:pt x="6005" y="6005"/>
                  </a:lnTo>
                  <a:lnTo>
                    <a:pt x="1611" y="12521"/>
                  </a:lnTo>
                  <a:lnTo>
                    <a:pt x="0" y="20497"/>
                  </a:lnTo>
                  <a:lnTo>
                    <a:pt x="1611" y="28472"/>
                  </a:lnTo>
                  <a:lnTo>
                    <a:pt x="6005" y="34983"/>
                  </a:lnTo>
                  <a:lnTo>
                    <a:pt x="12521" y="39373"/>
                  </a:lnTo>
                  <a:lnTo>
                    <a:pt x="20497" y="40982"/>
                  </a:lnTo>
                  <a:lnTo>
                    <a:pt x="28474" y="39373"/>
                  </a:lnTo>
                  <a:lnTo>
                    <a:pt x="34990" y="34983"/>
                  </a:lnTo>
                  <a:lnTo>
                    <a:pt x="39384" y="28472"/>
                  </a:lnTo>
                  <a:lnTo>
                    <a:pt x="40995" y="20497"/>
                  </a:lnTo>
                  <a:lnTo>
                    <a:pt x="39384" y="12521"/>
                  </a:lnTo>
                  <a:lnTo>
                    <a:pt x="34990" y="6005"/>
                  </a:lnTo>
                  <a:lnTo>
                    <a:pt x="28474" y="1611"/>
                  </a:lnTo>
                  <a:lnTo>
                    <a:pt x="20497" y="0"/>
                  </a:lnTo>
                  <a:close/>
                </a:path>
              </a:pathLst>
            </a:custGeom>
            <a:solidFill>
              <a:srgbClr val="C7C5D9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29" name="object 336">
              <a:extLst>
                <a:ext uri="{FF2B5EF4-FFF2-40B4-BE49-F238E27FC236}">
                  <a16:creationId xmlns:a16="http://schemas.microsoft.com/office/drawing/2014/main" id="{496F9F85-3683-92F3-B3BB-B2C2C316F84F}"/>
                </a:ext>
              </a:extLst>
            </p:cNvPr>
            <p:cNvSpPr/>
            <p:nvPr/>
          </p:nvSpPr>
          <p:spPr>
            <a:xfrm>
              <a:off x="10551825" y="5275792"/>
              <a:ext cx="125730" cy="0"/>
            </a:xfrm>
            <a:custGeom>
              <a:avLst/>
              <a:gdLst/>
              <a:ahLst/>
              <a:cxnLst/>
              <a:rect l="l" t="t" r="r" b="b"/>
              <a:pathLst>
                <a:path w="118745">
                  <a:moveTo>
                    <a:pt x="0" y="0"/>
                  </a:moveTo>
                  <a:lnTo>
                    <a:pt x="118414" y="0"/>
                  </a:lnTo>
                </a:path>
              </a:pathLst>
            </a:custGeom>
            <a:ln w="47802">
              <a:solidFill>
                <a:srgbClr val="C7C5D9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30" name="object 337">
              <a:extLst>
                <a:ext uri="{FF2B5EF4-FFF2-40B4-BE49-F238E27FC236}">
                  <a16:creationId xmlns:a16="http://schemas.microsoft.com/office/drawing/2014/main" id="{CD9B56D3-DB5F-409D-4F01-FE9E7C0E8AF7}"/>
                </a:ext>
              </a:extLst>
            </p:cNvPr>
            <p:cNvSpPr/>
            <p:nvPr/>
          </p:nvSpPr>
          <p:spPr>
            <a:xfrm>
              <a:off x="10551827" y="5250492"/>
              <a:ext cx="125730" cy="51098"/>
            </a:xfrm>
            <a:custGeom>
              <a:avLst/>
              <a:gdLst/>
              <a:ahLst/>
              <a:cxnLst/>
              <a:rect l="l" t="t" r="r" b="b"/>
              <a:pathLst>
                <a:path w="118745" h="48260">
                  <a:moveTo>
                    <a:pt x="118414" y="0"/>
                  </a:moveTo>
                  <a:lnTo>
                    <a:pt x="0" y="0"/>
                  </a:lnTo>
                  <a:lnTo>
                    <a:pt x="0" y="47802"/>
                  </a:lnTo>
                  <a:lnTo>
                    <a:pt x="118414" y="0"/>
                  </a:lnTo>
                  <a:close/>
                </a:path>
              </a:pathLst>
            </a:custGeom>
            <a:solidFill>
              <a:srgbClr val="D6D5E3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31" name="object 338">
              <a:extLst>
                <a:ext uri="{FF2B5EF4-FFF2-40B4-BE49-F238E27FC236}">
                  <a16:creationId xmlns:a16="http://schemas.microsoft.com/office/drawing/2014/main" id="{A275F965-61D8-07BF-4511-76C1397E5BDD}"/>
                </a:ext>
              </a:extLst>
            </p:cNvPr>
            <p:cNvSpPr/>
            <p:nvPr/>
          </p:nvSpPr>
          <p:spPr>
            <a:xfrm>
              <a:off x="10320357" y="5250511"/>
              <a:ext cx="65218" cy="14791"/>
            </a:xfrm>
            <a:custGeom>
              <a:avLst/>
              <a:gdLst/>
              <a:ahLst/>
              <a:cxnLst/>
              <a:rect l="l" t="t" r="r" b="b"/>
              <a:pathLst>
                <a:path w="61595" h="13970">
                  <a:moveTo>
                    <a:pt x="0" y="13906"/>
                  </a:moveTo>
                  <a:lnTo>
                    <a:pt x="61480" y="13906"/>
                  </a:lnTo>
                  <a:lnTo>
                    <a:pt x="61480" y="0"/>
                  </a:lnTo>
                  <a:lnTo>
                    <a:pt x="0" y="0"/>
                  </a:lnTo>
                  <a:lnTo>
                    <a:pt x="0" y="13906"/>
                  </a:lnTo>
                  <a:close/>
                </a:path>
              </a:pathLst>
            </a:custGeom>
            <a:solidFill>
              <a:srgbClr val="C7C5D9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32" name="object 339">
              <a:extLst>
                <a:ext uri="{FF2B5EF4-FFF2-40B4-BE49-F238E27FC236}">
                  <a16:creationId xmlns:a16="http://schemas.microsoft.com/office/drawing/2014/main" id="{4813AB3B-4D7C-98A1-5D60-DEECBFB5255F}"/>
                </a:ext>
              </a:extLst>
            </p:cNvPr>
            <p:cNvSpPr/>
            <p:nvPr/>
          </p:nvSpPr>
          <p:spPr>
            <a:xfrm>
              <a:off x="9906971" y="5323626"/>
              <a:ext cx="385931" cy="344917"/>
            </a:xfrm>
            <a:custGeom>
              <a:avLst/>
              <a:gdLst/>
              <a:ahLst/>
              <a:cxnLst/>
              <a:rect l="l" t="t" r="r" b="b"/>
              <a:pathLst>
                <a:path w="364489" h="325754">
                  <a:moveTo>
                    <a:pt x="0" y="325628"/>
                  </a:moveTo>
                  <a:lnTo>
                    <a:pt x="364350" y="325628"/>
                  </a:lnTo>
                  <a:lnTo>
                    <a:pt x="364350" y="0"/>
                  </a:lnTo>
                  <a:lnTo>
                    <a:pt x="0" y="0"/>
                  </a:lnTo>
                  <a:lnTo>
                    <a:pt x="0" y="325628"/>
                  </a:lnTo>
                  <a:close/>
                </a:path>
              </a:pathLst>
            </a:custGeom>
            <a:solidFill>
              <a:srgbClr val="D0CDDE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33" name="object 340">
              <a:extLst>
                <a:ext uri="{FF2B5EF4-FFF2-40B4-BE49-F238E27FC236}">
                  <a16:creationId xmlns:a16="http://schemas.microsoft.com/office/drawing/2014/main" id="{2D024333-743E-DF4D-5876-AFD0FE9D04B5}"/>
                </a:ext>
              </a:extLst>
            </p:cNvPr>
            <p:cNvSpPr/>
            <p:nvPr/>
          </p:nvSpPr>
          <p:spPr>
            <a:xfrm>
              <a:off x="9906971" y="5227961"/>
              <a:ext cx="385931" cy="96146"/>
            </a:xfrm>
            <a:custGeom>
              <a:avLst/>
              <a:gdLst/>
              <a:ahLst/>
              <a:cxnLst/>
              <a:rect l="l" t="t" r="r" b="b"/>
              <a:pathLst>
                <a:path w="364489" h="90804">
                  <a:moveTo>
                    <a:pt x="0" y="90347"/>
                  </a:moveTo>
                  <a:lnTo>
                    <a:pt x="364350" y="90347"/>
                  </a:lnTo>
                  <a:lnTo>
                    <a:pt x="364350" y="0"/>
                  </a:lnTo>
                  <a:lnTo>
                    <a:pt x="0" y="0"/>
                  </a:lnTo>
                  <a:lnTo>
                    <a:pt x="0" y="90347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34" name="object 341">
              <a:extLst>
                <a:ext uri="{FF2B5EF4-FFF2-40B4-BE49-F238E27FC236}">
                  <a16:creationId xmlns:a16="http://schemas.microsoft.com/office/drawing/2014/main" id="{A7EA93D4-816F-FDD0-FD25-2E7B10FA01E1}"/>
                </a:ext>
              </a:extLst>
            </p:cNvPr>
            <p:cNvSpPr/>
            <p:nvPr/>
          </p:nvSpPr>
          <p:spPr>
            <a:xfrm>
              <a:off x="9984915" y="5351220"/>
              <a:ext cx="229864" cy="229864"/>
            </a:xfrm>
            <a:prstGeom prst="rect">
              <a:avLst/>
            </a:prstGeom>
            <a:blipFill>
              <a:blip r:embed="rId3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35" name="object 342">
              <a:extLst>
                <a:ext uri="{FF2B5EF4-FFF2-40B4-BE49-F238E27FC236}">
                  <a16:creationId xmlns:a16="http://schemas.microsoft.com/office/drawing/2014/main" id="{35DFD15F-A68D-B61E-BDBB-993380FEFC1C}"/>
                </a:ext>
              </a:extLst>
            </p:cNvPr>
            <p:cNvSpPr/>
            <p:nvPr/>
          </p:nvSpPr>
          <p:spPr>
            <a:xfrm>
              <a:off x="10078143" y="5254103"/>
              <a:ext cx="43703" cy="43703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0497" y="0"/>
                  </a:moveTo>
                  <a:lnTo>
                    <a:pt x="12521" y="1611"/>
                  </a:lnTo>
                  <a:lnTo>
                    <a:pt x="6005" y="6005"/>
                  </a:lnTo>
                  <a:lnTo>
                    <a:pt x="1611" y="12521"/>
                  </a:lnTo>
                  <a:lnTo>
                    <a:pt x="0" y="20497"/>
                  </a:lnTo>
                  <a:lnTo>
                    <a:pt x="1611" y="28472"/>
                  </a:lnTo>
                  <a:lnTo>
                    <a:pt x="6005" y="34983"/>
                  </a:lnTo>
                  <a:lnTo>
                    <a:pt x="12521" y="39373"/>
                  </a:lnTo>
                  <a:lnTo>
                    <a:pt x="20497" y="40982"/>
                  </a:lnTo>
                  <a:lnTo>
                    <a:pt x="28474" y="39373"/>
                  </a:lnTo>
                  <a:lnTo>
                    <a:pt x="34990" y="34983"/>
                  </a:lnTo>
                  <a:lnTo>
                    <a:pt x="39384" y="28472"/>
                  </a:lnTo>
                  <a:lnTo>
                    <a:pt x="40995" y="20497"/>
                  </a:lnTo>
                  <a:lnTo>
                    <a:pt x="39384" y="12521"/>
                  </a:lnTo>
                  <a:lnTo>
                    <a:pt x="34990" y="6005"/>
                  </a:lnTo>
                  <a:lnTo>
                    <a:pt x="28474" y="1611"/>
                  </a:lnTo>
                  <a:lnTo>
                    <a:pt x="20497" y="0"/>
                  </a:lnTo>
                  <a:close/>
                </a:path>
              </a:pathLst>
            </a:custGeom>
            <a:solidFill>
              <a:srgbClr val="C7C5D9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36" name="object 343">
              <a:extLst>
                <a:ext uri="{FF2B5EF4-FFF2-40B4-BE49-F238E27FC236}">
                  <a16:creationId xmlns:a16="http://schemas.microsoft.com/office/drawing/2014/main" id="{A2DE8D81-6C62-0B2F-9D53-84511366A80E}"/>
                </a:ext>
              </a:extLst>
            </p:cNvPr>
            <p:cNvSpPr/>
            <p:nvPr/>
          </p:nvSpPr>
          <p:spPr>
            <a:xfrm>
              <a:off x="10152999" y="5275792"/>
              <a:ext cx="125730" cy="0"/>
            </a:xfrm>
            <a:custGeom>
              <a:avLst/>
              <a:gdLst/>
              <a:ahLst/>
              <a:cxnLst/>
              <a:rect l="l" t="t" r="r" b="b"/>
              <a:pathLst>
                <a:path w="118745">
                  <a:moveTo>
                    <a:pt x="0" y="0"/>
                  </a:moveTo>
                  <a:lnTo>
                    <a:pt x="118414" y="0"/>
                  </a:lnTo>
                </a:path>
              </a:pathLst>
            </a:custGeom>
            <a:ln w="47802">
              <a:solidFill>
                <a:srgbClr val="C7C5D9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37" name="object 344">
              <a:extLst>
                <a:ext uri="{FF2B5EF4-FFF2-40B4-BE49-F238E27FC236}">
                  <a16:creationId xmlns:a16="http://schemas.microsoft.com/office/drawing/2014/main" id="{62DB306C-0E12-6AF7-8AED-B00EFEF2A6BC}"/>
                </a:ext>
              </a:extLst>
            </p:cNvPr>
            <p:cNvSpPr/>
            <p:nvPr/>
          </p:nvSpPr>
          <p:spPr>
            <a:xfrm>
              <a:off x="10153001" y="5250492"/>
              <a:ext cx="125730" cy="51098"/>
            </a:xfrm>
            <a:custGeom>
              <a:avLst/>
              <a:gdLst/>
              <a:ahLst/>
              <a:cxnLst/>
              <a:rect l="l" t="t" r="r" b="b"/>
              <a:pathLst>
                <a:path w="118745" h="48260">
                  <a:moveTo>
                    <a:pt x="118414" y="0"/>
                  </a:moveTo>
                  <a:lnTo>
                    <a:pt x="0" y="0"/>
                  </a:lnTo>
                  <a:lnTo>
                    <a:pt x="0" y="47802"/>
                  </a:lnTo>
                  <a:lnTo>
                    <a:pt x="118414" y="0"/>
                  </a:lnTo>
                  <a:close/>
                </a:path>
              </a:pathLst>
            </a:custGeom>
            <a:solidFill>
              <a:srgbClr val="D6D5E3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38" name="object 345">
              <a:extLst>
                <a:ext uri="{FF2B5EF4-FFF2-40B4-BE49-F238E27FC236}">
                  <a16:creationId xmlns:a16="http://schemas.microsoft.com/office/drawing/2014/main" id="{8C72A769-89C0-FA5E-2814-A9BB996B83E0}"/>
                </a:ext>
              </a:extLst>
            </p:cNvPr>
            <p:cNvSpPr/>
            <p:nvPr/>
          </p:nvSpPr>
          <p:spPr>
            <a:xfrm>
              <a:off x="9921531" y="5250511"/>
              <a:ext cx="65218" cy="14791"/>
            </a:xfrm>
            <a:custGeom>
              <a:avLst/>
              <a:gdLst/>
              <a:ahLst/>
              <a:cxnLst/>
              <a:rect l="l" t="t" r="r" b="b"/>
              <a:pathLst>
                <a:path w="61595" h="13970">
                  <a:moveTo>
                    <a:pt x="0" y="13906"/>
                  </a:moveTo>
                  <a:lnTo>
                    <a:pt x="61480" y="13906"/>
                  </a:lnTo>
                  <a:lnTo>
                    <a:pt x="61480" y="0"/>
                  </a:lnTo>
                  <a:lnTo>
                    <a:pt x="0" y="0"/>
                  </a:lnTo>
                  <a:lnTo>
                    <a:pt x="0" y="13906"/>
                  </a:lnTo>
                  <a:close/>
                </a:path>
              </a:pathLst>
            </a:custGeom>
            <a:solidFill>
              <a:srgbClr val="C7C5D9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39" name="object 346">
              <a:extLst>
                <a:ext uri="{FF2B5EF4-FFF2-40B4-BE49-F238E27FC236}">
                  <a16:creationId xmlns:a16="http://schemas.microsoft.com/office/drawing/2014/main" id="{5D51BBBB-A25E-02B5-DF2C-5870E9C2857D}"/>
                </a:ext>
              </a:extLst>
            </p:cNvPr>
            <p:cNvSpPr/>
            <p:nvPr/>
          </p:nvSpPr>
          <p:spPr>
            <a:xfrm>
              <a:off x="11159340" y="5051452"/>
              <a:ext cx="96818" cy="159348"/>
            </a:xfrm>
            <a:custGeom>
              <a:avLst/>
              <a:gdLst/>
              <a:ahLst/>
              <a:cxnLst/>
              <a:rect l="l" t="t" r="r" b="b"/>
              <a:pathLst>
                <a:path w="91440" h="150495">
                  <a:moveTo>
                    <a:pt x="45542" y="0"/>
                  </a:moveTo>
                  <a:lnTo>
                    <a:pt x="27833" y="3583"/>
                  </a:lnTo>
                  <a:lnTo>
                    <a:pt x="13355" y="13350"/>
                  </a:lnTo>
                  <a:lnTo>
                    <a:pt x="3585" y="27828"/>
                  </a:lnTo>
                  <a:lnTo>
                    <a:pt x="0" y="45542"/>
                  </a:lnTo>
                  <a:lnTo>
                    <a:pt x="0" y="150291"/>
                  </a:lnTo>
                  <a:lnTo>
                    <a:pt x="13665" y="150291"/>
                  </a:lnTo>
                  <a:lnTo>
                    <a:pt x="13665" y="45542"/>
                  </a:lnTo>
                  <a:lnTo>
                    <a:pt x="16174" y="33146"/>
                  </a:lnTo>
                  <a:lnTo>
                    <a:pt x="23012" y="23012"/>
                  </a:lnTo>
                  <a:lnTo>
                    <a:pt x="33146" y="16174"/>
                  </a:lnTo>
                  <a:lnTo>
                    <a:pt x="45542" y="13665"/>
                  </a:lnTo>
                  <a:lnTo>
                    <a:pt x="77952" y="13665"/>
                  </a:lnTo>
                  <a:lnTo>
                    <a:pt x="77739" y="13350"/>
                  </a:lnTo>
                  <a:lnTo>
                    <a:pt x="63257" y="3583"/>
                  </a:lnTo>
                  <a:lnTo>
                    <a:pt x="45542" y="0"/>
                  </a:lnTo>
                  <a:close/>
                </a:path>
                <a:path w="91440" h="150495">
                  <a:moveTo>
                    <a:pt x="77952" y="13665"/>
                  </a:moveTo>
                  <a:lnTo>
                    <a:pt x="45542" y="13665"/>
                  </a:lnTo>
                  <a:lnTo>
                    <a:pt x="57945" y="16174"/>
                  </a:lnTo>
                  <a:lnTo>
                    <a:pt x="68083" y="23012"/>
                  </a:lnTo>
                  <a:lnTo>
                    <a:pt x="74922" y="33146"/>
                  </a:lnTo>
                  <a:lnTo>
                    <a:pt x="77431" y="45542"/>
                  </a:lnTo>
                  <a:lnTo>
                    <a:pt x="77431" y="63753"/>
                  </a:lnTo>
                  <a:lnTo>
                    <a:pt x="91097" y="63753"/>
                  </a:lnTo>
                  <a:lnTo>
                    <a:pt x="91097" y="45542"/>
                  </a:lnTo>
                  <a:lnTo>
                    <a:pt x="87511" y="27828"/>
                  </a:lnTo>
                  <a:lnTo>
                    <a:pt x="77952" y="13665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40" name="object 347">
              <a:extLst>
                <a:ext uri="{FF2B5EF4-FFF2-40B4-BE49-F238E27FC236}">
                  <a16:creationId xmlns:a16="http://schemas.microsoft.com/office/drawing/2014/main" id="{61C61BF3-D513-4927-ADF8-18E276132E05}"/>
                </a:ext>
              </a:extLst>
            </p:cNvPr>
            <p:cNvSpPr/>
            <p:nvPr/>
          </p:nvSpPr>
          <p:spPr>
            <a:xfrm>
              <a:off x="11095086" y="5169748"/>
              <a:ext cx="30256" cy="49754"/>
            </a:xfrm>
            <a:custGeom>
              <a:avLst/>
              <a:gdLst/>
              <a:ahLst/>
              <a:cxnLst/>
              <a:rect l="l" t="t" r="r" b="b"/>
              <a:pathLst>
                <a:path w="28575" h="46989">
                  <a:moveTo>
                    <a:pt x="0" y="46913"/>
                  </a:moveTo>
                  <a:lnTo>
                    <a:pt x="28054" y="46913"/>
                  </a:lnTo>
                  <a:lnTo>
                    <a:pt x="28054" y="0"/>
                  </a:lnTo>
                  <a:lnTo>
                    <a:pt x="0" y="0"/>
                  </a:lnTo>
                  <a:lnTo>
                    <a:pt x="0" y="46913"/>
                  </a:lnTo>
                  <a:close/>
                </a:path>
              </a:pathLst>
            </a:custGeom>
            <a:solidFill>
              <a:srgbClr val="E2E1EB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41" name="object 348">
              <a:extLst>
                <a:ext uri="{FF2B5EF4-FFF2-40B4-BE49-F238E27FC236}">
                  <a16:creationId xmlns:a16="http://schemas.microsoft.com/office/drawing/2014/main" id="{6A48CE47-E6F8-B640-AC64-08F9D41B73FC}"/>
                </a:ext>
              </a:extLst>
            </p:cNvPr>
            <p:cNvSpPr/>
            <p:nvPr/>
          </p:nvSpPr>
          <p:spPr>
            <a:xfrm>
              <a:off x="11066915" y="5159945"/>
              <a:ext cx="58494" cy="14791"/>
            </a:xfrm>
            <a:custGeom>
              <a:avLst/>
              <a:gdLst/>
              <a:ahLst/>
              <a:cxnLst/>
              <a:rect l="l" t="t" r="r" b="b"/>
              <a:pathLst>
                <a:path w="55245" h="13970">
                  <a:moveTo>
                    <a:pt x="54660" y="0"/>
                  </a:moveTo>
                  <a:lnTo>
                    <a:pt x="0" y="0"/>
                  </a:lnTo>
                  <a:lnTo>
                    <a:pt x="0" y="7594"/>
                  </a:lnTo>
                  <a:lnTo>
                    <a:pt x="54660" y="13665"/>
                  </a:lnTo>
                  <a:lnTo>
                    <a:pt x="54660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42" name="object 349">
              <a:extLst>
                <a:ext uri="{FF2B5EF4-FFF2-40B4-BE49-F238E27FC236}">
                  <a16:creationId xmlns:a16="http://schemas.microsoft.com/office/drawing/2014/main" id="{640CE649-F2F4-03CA-0A87-EF5FFFDC9305}"/>
                </a:ext>
              </a:extLst>
            </p:cNvPr>
            <p:cNvSpPr/>
            <p:nvPr/>
          </p:nvSpPr>
          <p:spPr>
            <a:xfrm>
              <a:off x="11210784" y="5169748"/>
              <a:ext cx="30256" cy="49754"/>
            </a:xfrm>
            <a:custGeom>
              <a:avLst/>
              <a:gdLst/>
              <a:ahLst/>
              <a:cxnLst/>
              <a:rect l="l" t="t" r="r" b="b"/>
              <a:pathLst>
                <a:path w="28575" h="46989">
                  <a:moveTo>
                    <a:pt x="0" y="46913"/>
                  </a:moveTo>
                  <a:lnTo>
                    <a:pt x="28041" y="46913"/>
                  </a:lnTo>
                  <a:lnTo>
                    <a:pt x="28041" y="0"/>
                  </a:lnTo>
                  <a:lnTo>
                    <a:pt x="0" y="0"/>
                  </a:lnTo>
                  <a:lnTo>
                    <a:pt x="0" y="46913"/>
                  </a:lnTo>
                  <a:close/>
                </a:path>
              </a:pathLst>
            </a:custGeom>
            <a:solidFill>
              <a:srgbClr val="E2E1EB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43" name="object 350">
              <a:extLst>
                <a:ext uri="{FF2B5EF4-FFF2-40B4-BE49-F238E27FC236}">
                  <a16:creationId xmlns:a16="http://schemas.microsoft.com/office/drawing/2014/main" id="{F9B5C84F-9D20-45C4-03C1-1261C19183E7}"/>
                </a:ext>
              </a:extLst>
            </p:cNvPr>
            <p:cNvSpPr/>
            <p:nvPr/>
          </p:nvSpPr>
          <p:spPr>
            <a:xfrm>
              <a:off x="11210789" y="5159939"/>
              <a:ext cx="58494" cy="14791"/>
            </a:xfrm>
            <a:custGeom>
              <a:avLst/>
              <a:gdLst/>
              <a:ahLst/>
              <a:cxnLst/>
              <a:rect l="l" t="t" r="r" b="b"/>
              <a:pathLst>
                <a:path w="55245" h="13970">
                  <a:moveTo>
                    <a:pt x="54648" y="0"/>
                  </a:moveTo>
                  <a:lnTo>
                    <a:pt x="0" y="0"/>
                  </a:lnTo>
                  <a:lnTo>
                    <a:pt x="0" y="13665"/>
                  </a:lnTo>
                  <a:lnTo>
                    <a:pt x="54648" y="7594"/>
                  </a:lnTo>
                  <a:lnTo>
                    <a:pt x="54648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44" name="object 351">
              <a:extLst>
                <a:ext uri="{FF2B5EF4-FFF2-40B4-BE49-F238E27FC236}">
                  <a16:creationId xmlns:a16="http://schemas.microsoft.com/office/drawing/2014/main" id="{26EDE18E-8BED-F7E3-B839-F58410B34D5B}"/>
                </a:ext>
              </a:extLst>
            </p:cNvPr>
            <p:cNvSpPr/>
            <p:nvPr/>
          </p:nvSpPr>
          <p:spPr>
            <a:xfrm>
              <a:off x="10943550" y="5219086"/>
              <a:ext cx="448459" cy="0"/>
            </a:xfrm>
            <a:custGeom>
              <a:avLst/>
              <a:gdLst/>
              <a:ahLst/>
              <a:cxnLst/>
              <a:rect l="l" t="t" r="r" b="b"/>
              <a:pathLst>
                <a:path w="423545">
                  <a:moveTo>
                    <a:pt x="0" y="0"/>
                  </a:moveTo>
                  <a:lnTo>
                    <a:pt x="423545" y="0"/>
                  </a:lnTo>
                </a:path>
              </a:pathLst>
            </a:custGeom>
            <a:ln w="166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45" name="object 352">
              <a:extLst>
                <a:ext uri="{FF2B5EF4-FFF2-40B4-BE49-F238E27FC236}">
                  <a16:creationId xmlns:a16="http://schemas.microsoft.com/office/drawing/2014/main" id="{E383221B-4A4F-B907-14DC-ACB1D6E0B814}"/>
                </a:ext>
              </a:extLst>
            </p:cNvPr>
            <p:cNvSpPr/>
            <p:nvPr/>
          </p:nvSpPr>
          <p:spPr>
            <a:xfrm>
              <a:off x="10902578" y="5284518"/>
              <a:ext cx="253477" cy="361726"/>
            </a:xfrm>
            <a:custGeom>
              <a:avLst/>
              <a:gdLst/>
              <a:ahLst/>
              <a:cxnLst/>
              <a:rect l="l" t="t" r="r" b="b"/>
              <a:pathLst>
                <a:path w="239395" h="341629">
                  <a:moveTo>
                    <a:pt x="0" y="341566"/>
                  </a:moveTo>
                  <a:lnTo>
                    <a:pt x="239077" y="341566"/>
                  </a:lnTo>
                  <a:lnTo>
                    <a:pt x="239077" y="0"/>
                  </a:lnTo>
                  <a:lnTo>
                    <a:pt x="0" y="0"/>
                  </a:lnTo>
                  <a:lnTo>
                    <a:pt x="0" y="341566"/>
                  </a:lnTo>
                  <a:close/>
                </a:path>
              </a:pathLst>
            </a:custGeom>
            <a:solidFill>
              <a:srgbClr val="E2E1EB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46" name="object 353">
              <a:extLst>
                <a:ext uri="{FF2B5EF4-FFF2-40B4-BE49-F238E27FC236}">
                  <a16:creationId xmlns:a16="http://schemas.microsoft.com/office/drawing/2014/main" id="{D1A2B53D-42FC-78A5-76CB-9754C924C1E5}"/>
                </a:ext>
              </a:extLst>
            </p:cNvPr>
            <p:cNvSpPr/>
            <p:nvPr/>
          </p:nvSpPr>
          <p:spPr>
            <a:xfrm>
              <a:off x="11179828" y="5284518"/>
              <a:ext cx="253477" cy="361726"/>
            </a:xfrm>
            <a:custGeom>
              <a:avLst/>
              <a:gdLst/>
              <a:ahLst/>
              <a:cxnLst/>
              <a:rect l="l" t="t" r="r" b="b"/>
              <a:pathLst>
                <a:path w="239395" h="341629">
                  <a:moveTo>
                    <a:pt x="0" y="341566"/>
                  </a:moveTo>
                  <a:lnTo>
                    <a:pt x="239102" y="341566"/>
                  </a:lnTo>
                  <a:lnTo>
                    <a:pt x="239102" y="0"/>
                  </a:lnTo>
                  <a:lnTo>
                    <a:pt x="0" y="0"/>
                  </a:lnTo>
                  <a:lnTo>
                    <a:pt x="0" y="341566"/>
                  </a:lnTo>
                  <a:close/>
                </a:path>
              </a:pathLst>
            </a:custGeom>
            <a:solidFill>
              <a:srgbClr val="E2E1EB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47" name="object 354">
              <a:extLst>
                <a:ext uri="{FF2B5EF4-FFF2-40B4-BE49-F238E27FC236}">
                  <a16:creationId xmlns:a16="http://schemas.microsoft.com/office/drawing/2014/main" id="{6E87219B-F645-47C1-915A-D59ACD84871C}"/>
                </a:ext>
              </a:extLst>
            </p:cNvPr>
            <p:cNvSpPr/>
            <p:nvPr/>
          </p:nvSpPr>
          <p:spPr>
            <a:xfrm>
              <a:off x="10553872" y="5042868"/>
              <a:ext cx="110790" cy="185095"/>
            </a:xfrm>
            <a:prstGeom prst="rect">
              <a:avLst/>
            </a:prstGeom>
            <a:blipFill>
              <a:blip r:embed="rId3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48" name="object 355">
              <a:extLst>
                <a:ext uri="{FF2B5EF4-FFF2-40B4-BE49-F238E27FC236}">
                  <a16:creationId xmlns:a16="http://schemas.microsoft.com/office/drawing/2014/main" id="{96978EA8-3B6D-6DEB-9680-CAE50C11F548}"/>
                </a:ext>
              </a:extLst>
            </p:cNvPr>
            <p:cNvSpPr/>
            <p:nvPr/>
          </p:nvSpPr>
          <p:spPr>
            <a:xfrm>
              <a:off x="11076065" y="5307031"/>
              <a:ext cx="55805" cy="24205"/>
            </a:xfrm>
            <a:custGeom>
              <a:avLst/>
              <a:gdLst/>
              <a:ahLst/>
              <a:cxnLst/>
              <a:rect l="l" t="t" r="r" b="b"/>
              <a:pathLst>
                <a:path w="52704" h="22860">
                  <a:moveTo>
                    <a:pt x="47269" y="0"/>
                  </a:moveTo>
                  <a:lnTo>
                    <a:pt x="5092" y="0"/>
                  </a:lnTo>
                  <a:lnTo>
                    <a:pt x="0" y="5092"/>
                  </a:lnTo>
                  <a:lnTo>
                    <a:pt x="0" y="17665"/>
                  </a:lnTo>
                  <a:lnTo>
                    <a:pt x="5092" y="22758"/>
                  </a:lnTo>
                  <a:lnTo>
                    <a:pt x="47269" y="22758"/>
                  </a:lnTo>
                  <a:lnTo>
                    <a:pt x="52362" y="17665"/>
                  </a:lnTo>
                  <a:lnTo>
                    <a:pt x="52362" y="5092"/>
                  </a:lnTo>
                  <a:lnTo>
                    <a:pt x="472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49" name="object 356">
              <a:extLst>
                <a:ext uri="{FF2B5EF4-FFF2-40B4-BE49-F238E27FC236}">
                  <a16:creationId xmlns:a16="http://schemas.microsoft.com/office/drawing/2014/main" id="{AB8E05F7-8CEB-5BFD-C1F3-312A8C51C265}"/>
                </a:ext>
              </a:extLst>
            </p:cNvPr>
            <p:cNvSpPr/>
            <p:nvPr/>
          </p:nvSpPr>
          <p:spPr>
            <a:xfrm>
              <a:off x="11206261" y="5307031"/>
              <a:ext cx="55805" cy="24205"/>
            </a:xfrm>
            <a:custGeom>
              <a:avLst/>
              <a:gdLst/>
              <a:ahLst/>
              <a:cxnLst/>
              <a:rect l="l" t="t" r="r" b="b"/>
              <a:pathLst>
                <a:path w="52704" h="22860">
                  <a:moveTo>
                    <a:pt x="47269" y="0"/>
                  </a:moveTo>
                  <a:lnTo>
                    <a:pt x="5092" y="0"/>
                  </a:lnTo>
                  <a:lnTo>
                    <a:pt x="0" y="5092"/>
                  </a:lnTo>
                  <a:lnTo>
                    <a:pt x="0" y="17665"/>
                  </a:lnTo>
                  <a:lnTo>
                    <a:pt x="5092" y="22758"/>
                  </a:lnTo>
                  <a:lnTo>
                    <a:pt x="47269" y="22758"/>
                  </a:lnTo>
                  <a:lnTo>
                    <a:pt x="52362" y="17665"/>
                  </a:lnTo>
                  <a:lnTo>
                    <a:pt x="52362" y="5092"/>
                  </a:lnTo>
                  <a:lnTo>
                    <a:pt x="472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50" name="object 357">
              <a:extLst>
                <a:ext uri="{FF2B5EF4-FFF2-40B4-BE49-F238E27FC236}">
                  <a16:creationId xmlns:a16="http://schemas.microsoft.com/office/drawing/2014/main" id="{241F8308-43E8-BCCF-7B0C-1B003B03FAA8}"/>
                </a:ext>
              </a:extLst>
            </p:cNvPr>
            <p:cNvSpPr/>
            <p:nvPr/>
          </p:nvSpPr>
          <p:spPr>
            <a:xfrm>
              <a:off x="11655519" y="4653704"/>
              <a:ext cx="600412" cy="1015253"/>
            </a:xfrm>
            <a:custGeom>
              <a:avLst/>
              <a:gdLst/>
              <a:ahLst/>
              <a:cxnLst/>
              <a:rect l="l" t="t" r="r" b="b"/>
              <a:pathLst>
                <a:path w="567054" h="958850">
                  <a:moveTo>
                    <a:pt x="0" y="958329"/>
                  </a:moveTo>
                  <a:lnTo>
                    <a:pt x="566788" y="958329"/>
                  </a:lnTo>
                  <a:lnTo>
                    <a:pt x="566788" y="0"/>
                  </a:lnTo>
                  <a:lnTo>
                    <a:pt x="0" y="0"/>
                  </a:lnTo>
                  <a:lnTo>
                    <a:pt x="0" y="9583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51" name="object 358">
              <a:extLst>
                <a:ext uri="{FF2B5EF4-FFF2-40B4-BE49-F238E27FC236}">
                  <a16:creationId xmlns:a16="http://schemas.microsoft.com/office/drawing/2014/main" id="{84D5C202-F09B-98D9-FA8C-0BCD02C16C45}"/>
                </a:ext>
              </a:extLst>
            </p:cNvPr>
            <p:cNvSpPr/>
            <p:nvPr/>
          </p:nvSpPr>
          <p:spPr>
            <a:xfrm>
              <a:off x="11677314" y="4675234"/>
              <a:ext cx="556709" cy="190276"/>
            </a:xfrm>
            <a:custGeom>
              <a:avLst/>
              <a:gdLst/>
              <a:ahLst/>
              <a:cxnLst/>
              <a:rect l="l" t="t" r="r" b="b"/>
              <a:pathLst>
                <a:path w="525779" h="179704">
                  <a:moveTo>
                    <a:pt x="0" y="179387"/>
                  </a:moveTo>
                  <a:lnTo>
                    <a:pt x="525614" y="179387"/>
                  </a:lnTo>
                  <a:lnTo>
                    <a:pt x="525614" y="0"/>
                  </a:lnTo>
                  <a:lnTo>
                    <a:pt x="0" y="0"/>
                  </a:lnTo>
                  <a:lnTo>
                    <a:pt x="0" y="179387"/>
                  </a:lnTo>
                  <a:close/>
                </a:path>
              </a:pathLst>
            </a:custGeom>
            <a:solidFill>
              <a:srgbClr val="695170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52" name="object 359">
              <a:extLst>
                <a:ext uri="{FF2B5EF4-FFF2-40B4-BE49-F238E27FC236}">
                  <a16:creationId xmlns:a16="http://schemas.microsoft.com/office/drawing/2014/main" id="{3CAB8849-186C-ADF5-BB3E-F8BEB4EED2CC}"/>
                </a:ext>
              </a:extLst>
            </p:cNvPr>
            <p:cNvSpPr/>
            <p:nvPr/>
          </p:nvSpPr>
          <p:spPr>
            <a:xfrm>
              <a:off x="11677314" y="4893869"/>
              <a:ext cx="556709" cy="644114"/>
            </a:xfrm>
            <a:custGeom>
              <a:avLst/>
              <a:gdLst/>
              <a:ahLst/>
              <a:cxnLst/>
              <a:rect l="l" t="t" r="r" b="b"/>
              <a:pathLst>
                <a:path w="525779" h="608329">
                  <a:moveTo>
                    <a:pt x="0" y="608088"/>
                  </a:moveTo>
                  <a:lnTo>
                    <a:pt x="525614" y="608088"/>
                  </a:lnTo>
                  <a:lnTo>
                    <a:pt x="525614" y="0"/>
                  </a:lnTo>
                  <a:lnTo>
                    <a:pt x="0" y="0"/>
                  </a:lnTo>
                  <a:lnTo>
                    <a:pt x="0" y="608088"/>
                  </a:lnTo>
                  <a:close/>
                </a:path>
              </a:pathLst>
            </a:custGeom>
            <a:solidFill>
              <a:srgbClr val="695170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53" name="object 360">
              <a:extLst>
                <a:ext uri="{FF2B5EF4-FFF2-40B4-BE49-F238E27FC236}">
                  <a16:creationId xmlns:a16="http://schemas.microsoft.com/office/drawing/2014/main" id="{612E1BF5-C193-95A4-A165-7C75C75311E7}"/>
                </a:ext>
              </a:extLst>
            </p:cNvPr>
            <p:cNvSpPr/>
            <p:nvPr/>
          </p:nvSpPr>
          <p:spPr>
            <a:xfrm>
              <a:off x="11677314" y="4981720"/>
              <a:ext cx="556709" cy="19499"/>
            </a:xfrm>
            <a:custGeom>
              <a:avLst/>
              <a:gdLst/>
              <a:ahLst/>
              <a:cxnLst/>
              <a:rect l="l" t="t" r="r" b="b"/>
              <a:pathLst>
                <a:path w="525779" h="18414">
                  <a:moveTo>
                    <a:pt x="0" y="17932"/>
                  </a:moveTo>
                  <a:lnTo>
                    <a:pt x="525614" y="17932"/>
                  </a:lnTo>
                  <a:lnTo>
                    <a:pt x="525614" y="0"/>
                  </a:lnTo>
                  <a:lnTo>
                    <a:pt x="0" y="0"/>
                  </a:lnTo>
                  <a:lnTo>
                    <a:pt x="0" y="17932"/>
                  </a:lnTo>
                  <a:close/>
                </a:path>
              </a:pathLst>
            </a:custGeom>
            <a:solidFill>
              <a:srgbClr val="E2E1EB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54" name="object 361">
              <a:extLst>
                <a:ext uri="{FF2B5EF4-FFF2-40B4-BE49-F238E27FC236}">
                  <a16:creationId xmlns:a16="http://schemas.microsoft.com/office/drawing/2014/main" id="{E11FB9D5-FA6C-9291-CA7F-508B63E63B45}"/>
                </a:ext>
              </a:extLst>
            </p:cNvPr>
            <p:cNvSpPr/>
            <p:nvPr/>
          </p:nvSpPr>
          <p:spPr>
            <a:xfrm>
              <a:off x="11763011" y="4973938"/>
              <a:ext cx="167362" cy="295360"/>
            </a:xfrm>
            <a:prstGeom prst="rect">
              <a:avLst/>
            </a:prstGeom>
            <a:blipFill>
              <a:blip r:embed="rId3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55" name="object 362">
              <a:extLst>
                <a:ext uri="{FF2B5EF4-FFF2-40B4-BE49-F238E27FC236}">
                  <a16:creationId xmlns:a16="http://schemas.microsoft.com/office/drawing/2014/main" id="{C2529918-C5E8-66CF-7D5D-EC0B0E0E9D50}"/>
                </a:ext>
              </a:extLst>
            </p:cNvPr>
            <p:cNvSpPr/>
            <p:nvPr/>
          </p:nvSpPr>
          <p:spPr>
            <a:xfrm>
              <a:off x="11721388" y="4834195"/>
              <a:ext cx="209774" cy="31601"/>
            </a:xfrm>
            <a:custGeom>
              <a:avLst/>
              <a:gdLst/>
              <a:ahLst/>
              <a:cxnLst/>
              <a:rect l="l" t="t" r="r" b="b"/>
              <a:pathLst>
                <a:path w="198120" h="29845">
                  <a:moveTo>
                    <a:pt x="0" y="29248"/>
                  </a:moveTo>
                  <a:lnTo>
                    <a:pt x="198120" y="29248"/>
                  </a:lnTo>
                  <a:lnTo>
                    <a:pt x="198120" y="0"/>
                  </a:lnTo>
                  <a:lnTo>
                    <a:pt x="0" y="0"/>
                  </a:lnTo>
                  <a:lnTo>
                    <a:pt x="0" y="29248"/>
                  </a:lnTo>
                  <a:close/>
                </a:path>
              </a:pathLst>
            </a:custGeom>
            <a:solidFill>
              <a:srgbClr val="D0CDDE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56" name="object 363">
              <a:extLst>
                <a:ext uri="{FF2B5EF4-FFF2-40B4-BE49-F238E27FC236}">
                  <a16:creationId xmlns:a16="http://schemas.microsoft.com/office/drawing/2014/main" id="{B3A07CB8-3AEC-4FDE-75D1-FA96000DA175}"/>
                </a:ext>
              </a:extLst>
            </p:cNvPr>
            <p:cNvSpPr/>
            <p:nvPr/>
          </p:nvSpPr>
          <p:spPr>
            <a:xfrm>
              <a:off x="11721388" y="4803227"/>
              <a:ext cx="209774" cy="31601"/>
            </a:xfrm>
            <a:custGeom>
              <a:avLst/>
              <a:gdLst/>
              <a:ahLst/>
              <a:cxnLst/>
              <a:rect l="l" t="t" r="r" b="b"/>
              <a:pathLst>
                <a:path w="198120" h="29845">
                  <a:moveTo>
                    <a:pt x="0" y="29248"/>
                  </a:moveTo>
                  <a:lnTo>
                    <a:pt x="198120" y="29248"/>
                  </a:lnTo>
                  <a:lnTo>
                    <a:pt x="198120" y="0"/>
                  </a:lnTo>
                  <a:lnTo>
                    <a:pt x="0" y="0"/>
                  </a:lnTo>
                  <a:lnTo>
                    <a:pt x="0" y="292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57" name="object 364">
              <a:extLst>
                <a:ext uri="{FF2B5EF4-FFF2-40B4-BE49-F238E27FC236}">
                  <a16:creationId xmlns:a16="http://schemas.microsoft.com/office/drawing/2014/main" id="{050C4877-9CAF-75D2-0C14-004030FB9280}"/>
                </a:ext>
              </a:extLst>
            </p:cNvPr>
            <p:cNvSpPr/>
            <p:nvPr/>
          </p:nvSpPr>
          <p:spPr>
            <a:xfrm>
              <a:off x="11721388" y="4772260"/>
              <a:ext cx="209774" cy="31601"/>
            </a:xfrm>
            <a:custGeom>
              <a:avLst/>
              <a:gdLst/>
              <a:ahLst/>
              <a:cxnLst/>
              <a:rect l="l" t="t" r="r" b="b"/>
              <a:pathLst>
                <a:path w="198120" h="29845">
                  <a:moveTo>
                    <a:pt x="0" y="29248"/>
                  </a:moveTo>
                  <a:lnTo>
                    <a:pt x="198120" y="29248"/>
                  </a:lnTo>
                  <a:lnTo>
                    <a:pt x="198120" y="0"/>
                  </a:lnTo>
                  <a:lnTo>
                    <a:pt x="0" y="0"/>
                  </a:lnTo>
                  <a:lnTo>
                    <a:pt x="0" y="29248"/>
                  </a:lnTo>
                  <a:close/>
                </a:path>
              </a:pathLst>
            </a:custGeom>
            <a:solidFill>
              <a:srgbClr val="D0CDDE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58" name="object 365">
              <a:extLst>
                <a:ext uri="{FF2B5EF4-FFF2-40B4-BE49-F238E27FC236}">
                  <a16:creationId xmlns:a16="http://schemas.microsoft.com/office/drawing/2014/main" id="{FB66695D-E7D4-C3AE-9368-994E52CCC35B}"/>
                </a:ext>
              </a:extLst>
            </p:cNvPr>
            <p:cNvSpPr/>
            <p:nvPr/>
          </p:nvSpPr>
          <p:spPr>
            <a:xfrm>
              <a:off x="12004121" y="4973938"/>
              <a:ext cx="142310" cy="81448"/>
            </a:xfrm>
            <a:prstGeom prst="rect">
              <a:avLst/>
            </a:prstGeom>
            <a:blipFill>
              <a:blip r:embed="rId3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59" name="object 366">
              <a:extLst>
                <a:ext uri="{FF2B5EF4-FFF2-40B4-BE49-F238E27FC236}">
                  <a16:creationId xmlns:a16="http://schemas.microsoft.com/office/drawing/2014/main" id="{9C7B5919-C80C-56E9-9536-97A9782F2FC6}"/>
                </a:ext>
              </a:extLst>
            </p:cNvPr>
            <p:cNvSpPr/>
            <p:nvPr/>
          </p:nvSpPr>
          <p:spPr>
            <a:xfrm>
              <a:off x="11963745" y="5023604"/>
              <a:ext cx="225911" cy="465269"/>
            </a:xfrm>
            <a:custGeom>
              <a:avLst/>
              <a:gdLst/>
              <a:ahLst/>
              <a:cxnLst/>
              <a:rect l="l" t="t" r="r" b="b"/>
              <a:pathLst>
                <a:path w="213359" h="439420">
                  <a:moveTo>
                    <a:pt x="81343" y="0"/>
                  </a:moveTo>
                  <a:lnTo>
                    <a:pt x="47980" y="10159"/>
                  </a:lnTo>
                  <a:lnTo>
                    <a:pt x="52471" y="31139"/>
                  </a:lnTo>
                  <a:lnTo>
                    <a:pt x="52663" y="44027"/>
                  </a:lnTo>
                  <a:lnTo>
                    <a:pt x="47384" y="54129"/>
                  </a:lnTo>
                  <a:lnTo>
                    <a:pt x="35458" y="66751"/>
                  </a:lnTo>
                  <a:lnTo>
                    <a:pt x="47980" y="154343"/>
                  </a:lnTo>
                  <a:lnTo>
                    <a:pt x="0" y="427570"/>
                  </a:lnTo>
                  <a:lnTo>
                    <a:pt x="61112" y="435838"/>
                  </a:lnTo>
                  <a:lnTo>
                    <a:pt x="84485" y="438191"/>
                  </a:lnTo>
                  <a:lnTo>
                    <a:pt x="107935" y="438945"/>
                  </a:lnTo>
                  <a:lnTo>
                    <a:pt x="131383" y="438101"/>
                  </a:lnTo>
                  <a:lnTo>
                    <a:pt x="154749" y="435660"/>
                  </a:lnTo>
                  <a:lnTo>
                    <a:pt x="212737" y="427570"/>
                  </a:lnTo>
                  <a:lnTo>
                    <a:pt x="164757" y="154343"/>
                  </a:lnTo>
                  <a:lnTo>
                    <a:pt x="177292" y="66751"/>
                  </a:lnTo>
                  <a:lnTo>
                    <a:pt x="166530" y="49105"/>
                  </a:lnTo>
                  <a:lnTo>
                    <a:pt x="163841" y="34188"/>
                  </a:lnTo>
                  <a:lnTo>
                    <a:pt x="106387" y="34188"/>
                  </a:lnTo>
                  <a:lnTo>
                    <a:pt x="97861" y="29926"/>
                  </a:lnTo>
                  <a:lnTo>
                    <a:pt x="89765" y="23175"/>
                  </a:lnTo>
                  <a:lnTo>
                    <a:pt x="83718" y="13384"/>
                  </a:lnTo>
                  <a:lnTo>
                    <a:pt x="81343" y="0"/>
                  </a:lnTo>
                  <a:close/>
                </a:path>
                <a:path w="213359" h="439420">
                  <a:moveTo>
                    <a:pt x="131394" y="0"/>
                  </a:moveTo>
                  <a:lnTo>
                    <a:pt x="129021" y="13384"/>
                  </a:lnTo>
                  <a:lnTo>
                    <a:pt x="122982" y="23175"/>
                  </a:lnTo>
                  <a:lnTo>
                    <a:pt x="114897" y="29926"/>
                  </a:lnTo>
                  <a:lnTo>
                    <a:pt x="106387" y="34188"/>
                  </a:lnTo>
                  <a:lnTo>
                    <a:pt x="163841" y="34188"/>
                  </a:lnTo>
                  <a:lnTo>
                    <a:pt x="163291" y="31139"/>
                  </a:lnTo>
                  <a:lnTo>
                    <a:pt x="163227" y="29926"/>
                  </a:lnTo>
                  <a:lnTo>
                    <a:pt x="163781" y="16068"/>
                  </a:lnTo>
                  <a:lnTo>
                    <a:pt x="164757" y="10159"/>
                  </a:lnTo>
                  <a:lnTo>
                    <a:pt x="1313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60" name="object 367">
              <a:extLst>
                <a:ext uri="{FF2B5EF4-FFF2-40B4-BE49-F238E27FC236}">
                  <a16:creationId xmlns:a16="http://schemas.microsoft.com/office/drawing/2014/main" id="{532A5034-8D0A-EC8C-A89C-53F7AD75256F}"/>
                </a:ext>
              </a:extLst>
            </p:cNvPr>
            <p:cNvSpPr/>
            <p:nvPr/>
          </p:nvSpPr>
          <p:spPr>
            <a:xfrm>
              <a:off x="11988232" y="4759161"/>
              <a:ext cx="206412" cy="106231"/>
            </a:xfrm>
            <a:custGeom>
              <a:avLst/>
              <a:gdLst/>
              <a:ahLst/>
              <a:cxnLst/>
              <a:rect l="l" t="t" r="r" b="b"/>
              <a:pathLst>
                <a:path w="194945" h="100329">
                  <a:moveTo>
                    <a:pt x="194665" y="0"/>
                  </a:moveTo>
                  <a:lnTo>
                    <a:pt x="0" y="0"/>
                  </a:lnTo>
                  <a:lnTo>
                    <a:pt x="16675" y="100114"/>
                  </a:lnTo>
                  <a:lnTo>
                    <a:pt x="177977" y="100114"/>
                  </a:lnTo>
                  <a:lnTo>
                    <a:pt x="194665" y="0"/>
                  </a:lnTo>
                  <a:close/>
                </a:path>
              </a:pathLst>
            </a:custGeom>
            <a:solidFill>
              <a:srgbClr val="E2E1EB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61" name="object 368">
              <a:extLst>
                <a:ext uri="{FF2B5EF4-FFF2-40B4-BE49-F238E27FC236}">
                  <a16:creationId xmlns:a16="http://schemas.microsoft.com/office/drawing/2014/main" id="{768B3773-0D7F-7FC1-1765-989B0D30E919}"/>
                </a:ext>
              </a:extLst>
            </p:cNvPr>
            <p:cNvSpPr/>
            <p:nvPr/>
          </p:nvSpPr>
          <p:spPr>
            <a:xfrm>
              <a:off x="11976445" y="4767250"/>
              <a:ext cx="229945" cy="0"/>
            </a:xfrm>
            <a:custGeom>
              <a:avLst/>
              <a:gdLst/>
              <a:ahLst/>
              <a:cxnLst/>
              <a:rect l="l" t="t" r="r" b="b"/>
              <a:pathLst>
                <a:path w="217170">
                  <a:moveTo>
                    <a:pt x="0" y="0"/>
                  </a:moveTo>
                  <a:lnTo>
                    <a:pt x="216903" y="0"/>
                  </a:lnTo>
                </a:path>
              </a:pathLst>
            </a:custGeom>
            <a:ln w="1807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62" name="object 369">
              <a:extLst>
                <a:ext uri="{FF2B5EF4-FFF2-40B4-BE49-F238E27FC236}">
                  <a16:creationId xmlns:a16="http://schemas.microsoft.com/office/drawing/2014/main" id="{4F721466-30B2-093E-BB46-2D2C37154E1A}"/>
                </a:ext>
              </a:extLst>
            </p:cNvPr>
            <p:cNvSpPr/>
            <p:nvPr/>
          </p:nvSpPr>
          <p:spPr>
            <a:xfrm>
              <a:off x="9746164" y="4648787"/>
              <a:ext cx="27565" cy="54461"/>
            </a:xfrm>
            <a:custGeom>
              <a:avLst/>
              <a:gdLst/>
              <a:ahLst/>
              <a:cxnLst/>
              <a:rect l="l" t="t" r="r" b="b"/>
              <a:pathLst>
                <a:path w="26035" h="51435">
                  <a:moveTo>
                    <a:pt x="26022" y="0"/>
                  </a:moveTo>
                  <a:lnTo>
                    <a:pt x="25400" y="0"/>
                  </a:lnTo>
                  <a:lnTo>
                    <a:pt x="15510" y="1997"/>
                  </a:lnTo>
                  <a:lnTo>
                    <a:pt x="7437" y="7443"/>
                  </a:lnTo>
                  <a:lnTo>
                    <a:pt x="1995" y="15521"/>
                  </a:lnTo>
                  <a:lnTo>
                    <a:pt x="0" y="25412"/>
                  </a:lnTo>
                  <a:lnTo>
                    <a:pt x="1995" y="35303"/>
                  </a:lnTo>
                  <a:lnTo>
                    <a:pt x="7437" y="43381"/>
                  </a:lnTo>
                  <a:lnTo>
                    <a:pt x="15510" y="48828"/>
                  </a:lnTo>
                  <a:lnTo>
                    <a:pt x="25400" y="50825"/>
                  </a:lnTo>
                  <a:lnTo>
                    <a:pt x="26022" y="50825"/>
                  </a:lnTo>
                  <a:lnTo>
                    <a:pt x="26022" y="0"/>
                  </a:lnTo>
                  <a:close/>
                </a:path>
              </a:pathLst>
            </a:custGeom>
            <a:solidFill>
              <a:srgbClr val="DDDCE7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63" name="object 370">
              <a:extLst>
                <a:ext uri="{FF2B5EF4-FFF2-40B4-BE49-F238E27FC236}">
                  <a16:creationId xmlns:a16="http://schemas.microsoft.com/office/drawing/2014/main" id="{44CBF95C-4EED-E298-AF82-932862CF3628}"/>
                </a:ext>
              </a:extLst>
            </p:cNvPr>
            <p:cNvSpPr/>
            <p:nvPr/>
          </p:nvSpPr>
          <p:spPr>
            <a:xfrm>
              <a:off x="10165408" y="4648789"/>
              <a:ext cx="27565" cy="54461"/>
            </a:xfrm>
            <a:custGeom>
              <a:avLst/>
              <a:gdLst/>
              <a:ahLst/>
              <a:cxnLst/>
              <a:rect l="l" t="t" r="r" b="b"/>
              <a:pathLst>
                <a:path w="26035" h="51435">
                  <a:moveTo>
                    <a:pt x="622" y="0"/>
                  </a:moveTo>
                  <a:lnTo>
                    <a:pt x="0" y="0"/>
                  </a:lnTo>
                  <a:lnTo>
                    <a:pt x="0" y="50812"/>
                  </a:lnTo>
                  <a:lnTo>
                    <a:pt x="622" y="50812"/>
                  </a:lnTo>
                  <a:lnTo>
                    <a:pt x="10506" y="48817"/>
                  </a:lnTo>
                  <a:lnTo>
                    <a:pt x="18580" y="43375"/>
                  </a:lnTo>
                  <a:lnTo>
                    <a:pt x="24025" y="35301"/>
                  </a:lnTo>
                  <a:lnTo>
                    <a:pt x="26022" y="25412"/>
                  </a:lnTo>
                  <a:lnTo>
                    <a:pt x="24025" y="15516"/>
                  </a:lnTo>
                  <a:lnTo>
                    <a:pt x="18580" y="7439"/>
                  </a:lnTo>
                  <a:lnTo>
                    <a:pt x="10506" y="1995"/>
                  </a:lnTo>
                  <a:lnTo>
                    <a:pt x="622" y="0"/>
                  </a:lnTo>
                  <a:close/>
                </a:path>
              </a:pathLst>
            </a:custGeom>
            <a:solidFill>
              <a:srgbClr val="DDDCE7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64" name="object 371">
              <a:extLst>
                <a:ext uri="{FF2B5EF4-FFF2-40B4-BE49-F238E27FC236}">
                  <a16:creationId xmlns:a16="http://schemas.microsoft.com/office/drawing/2014/main" id="{89E80C5F-F872-BE93-CA6F-10CA4747CE46}"/>
                </a:ext>
              </a:extLst>
            </p:cNvPr>
            <p:cNvSpPr/>
            <p:nvPr/>
          </p:nvSpPr>
          <p:spPr>
            <a:xfrm>
              <a:off x="9772016" y="4648795"/>
              <a:ext cx="394672" cy="26894"/>
            </a:xfrm>
            <a:custGeom>
              <a:avLst/>
              <a:gdLst/>
              <a:ahLst/>
              <a:cxnLst/>
              <a:rect l="l" t="t" r="r" b="b"/>
              <a:pathLst>
                <a:path w="372745" h="25400">
                  <a:moveTo>
                    <a:pt x="0" y="24955"/>
                  </a:moveTo>
                  <a:lnTo>
                    <a:pt x="372529" y="24955"/>
                  </a:lnTo>
                  <a:lnTo>
                    <a:pt x="372529" y="0"/>
                  </a:lnTo>
                  <a:lnTo>
                    <a:pt x="0" y="0"/>
                  </a:lnTo>
                  <a:lnTo>
                    <a:pt x="0" y="24955"/>
                  </a:lnTo>
                  <a:close/>
                </a:path>
              </a:pathLst>
            </a:custGeom>
            <a:solidFill>
              <a:srgbClr val="DDDCE7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65" name="object 372">
              <a:extLst>
                <a:ext uri="{FF2B5EF4-FFF2-40B4-BE49-F238E27FC236}">
                  <a16:creationId xmlns:a16="http://schemas.microsoft.com/office/drawing/2014/main" id="{7A2AA1C2-54A8-8F6F-0592-A8039FBDC1BD}"/>
                </a:ext>
              </a:extLst>
            </p:cNvPr>
            <p:cNvSpPr/>
            <p:nvPr/>
          </p:nvSpPr>
          <p:spPr>
            <a:xfrm>
              <a:off x="9773702" y="4680127"/>
              <a:ext cx="391981" cy="22860"/>
            </a:xfrm>
            <a:custGeom>
              <a:avLst/>
              <a:gdLst/>
              <a:ahLst/>
              <a:cxnLst/>
              <a:rect l="l" t="t" r="r" b="b"/>
              <a:pathLst>
                <a:path w="370204" h="21589">
                  <a:moveTo>
                    <a:pt x="0" y="21221"/>
                  </a:moveTo>
                  <a:lnTo>
                    <a:pt x="369950" y="21221"/>
                  </a:lnTo>
                  <a:lnTo>
                    <a:pt x="369950" y="0"/>
                  </a:lnTo>
                  <a:lnTo>
                    <a:pt x="0" y="0"/>
                  </a:lnTo>
                  <a:lnTo>
                    <a:pt x="0" y="212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66" name="object 373">
              <a:extLst>
                <a:ext uri="{FF2B5EF4-FFF2-40B4-BE49-F238E27FC236}">
                  <a16:creationId xmlns:a16="http://schemas.microsoft.com/office/drawing/2014/main" id="{BB8B9328-0491-82D4-D48B-0ABF99D5D099}"/>
                </a:ext>
              </a:extLst>
            </p:cNvPr>
            <p:cNvSpPr/>
            <p:nvPr/>
          </p:nvSpPr>
          <p:spPr>
            <a:xfrm>
              <a:off x="9794040" y="4510372"/>
              <a:ext cx="0" cy="138505"/>
            </a:xfrm>
            <a:custGeom>
              <a:avLst/>
              <a:gdLst/>
              <a:ahLst/>
              <a:cxnLst/>
              <a:rect l="l" t="t" r="r" b="b"/>
              <a:pathLst>
                <a:path h="130810">
                  <a:moveTo>
                    <a:pt x="0" y="0"/>
                  </a:moveTo>
                  <a:lnTo>
                    <a:pt x="0" y="130733"/>
                  </a:lnTo>
                </a:path>
              </a:pathLst>
            </a:custGeom>
            <a:ln w="3175">
              <a:solidFill>
                <a:srgbClr val="DDDCE7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67" name="object 374">
              <a:extLst>
                <a:ext uri="{FF2B5EF4-FFF2-40B4-BE49-F238E27FC236}">
                  <a16:creationId xmlns:a16="http://schemas.microsoft.com/office/drawing/2014/main" id="{570B266A-FF11-77BB-5394-69DDE1F130AA}"/>
                </a:ext>
              </a:extLst>
            </p:cNvPr>
            <p:cNvSpPr/>
            <p:nvPr/>
          </p:nvSpPr>
          <p:spPr>
            <a:xfrm>
              <a:off x="10145069" y="4510372"/>
              <a:ext cx="0" cy="138505"/>
            </a:xfrm>
            <a:custGeom>
              <a:avLst/>
              <a:gdLst/>
              <a:ahLst/>
              <a:cxnLst/>
              <a:rect l="l" t="t" r="r" b="b"/>
              <a:pathLst>
                <a:path h="130810">
                  <a:moveTo>
                    <a:pt x="0" y="0"/>
                  </a:moveTo>
                  <a:lnTo>
                    <a:pt x="0" y="130733"/>
                  </a:lnTo>
                </a:path>
              </a:pathLst>
            </a:custGeom>
            <a:ln w="3175">
              <a:solidFill>
                <a:srgbClr val="DDDCE7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68" name="object 375">
              <a:extLst>
                <a:ext uri="{FF2B5EF4-FFF2-40B4-BE49-F238E27FC236}">
                  <a16:creationId xmlns:a16="http://schemas.microsoft.com/office/drawing/2014/main" id="{218DA9B0-C09B-ED65-99C5-7B4897406508}"/>
                </a:ext>
              </a:extLst>
            </p:cNvPr>
            <p:cNvSpPr/>
            <p:nvPr/>
          </p:nvSpPr>
          <p:spPr>
            <a:xfrm>
              <a:off x="6097956" y="3847660"/>
              <a:ext cx="521074" cy="412825"/>
            </a:xfrm>
            <a:custGeom>
              <a:avLst/>
              <a:gdLst/>
              <a:ahLst/>
              <a:cxnLst/>
              <a:rect l="l" t="t" r="r" b="b"/>
              <a:pathLst>
                <a:path w="492125" h="389889">
                  <a:moveTo>
                    <a:pt x="452450" y="0"/>
                  </a:moveTo>
                  <a:lnTo>
                    <a:pt x="39395" y="0"/>
                  </a:lnTo>
                  <a:lnTo>
                    <a:pt x="24061" y="3096"/>
                  </a:lnTo>
                  <a:lnTo>
                    <a:pt x="11539" y="11539"/>
                  </a:lnTo>
                  <a:lnTo>
                    <a:pt x="3096" y="24061"/>
                  </a:lnTo>
                  <a:lnTo>
                    <a:pt x="0" y="39395"/>
                  </a:lnTo>
                  <a:lnTo>
                    <a:pt x="0" y="350380"/>
                  </a:lnTo>
                  <a:lnTo>
                    <a:pt x="3096" y="365706"/>
                  </a:lnTo>
                  <a:lnTo>
                    <a:pt x="11539" y="378225"/>
                  </a:lnTo>
                  <a:lnTo>
                    <a:pt x="24061" y="386666"/>
                  </a:lnTo>
                  <a:lnTo>
                    <a:pt x="39395" y="389763"/>
                  </a:lnTo>
                  <a:lnTo>
                    <a:pt x="452450" y="389763"/>
                  </a:lnTo>
                  <a:lnTo>
                    <a:pt x="467776" y="386666"/>
                  </a:lnTo>
                  <a:lnTo>
                    <a:pt x="480294" y="378225"/>
                  </a:lnTo>
                  <a:lnTo>
                    <a:pt x="488736" y="365706"/>
                  </a:lnTo>
                  <a:lnTo>
                    <a:pt x="491832" y="350380"/>
                  </a:lnTo>
                  <a:lnTo>
                    <a:pt x="491832" y="39395"/>
                  </a:lnTo>
                  <a:lnTo>
                    <a:pt x="488736" y="24061"/>
                  </a:lnTo>
                  <a:lnTo>
                    <a:pt x="480294" y="11539"/>
                  </a:lnTo>
                  <a:lnTo>
                    <a:pt x="467776" y="3096"/>
                  </a:lnTo>
                  <a:lnTo>
                    <a:pt x="452450" y="0"/>
                  </a:lnTo>
                  <a:close/>
                </a:path>
              </a:pathLst>
            </a:custGeom>
            <a:solidFill>
              <a:srgbClr val="C3C6CA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69" name="object 376">
              <a:extLst>
                <a:ext uri="{FF2B5EF4-FFF2-40B4-BE49-F238E27FC236}">
                  <a16:creationId xmlns:a16="http://schemas.microsoft.com/office/drawing/2014/main" id="{8135D497-AA7E-E460-0AD4-64ECCFD11992}"/>
                </a:ext>
              </a:extLst>
            </p:cNvPr>
            <p:cNvSpPr/>
            <p:nvPr/>
          </p:nvSpPr>
          <p:spPr>
            <a:xfrm>
              <a:off x="6073309" y="4242641"/>
              <a:ext cx="570155" cy="0"/>
            </a:xfrm>
            <a:custGeom>
              <a:avLst/>
              <a:gdLst/>
              <a:ahLst/>
              <a:cxnLst/>
              <a:rect l="l" t="t" r="r" b="b"/>
              <a:pathLst>
                <a:path w="538480">
                  <a:moveTo>
                    <a:pt x="0" y="0"/>
                  </a:moveTo>
                  <a:lnTo>
                    <a:pt x="538403" y="0"/>
                  </a:lnTo>
                </a:path>
              </a:pathLst>
            </a:custGeom>
            <a:ln w="30225">
              <a:solidFill>
                <a:srgbClr val="5A5869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70" name="object 377">
              <a:extLst>
                <a:ext uri="{FF2B5EF4-FFF2-40B4-BE49-F238E27FC236}">
                  <a16:creationId xmlns:a16="http://schemas.microsoft.com/office/drawing/2014/main" id="{86449097-B22D-309C-CBD9-BD3B8A75E576}"/>
                </a:ext>
              </a:extLst>
            </p:cNvPr>
            <p:cNvSpPr/>
            <p:nvPr/>
          </p:nvSpPr>
          <p:spPr>
            <a:xfrm>
              <a:off x="6135059" y="3902532"/>
              <a:ext cx="220531" cy="0"/>
            </a:xfrm>
            <a:custGeom>
              <a:avLst/>
              <a:gdLst/>
              <a:ahLst/>
              <a:cxnLst/>
              <a:rect l="l" t="t" r="r" b="b"/>
              <a:pathLst>
                <a:path w="208280">
                  <a:moveTo>
                    <a:pt x="0" y="0"/>
                  </a:moveTo>
                  <a:lnTo>
                    <a:pt x="207683" y="0"/>
                  </a:lnTo>
                </a:path>
              </a:pathLst>
            </a:custGeom>
            <a:ln w="11811">
              <a:solidFill>
                <a:srgbClr val="646A6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71" name="object 378">
              <a:extLst>
                <a:ext uri="{FF2B5EF4-FFF2-40B4-BE49-F238E27FC236}">
                  <a16:creationId xmlns:a16="http://schemas.microsoft.com/office/drawing/2014/main" id="{40C5B9C5-EEAD-BFED-2D4F-E017ABCCCF18}"/>
                </a:ext>
              </a:extLst>
            </p:cNvPr>
            <p:cNvSpPr/>
            <p:nvPr/>
          </p:nvSpPr>
          <p:spPr>
            <a:xfrm>
              <a:off x="6135059" y="3927803"/>
              <a:ext cx="220531" cy="0"/>
            </a:xfrm>
            <a:custGeom>
              <a:avLst/>
              <a:gdLst/>
              <a:ahLst/>
              <a:cxnLst/>
              <a:rect l="l" t="t" r="r" b="b"/>
              <a:pathLst>
                <a:path w="208280">
                  <a:moveTo>
                    <a:pt x="0" y="0"/>
                  </a:moveTo>
                  <a:lnTo>
                    <a:pt x="207683" y="0"/>
                  </a:lnTo>
                </a:path>
              </a:pathLst>
            </a:custGeom>
            <a:ln w="11811">
              <a:solidFill>
                <a:srgbClr val="646A6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72" name="object 379">
              <a:extLst>
                <a:ext uri="{FF2B5EF4-FFF2-40B4-BE49-F238E27FC236}">
                  <a16:creationId xmlns:a16="http://schemas.microsoft.com/office/drawing/2014/main" id="{477A74E0-3583-EB90-163F-80BBE075240D}"/>
                </a:ext>
              </a:extLst>
            </p:cNvPr>
            <p:cNvSpPr/>
            <p:nvPr/>
          </p:nvSpPr>
          <p:spPr>
            <a:xfrm>
              <a:off x="6135059" y="3953069"/>
              <a:ext cx="220531" cy="0"/>
            </a:xfrm>
            <a:custGeom>
              <a:avLst/>
              <a:gdLst/>
              <a:ahLst/>
              <a:cxnLst/>
              <a:rect l="l" t="t" r="r" b="b"/>
              <a:pathLst>
                <a:path w="208280">
                  <a:moveTo>
                    <a:pt x="0" y="0"/>
                  </a:moveTo>
                  <a:lnTo>
                    <a:pt x="207683" y="0"/>
                  </a:lnTo>
                </a:path>
              </a:pathLst>
            </a:custGeom>
            <a:ln w="11836">
              <a:solidFill>
                <a:srgbClr val="646A6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73" name="object 380">
              <a:extLst>
                <a:ext uri="{FF2B5EF4-FFF2-40B4-BE49-F238E27FC236}">
                  <a16:creationId xmlns:a16="http://schemas.microsoft.com/office/drawing/2014/main" id="{5D253FE5-4C7A-AD51-FEBB-7AC6276AFE38}"/>
                </a:ext>
              </a:extLst>
            </p:cNvPr>
            <p:cNvSpPr/>
            <p:nvPr/>
          </p:nvSpPr>
          <p:spPr>
            <a:xfrm>
              <a:off x="6135059" y="3978324"/>
              <a:ext cx="220531" cy="0"/>
            </a:xfrm>
            <a:custGeom>
              <a:avLst/>
              <a:gdLst/>
              <a:ahLst/>
              <a:cxnLst/>
              <a:rect l="l" t="t" r="r" b="b"/>
              <a:pathLst>
                <a:path w="208280">
                  <a:moveTo>
                    <a:pt x="0" y="0"/>
                  </a:moveTo>
                  <a:lnTo>
                    <a:pt x="207683" y="0"/>
                  </a:lnTo>
                </a:path>
              </a:pathLst>
            </a:custGeom>
            <a:ln w="11811">
              <a:solidFill>
                <a:srgbClr val="646A6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74" name="object 381">
              <a:extLst>
                <a:ext uri="{FF2B5EF4-FFF2-40B4-BE49-F238E27FC236}">
                  <a16:creationId xmlns:a16="http://schemas.microsoft.com/office/drawing/2014/main" id="{2FE08FFE-21A8-527B-DCA6-5311117406F8}"/>
                </a:ext>
              </a:extLst>
            </p:cNvPr>
            <p:cNvSpPr/>
            <p:nvPr/>
          </p:nvSpPr>
          <p:spPr>
            <a:xfrm>
              <a:off x="6135059" y="4003592"/>
              <a:ext cx="220531" cy="0"/>
            </a:xfrm>
            <a:custGeom>
              <a:avLst/>
              <a:gdLst/>
              <a:ahLst/>
              <a:cxnLst/>
              <a:rect l="l" t="t" r="r" b="b"/>
              <a:pathLst>
                <a:path w="208280">
                  <a:moveTo>
                    <a:pt x="0" y="0"/>
                  </a:moveTo>
                  <a:lnTo>
                    <a:pt x="207683" y="0"/>
                  </a:lnTo>
                </a:path>
              </a:pathLst>
            </a:custGeom>
            <a:ln w="11811">
              <a:solidFill>
                <a:srgbClr val="646A6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75" name="object 382">
              <a:extLst>
                <a:ext uri="{FF2B5EF4-FFF2-40B4-BE49-F238E27FC236}">
                  <a16:creationId xmlns:a16="http://schemas.microsoft.com/office/drawing/2014/main" id="{D8EE42F6-CD95-87FE-B303-46938D965DF4}"/>
                </a:ext>
              </a:extLst>
            </p:cNvPr>
            <p:cNvSpPr/>
            <p:nvPr/>
          </p:nvSpPr>
          <p:spPr>
            <a:xfrm>
              <a:off x="6135059" y="4028857"/>
              <a:ext cx="220531" cy="0"/>
            </a:xfrm>
            <a:custGeom>
              <a:avLst/>
              <a:gdLst/>
              <a:ahLst/>
              <a:cxnLst/>
              <a:rect l="l" t="t" r="r" b="b"/>
              <a:pathLst>
                <a:path w="208280">
                  <a:moveTo>
                    <a:pt x="0" y="0"/>
                  </a:moveTo>
                  <a:lnTo>
                    <a:pt x="207683" y="0"/>
                  </a:lnTo>
                </a:path>
              </a:pathLst>
            </a:custGeom>
            <a:ln w="11836">
              <a:solidFill>
                <a:srgbClr val="646A6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76" name="object 383">
              <a:extLst>
                <a:ext uri="{FF2B5EF4-FFF2-40B4-BE49-F238E27FC236}">
                  <a16:creationId xmlns:a16="http://schemas.microsoft.com/office/drawing/2014/main" id="{9A4835B9-08D8-F811-711A-2B02F73F3360}"/>
                </a:ext>
              </a:extLst>
            </p:cNvPr>
            <p:cNvSpPr/>
            <p:nvPr/>
          </p:nvSpPr>
          <p:spPr>
            <a:xfrm>
              <a:off x="6373723" y="3902532"/>
              <a:ext cx="220531" cy="0"/>
            </a:xfrm>
            <a:custGeom>
              <a:avLst/>
              <a:gdLst/>
              <a:ahLst/>
              <a:cxnLst/>
              <a:rect l="l" t="t" r="r" b="b"/>
              <a:pathLst>
                <a:path w="208280">
                  <a:moveTo>
                    <a:pt x="0" y="0"/>
                  </a:moveTo>
                  <a:lnTo>
                    <a:pt x="207683" y="0"/>
                  </a:lnTo>
                </a:path>
              </a:pathLst>
            </a:custGeom>
            <a:ln w="11811">
              <a:solidFill>
                <a:srgbClr val="646A6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77" name="object 384">
              <a:extLst>
                <a:ext uri="{FF2B5EF4-FFF2-40B4-BE49-F238E27FC236}">
                  <a16:creationId xmlns:a16="http://schemas.microsoft.com/office/drawing/2014/main" id="{9A8DC7FA-C357-DC02-C60F-22035FF2F820}"/>
                </a:ext>
              </a:extLst>
            </p:cNvPr>
            <p:cNvSpPr/>
            <p:nvPr/>
          </p:nvSpPr>
          <p:spPr>
            <a:xfrm>
              <a:off x="6373723" y="3927803"/>
              <a:ext cx="220531" cy="0"/>
            </a:xfrm>
            <a:custGeom>
              <a:avLst/>
              <a:gdLst/>
              <a:ahLst/>
              <a:cxnLst/>
              <a:rect l="l" t="t" r="r" b="b"/>
              <a:pathLst>
                <a:path w="208280">
                  <a:moveTo>
                    <a:pt x="0" y="0"/>
                  </a:moveTo>
                  <a:lnTo>
                    <a:pt x="207683" y="0"/>
                  </a:lnTo>
                </a:path>
              </a:pathLst>
            </a:custGeom>
            <a:ln w="11811">
              <a:solidFill>
                <a:srgbClr val="646A6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78" name="object 385">
              <a:extLst>
                <a:ext uri="{FF2B5EF4-FFF2-40B4-BE49-F238E27FC236}">
                  <a16:creationId xmlns:a16="http://schemas.microsoft.com/office/drawing/2014/main" id="{7A336DA1-A312-4EFD-540E-36B827345F8B}"/>
                </a:ext>
              </a:extLst>
            </p:cNvPr>
            <p:cNvSpPr/>
            <p:nvPr/>
          </p:nvSpPr>
          <p:spPr>
            <a:xfrm>
              <a:off x="6373723" y="3953069"/>
              <a:ext cx="220531" cy="0"/>
            </a:xfrm>
            <a:custGeom>
              <a:avLst/>
              <a:gdLst/>
              <a:ahLst/>
              <a:cxnLst/>
              <a:rect l="l" t="t" r="r" b="b"/>
              <a:pathLst>
                <a:path w="208280">
                  <a:moveTo>
                    <a:pt x="0" y="0"/>
                  </a:moveTo>
                  <a:lnTo>
                    <a:pt x="207683" y="0"/>
                  </a:lnTo>
                </a:path>
              </a:pathLst>
            </a:custGeom>
            <a:ln w="11836">
              <a:solidFill>
                <a:srgbClr val="646A6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79" name="object 386">
              <a:extLst>
                <a:ext uri="{FF2B5EF4-FFF2-40B4-BE49-F238E27FC236}">
                  <a16:creationId xmlns:a16="http://schemas.microsoft.com/office/drawing/2014/main" id="{5DF450FA-05A9-1967-9226-CAA2979CEA28}"/>
                </a:ext>
              </a:extLst>
            </p:cNvPr>
            <p:cNvSpPr/>
            <p:nvPr/>
          </p:nvSpPr>
          <p:spPr>
            <a:xfrm>
              <a:off x="6373723" y="3978324"/>
              <a:ext cx="220531" cy="0"/>
            </a:xfrm>
            <a:custGeom>
              <a:avLst/>
              <a:gdLst/>
              <a:ahLst/>
              <a:cxnLst/>
              <a:rect l="l" t="t" r="r" b="b"/>
              <a:pathLst>
                <a:path w="208280">
                  <a:moveTo>
                    <a:pt x="0" y="0"/>
                  </a:moveTo>
                  <a:lnTo>
                    <a:pt x="207683" y="0"/>
                  </a:lnTo>
                </a:path>
              </a:pathLst>
            </a:custGeom>
            <a:ln w="11811">
              <a:solidFill>
                <a:srgbClr val="646A6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80" name="object 387">
              <a:extLst>
                <a:ext uri="{FF2B5EF4-FFF2-40B4-BE49-F238E27FC236}">
                  <a16:creationId xmlns:a16="http://schemas.microsoft.com/office/drawing/2014/main" id="{DC9D26F5-E3D8-2800-F675-0BC0F3734148}"/>
                </a:ext>
              </a:extLst>
            </p:cNvPr>
            <p:cNvSpPr/>
            <p:nvPr/>
          </p:nvSpPr>
          <p:spPr>
            <a:xfrm>
              <a:off x="6373723" y="4003592"/>
              <a:ext cx="220531" cy="0"/>
            </a:xfrm>
            <a:custGeom>
              <a:avLst/>
              <a:gdLst/>
              <a:ahLst/>
              <a:cxnLst/>
              <a:rect l="l" t="t" r="r" b="b"/>
              <a:pathLst>
                <a:path w="208280">
                  <a:moveTo>
                    <a:pt x="0" y="0"/>
                  </a:moveTo>
                  <a:lnTo>
                    <a:pt x="207683" y="0"/>
                  </a:lnTo>
                </a:path>
              </a:pathLst>
            </a:custGeom>
            <a:ln w="11811">
              <a:solidFill>
                <a:srgbClr val="646A6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81" name="object 388">
              <a:extLst>
                <a:ext uri="{FF2B5EF4-FFF2-40B4-BE49-F238E27FC236}">
                  <a16:creationId xmlns:a16="http://schemas.microsoft.com/office/drawing/2014/main" id="{4EE69640-850D-4384-4AD3-02BCFC350450}"/>
                </a:ext>
              </a:extLst>
            </p:cNvPr>
            <p:cNvSpPr/>
            <p:nvPr/>
          </p:nvSpPr>
          <p:spPr>
            <a:xfrm>
              <a:off x="6373723" y="4028857"/>
              <a:ext cx="220531" cy="0"/>
            </a:xfrm>
            <a:custGeom>
              <a:avLst/>
              <a:gdLst/>
              <a:ahLst/>
              <a:cxnLst/>
              <a:rect l="l" t="t" r="r" b="b"/>
              <a:pathLst>
                <a:path w="208280">
                  <a:moveTo>
                    <a:pt x="0" y="0"/>
                  </a:moveTo>
                  <a:lnTo>
                    <a:pt x="207683" y="0"/>
                  </a:lnTo>
                </a:path>
              </a:pathLst>
            </a:custGeom>
            <a:ln w="11836">
              <a:solidFill>
                <a:srgbClr val="646A6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82" name="object 389">
              <a:extLst>
                <a:ext uri="{FF2B5EF4-FFF2-40B4-BE49-F238E27FC236}">
                  <a16:creationId xmlns:a16="http://schemas.microsoft.com/office/drawing/2014/main" id="{5B47B9CF-666A-6647-15B0-41FCF0F9993F}"/>
                </a:ext>
              </a:extLst>
            </p:cNvPr>
            <p:cNvSpPr/>
            <p:nvPr/>
          </p:nvSpPr>
          <p:spPr>
            <a:xfrm>
              <a:off x="6135059" y="4054112"/>
              <a:ext cx="220531" cy="0"/>
            </a:xfrm>
            <a:custGeom>
              <a:avLst/>
              <a:gdLst/>
              <a:ahLst/>
              <a:cxnLst/>
              <a:rect l="l" t="t" r="r" b="b"/>
              <a:pathLst>
                <a:path w="208280">
                  <a:moveTo>
                    <a:pt x="0" y="0"/>
                  </a:moveTo>
                  <a:lnTo>
                    <a:pt x="207683" y="0"/>
                  </a:lnTo>
                </a:path>
              </a:pathLst>
            </a:custGeom>
            <a:ln w="11811">
              <a:solidFill>
                <a:srgbClr val="646A6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83" name="object 390">
              <a:extLst>
                <a:ext uri="{FF2B5EF4-FFF2-40B4-BE49-F238E27FC236}">
                  <a16:creationId xmlns:a16="http://schemas.microsoft.com/office/drawing/2014/main" id="{24C2D04E-5517-E235-3141-1665E3D117FF}"/>
                </a:ext>
              </a:extLst>
            </p:cNvPr>
            <p:cNvSpPr/>
            <p:nvPr/>
          </p:nvSpPr>
          <p:spPr>
            <a:xfrm>
              <a:off x="6135059" y="4079381"/>
              <a:ext cx="220531" cy="0"/>
            </a:xfrm>
            <a:custGeom>
              <a:avLst/>
              <a:gdLst/>
              <a:ahLst/>
              <a:cxnLst/>
              <a:rect l="l" t="t" r="r" b="b"/>
              <a:pathLst>
                <a:path w="208280">
                  <a:moveTo>
                    <a:pt x="0" y="0"/>
                  </a:moveTo>
                  <a:lnTo>
                    <a:pt x="207683" y="0"/>
                  </a:lnTo>
                </a:path>
              </a:pathLst>
            </a:custGeom>
            <a:ln w="11811">
              <a:solidFill>
                <a:srgbClr val="646A6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84" name="object 391">
              <a:extLst>
                <a:ext uri="{FF2B5EF4-FFF2-40B4-BE49-F238E27FC236}">
                  <a16:creationId xmlns:a16="http://schemas.microsoft.com/office/drawing/2014/main" id="{6648EA5E-982B-6A77-59A9-09F5A6930D62}"/>
                </a:ext>
              </a:extLst>
            </p:cNvPr>
            <p:cNvSpPr/>
            <p:nvPr/>
          </p:nvSpPr>
          <p:spPr>
            <a:xfrm>
              <a:off x="6135059" y="4104650"/>
              <a:ext cx="220531" cy="0"/>
            </a:xfrm>
            <a:custGeom>
              <a:avLst/>
              <a:gdLst/>
              <a:ahLst/>
              <a:cxnLst/>
              <a:rect l="l" t="t" r="r" b="b"/>
              <a:pathLst>
                <a:path w="208280">
                  <a:moveTo>
                    <a:pt x="0" y="0"/>
                  </a:moveTo>
                  <a:lnTo>
                    <a:pt x="207683" y="0"/>
                  </a:lnTo>
                </a:path>
              </a:pathLst>
            </a:custGeom>
            <a:ln w="11836">
              <a:solidFill>
                <a:srgbClr val="646A6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85" name="object 392">
              <a:extLst>
                <a:ext uri="{FF2B5EF4-FFF2-40B4-BE49-F238E27FC236}">
                  <a16:creationId xmlns:a16="http://schemas.microsoft.com/office/drawing/2014/main" id="{DF76CFD8-344C-1913-044C-B8A7D10BDE25}"/>
                </a:ext>
              </a:extLst>
            </p:cNvPr>
            <p:cNvSpPr/>
            <p:nvPr/>
          </p:nvSpPr>
          <p:spPr>
            <a:xfrm>
              <a:off x="6135059" y="4129904"/>
              <a:ext cx="220531" cy="0"/>
            </a:xfrm>
            <a:custGeom>
              <a:avLst/>
              <a:gdLst/>
              <a:ahLst/>
              <a:cxnLst/>
              <a:rect l="l" t="t" r="r" b="b"/>
              <a:pathLst>
                <a:path w="208280">
                  <a:moveTo>
                    <a:pt x="0" y="0"/>
                  </a:moveTo>
                  <a:lnTo>
                    <a:pt x="207683" y="0"/>
                  </a:lnTo>
                </a:path>
              </a:pathLst>
            </a:custGeom>
            <a:ln w="11811">
              <a:solidFill>
                <a:srgbClr val="646A6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86" name="object 393">
              <a:extLst>
                <a:ext uri="{FF2B5EF4-FFF2-40B4-BE49-F238E27FC236}">
                  <a16:creationId xmlns:a16="http://schemas.microsoft.com/office/drawing/2014/main" id="{D4EAB1D1-62FC-8F37-1A79-25C63B85E561}"/>
                </a:ext>
              </a:extLst>
            </p:cNvPr>
            <p:cNvSpPr/>
            <p:nvPr/>
          </p:nvSpPr>
          <p:spPr>
            <a:xfrm>
              <a:off x="6135059" y="4155173"/>
              <a:ext cx="220531" cy="0"/>
            </a:xfrm>
            <a:custGeom>
              <a:avLst/>
              <a:gdLst/>
              <a:ahLst/>
              <a:cxnLst/>
              <a:rect l="l" t="t" r="r" b="b"/>
              <a:pathLst>
                <a:path w="208280">
                  <a:moveTo>
                    <a:pt x="0" y="0"/>
                  </a:moveTo>
                  <a:lnTo>
                    <a:pt x="207683" y="0"/>
                  </a:lnTo>
                </a:path>
              </a:pathLst>
            </a:custGeom>
            <a:ln w="11811">
              <a:solidFill>
                <a:srgbClr val="646A6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87" name="object 394">
              <a:extLst>
                <a:ext uri="{FF2B5EF4-FFF2-40B4-BE49-F238E27FC236}">
                  <a16:creationId xmlns:a16="http://schemas.microsoft.com/office/drawing/2014/main" id="{27DE8E9E-1D87-E5C2-C534-A28E72789A0D}"/>
                </a:ext>
              </a:extLst>
            </p:cNvPr>
            <p:cNvSpPr/>
            <p:nvPr/>
          </p:nvSpPr>
          <p:spPr>
            <a:xfrm>
              <a:off x="6135059" y="4180439"/>
              <a:ext cx="220531" cy="0"/>
            </a:xfrm>
            <a:custGeom>
              <a:avLst/>
              <a:gdLst/>
              <a:ahLst/>
              <a:cxnLst/>
              <a:rect l="l" t="t" r="r" b="b"/>
              <a:pathLst>
                <a:path w="208280">
                  <a:moveTo>
                    <a:pt x="0" y="0"/>
                  </a:moveTo>
                  <a:lnTo>
                    <a:pt x="207683" y="0"/>
                  </a:lnTo>
                </a:path>
              </a:pathLst>
            </a:custGeom>
            <a:ln w="11836">
              <a:solidFill>
                <a:srgbClr val="646A6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88" name="object 395">
              <a:extLst>
                <a:ext uri="{FF2B5EF4-FFF2-40B4-BE49-F238E27FC236}">
                  <a16:creationId xmlns:a16="http://schemas.microsoft.com/office/drawing/2014/main" id="{9C8B060E-D5F2-58D9-93C4-77B0182F3E96}"/>
                </a:ext>
              </a:extLst>
            </p:cNvPr>
            <p:cNvSpPr/>
            <p:nvPr/>
          </p:nvSpPr>
          <p:spPr>
            <a:xfrm>
              <a:off x="6373723" y="4054112"/>
              <a:ext cx="220531" cy="0"/>
            </a:xfrm>
            <a:custGeom>
              <a:avLst/>
              <a:gdLst/>
              <a:ahLst/>
              <a:cxnLst/>
              <a:rect l="l" t="t" r="r" b="b"/>
              <a:pathLst>
                <a:path w="208280">
                  <a:moveTo>
                    <a:pt x="0" y="0"/>
                  </a:moveTo>
                  <a:lnTo>
                    <a:pt x="207683" y="0"/>
                  </a:lnTo>
                </a:path>
              </a:pathLst>
            </a:custGeom>
            <a:ln w="11811">
              <a:solidFill>
                <a:srgbClr val="646A6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89" name="object 396">
              <a:extLst>
                <a:ext uri="{FF2B5EF4-FFF2-40B4-BE49-F238E27FC236}">
                  <a16:creationId xmlns:a16="http://schemas.microsoft.com/office/drawing/2014/main" id="{F88FE315-227D-5DD8-45A0-3AF82A09AE8E}"/>
                </a:ext>
              </a:extLst>
            </p:cNvPr>
            <p:cNvSpPr/>
            <p:nvPr/>
          </p:nvSpPr>
          <p:spPr>
            <a:xfrm>
              <a:off x="6373723" y="4079381"/>
              <a:ext cx="220531" cy="0"/>
            </a:xfrm>
            <a:custGeom>
              <a:avLst/>
              <a:gdLst/>
              <a:ahLst/>
              <a:cxnLst/>
              <a:rect l="l" t="t" r="r" b="b"/>
              <a:pathLst>
                <a:path w="208280">
                  <a:moveTo>
                    <a:pt x="0" y="0"/>
                  </a:moveTo>
                  <a:lnTo>
                    <a:pt x="207683" y="0"/>
                  </a:lnTo>
                </a:path>
              </a:pathLst>
            </a:custGeom>
            <a:ln w="11811">
              <a:solidFill>
                <a:srgbClr val="646A6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90" name="object 397">
              <a:extLst>
                <a:ext uri="{FF2B5EF4-FFF2-40B4-BE49-F238E27FC236}">
                  <a16:creationId xmlns:a16="http://schemas.microsoft.com/office/drawing/2014/main" id="{64942851-E57D-57D0-98E8-8F5DDAC65E26}"/>
                </a:ext>
              </a:extLst>
            </p:cNvPr>
            <p:cNvSpPr/>
            <p:nvPr/>
          </p:nvSpPr>
          <p:spPr>
            <a:xfrm>
              <a:off x="6373723" y="4104650"/>
              <a:ext cx="220531" cy="0"/>
            </a:xfrm>
            <a:custGeom>
              <a:avLst/>
              <a:gdLst/>
              <a:ahLst/>
              <a:cxnLst/>
              <a:rect l="l" t="t" r="r" b="b"/>
              <a:pathLst>
                <a:path w="208280">
                  <a:moveTo>
                    <a:pt x="0" y="0"/>
                  </a:moveTo>
                  <a:lnTo>
                    <a:pt x="207683" y="0"/>
                  </a:lnTo>
                </a:path>
              </a:pathLst>
            </a:custGeom>
            <a:ln w="11836">
              <a:solidFill>
                <a:srgbClr val="646A6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91" name="object 398">
              <a:extLst>
                <a:ext uri="{FF2B5EF4-FFF2-40B4-BE49-F238E27FC236}">
                  <a16:creationId xmlns:a16="http://schemas.microsoft.com/office/drawing/2014/main" id="{F15B45C2-43E8-AD4E-82A3-E362A6D31B71}"/>
                </a:ext>
              </a:extLst>
            </p:cNvPr>
            <p:cNvSpPr/>
            <p:nvPr/>
          </p:nvSpPr>
          <p:spPr>
            <a:xfrm>
              <a:off x="6373723" y="4129904"/>
              <a:ext cx="220531" cy="0"/>
            </a:xfrm>
            <a:custGeom>
              <a:avLst/>
              <a:gdLst/>
              <a:ahLst/>
              <a:cxnLst/>
              <a:rect l="l" t="t" r="r" b="b"/>
              <a:pathLst>
                <a:path w="208280">
                  <a:moveTo>
                    <a:pt x="0" y="0"/>
                  </a:moveTo>
                  <a:lnTo>
                    <a:pt x="207683" y="0"/>
                  </a:lnTo>
                </a:path>
              </a:pathLst>
            </a:custGeom>
            <a:ln w="11811">
              <a:solidFill>
                <a:srgbClr val="646A6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92" name="object 399">
              <a:extLst>
                <a:ext uri="{FF2B5EF4-FFF2-40B4-BE49-F238E27FC236}">
                  <a16:creationId xmlns:a16="http://schemas.microsoft.com/office/drawing/2014/main" id="{6260C171-981F-0F9B-B7D4-28FDFD43C6C3}"/>
                </a:ext>
              </a:extLst>
            </p:cNvPr>
            <p:cNvSpPr/>
            <p:nvPr/>
          </p:nvSpPr>
          <p:spPr>
            <a:xfrm>
              <a:off x="6373723" y="4155173"/>
              <a:ext cx="220531" cy="0"/>
            </a:xfrm>
            <a:custGeom>
              <a:avLst/>
              <a:gdLst/>
              <a:ahLst/>
              <a:cxnLst/>
              <a:rect l="l" t="t" r="r" b="b"/>
              <a:pathLst>
                <a:path w="208280">
                  <a:moveTo>
                    <a:pt x="0" y="0"/>
                  </a:moveTo>
                  <a:lnTo>
                    <a:pt x="207683" y="0"/>
                  </a:lnTo>
                </a:path>
              </a:pathLst>
            </a:custGeom>
            <a:ln w="11811">
              <a:solidFill>
                <a:srgbClr val="646A6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93" name="object 400">
              <a:extLst>
                <a:ext uri="{FF2B5EF4-FFF2-40B4-BE49-F238E27FC236}">
                  <a16:creationId xmlns:a16="http://schemas.microsoft.com/office/drawing/2014/main" id="{00327BF1-81FB-B643-C9B1-DEB44406D4B1}"/>
                </a:ext>
              </a:extLst>
            </p:cNvPr>
            <p:cNvSpPr/>
            <p:nvPr/>
          </p:nvSpPr>
          <p:spPr>
            <a:xfrm>
              <a:off x="6373723" y="4180439"/>
              <a:ext cx="220531" cy="0"/>
            </a:xfrm>
            <a:custGeom>
              <a:avLst/>
              <a:gdLst/>
              <a:ahLst/>
              <a:cxnLst/>
              <a:rect l="l" t="t" r="r" b="b"/>
              <a:pathLst>
                <a:path w="208280">
                  <a:moveTo>
                    <a:pt x="0" y="0"/>
                  </a:moveTo>
                  <a:lnTo>
                    <a:pt x="207683" y="0"/>
                  </a:lnTo>
                </a:path>
              </a:pathLst>
            </a:custGeom>
            <a:ln w="11836">
              <a:solidFill>
                <a:srgbClr val="646A6F"/>
              </a:solidFill>
            </a:ln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94" name="object 408">
              <a:extLst>
                <a:ext uri="{FF2B5EF4-FFF2-40B4-BE49-F238E27FC236}">
                  <a16:creationId xmlns:a16="http://schemas.microsoft.com/office/drawing/2014/main" id="{56092A33-C298-091A-6D9D-04895273DC08}"/>
                </a:ext>
              </a:extLst>
            </p:cNvPr>
            <p:cNvSpPr/>
            <p:nvPr/>
          </p:nvSpPr>
          <p:spPr>
            <a:xfrm>
              <a:off x="8580874" y="3497850"/>
              <a:ext cx="53789" cy="53789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7"/>
                  </a:lnTo>
                  <a:lnTo>
                    <a:pt x="7437" y="7442"/>
                  </a:lnTo>
                  <a:lnTo>
                    <a:pt x="1995" y="15516"/>
                  </a:lnTo>
                  <a:lnTo>
                    <a:pt x="0" y="25400"/>
                  </a:lnTo>
                  <a:lnTo>
                    <a:pt x="1995" y="35283"/>
                  </a:lnTo>
                  <a:lnTo>
                    <a:pt x="7437" y="43357"/>
                  </a:lnTo>
                  <a:lnTo>
                    <a:pt x="15510" y="48802"/>
                  </a:lnTo>
                  <a:lnTo>
                    <a:pt x="25400" y="50800"/>
                  </a:lnTo>
                  <a:lnTo>
                    <a:pt x="35289" y="48802"/>
                  </a:lnTo>
                  <a:lnTo>
                    <a:pt x="43362" y="43357"/>
                  </a:lnTo>
                  <a:lnTo>
                    <a:pt x="48804" y="35283"/>
                  </a:lnTo>
                  <a:lnTo>
                    <a:pt x="50800" y="25400"/>
                  </a:lnTo>
                  <a:lnTo>
                    <a:pt x="48804" y="15516"/>
                  </a:lnTo>
                  <a:lnTo>
                    <a:pt x="43362" y="7442"/>
                  </a:lnTo>
                  <a:lnTo>
                    <a:pt x="35289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95" name="object 410">
              <a:extLst>
                <a:ext uri="{FF2B5EF4-FFF2-40B4-BE49-F238E27FC236}">
                  <a16:creationId xmlns:a16="http://schemas.microsoft.com/office/drawing/2014/main" id="{3D36608D-6900-C7F1-86A1-21BA80D13A4A}"/>
                </a:ext>
              </a:extLst>
            </p:cNvPr>
            <p:cNvSpPr/>
            <p:nvPr/>
          </p:nvSpPr>
          <p:spPr>
            <a:xfrm>
              <a:off x="6325534" y="4235824"/>
              <a:ext cx="53789" cy="53789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7"/>
                  </a:lnTo>
                  <a:lnTo>
                    <a:pt x="7437" y="7442"/>
                  </a:lnTo>
                  <a:lnTo>
                    <a:pt x="1995" y="15516"/>
                  </a:lnTo>
                  <a:lnTo>
                    <a:pt x="0" y="25400"/>
                  </a:lnTo>
                  <a:lnTo>
                    <a:pt x="1995" y="35283"/>
                  </a:lnTo>
                  <a:lnTo>
                    <a:pt x="7437" y="43357"/>
                  </a:lnTo>
                  <a:lnTo>
                    <a:pt x="15510" y="48802"/>
                  </a:lnTo>
                  <a:lnTo>
                    <a:pt x="25400" y="50800"/>
                  </a:lnTo>
                  <a:lnTo>
                    <a:pt x="35289" y="48802"/>
                  </a:lnTo>
                  <a:lnTo>
                    <a:pt x="43362" y="43357"/>
                  </a:lnTo>
                  <a:lnTo>
                    <a:pt x="48804" y="35283"/>
                  </a:lnTo>
                  <a:lnTo>
                    <a:pt x="50800" y="25400"/>
                  </a:lnTo>
                  <a:lnTo>
                    <a:pt x="48804" y="15516"/>
                  </a:lnTo>
                  <a:lnTo>
                    <a:pt x="43362" y="7442"/>
                  </a:lnTo>
                  <a:lnTo>
                    <a:pt x="35289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96" name="object 412">
              <a:extLst>
                <a:ext uri="{FF2B5EF4-FFF2-40B4-BE49-F238E27FC236}">
                  <a16:creationId xmlns:a16="http://schemas.microsoft.com/office/drawing/2014/main" id="{49914898-496A-7E26-483A-47DED3EA2413}"/>
                </a:ext>
              </a:extLst>
            </p:cNvPr>
            <p:cNvSpPr/>
            <p:nvPr/>
          </p:nvSpPr>
          <p:spPr>
            <a:xfrm>
              <a:off x="7435183" y="5433689"/>
              <a:ext cx="53789" cy="53789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7"/>
                  </a:lnTo>
                  <a:lnTo>
                    <a:pt x="7437" y="7442"/>
                  </a:lnTo>
                  <a:lnTo>
                    <a:pt x="1995" y="15516"/>
                  </a:lnTo>
                  <a:lnTo>
                    <a:pt x="0" y="25399"/>
                  </a:lnTo>
                  <a:lnTo>
                    <a:pt x="1995" y="35283"/>
                  </a:lnTo>
                  <a:lnTo>
                    <a:pt x="7437" y="43357"/>
                  </a:lnTo>
                  <a:lnTo>
                    <a:pt x="15510" y="48802"/>
                  </a:lnTo>
                  <a:lnTo>
                    <a:pt x="25400" y="50799"/>
                  </a:lnTo>
                  <a:lnTo>
                    <a:pt x="35289" y="48802"/>
                  </a:lnTo>
                  <a:lnTo>
                    <a:pt x="43362" y="43357"/>
                  </a:lnTo>
                  <a:lnTo>
                    <a:pt x="48804" y="35283"/>
                  </a:lnTo>
                  <a:lnTo>
                    <a:pt x="50800" y="25399"/>
                  </a:lnTo>
                  <a:lnTo>
                    <a:pt x="48804" y="15516"/>
                  </a:lnTo>
                  <a:lnTo>
                    <a:pt x="43362" y="7442"/>
                  </a:lnTo>
                  <a:lnTo>
                    <a:pt x="35289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97" name="object 414">
              <a:extLst>
                <a:ext uri="{FF2B5EF4-FFF2-40B4-BE49-F238E27FC236}">
                  <a16:creationId xmlns:a16="http://schemas.microsoft.com/office/drawing/2014/main" id="{0C2A8928-406D-67D8-7B88-6179B8789857}"/>
                </a:ext>
              </a:extLst>
            </p:cNvPr>
            <p:cNvSpPr/>
            <p:nvPr/>
          </p:nvSpPr>
          <p:spPr>
            <a:xfrm>
              <a:off x="10454048" y="5586444"/>
              <a:ext cx="53789" cy="53789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7"/>
                  </a:lnTo>
                  <a:lnTo>
                    <a:pt x="7437" y="7442"/>
                  </a:lnTo>
                  <a:lnTo>
                    <a:pt x="1995" y="15516"/>
                  </a:lnTo>
                  <a:lnTo>
                    <a:pt x="0" y="25400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800"/>
                  </a:lnTo>
                  <a:lnTo>
                    <a:pt x="35289" y="48804"/>
                  </a:lnTo>
                  <a:lnTo>
                    <a:pt x="43362" y="43362"/>
                  </a:lnTo>
                  <a:lnTo>
                    <a:pt x="48804" y="35289"/>
                  </a:lnTo>
                  <a:lnTo>
                    <a:pt x="50800" y="25400"/>
                  </a:lnTo>
                  <a:lnTo>
                    <a:pt x="48804" y="15516"/>
                  </a:lnTo>
                  <a:lnTo>
                    <a:pt x="43362" y="7442"/>
                  </a:lnTo>
                  <a:lnTo>
                    <a:pt x="35289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  <p:sp>
          <p:nvSpPr>
            <p:cNvPr id="698" name="object 417">
              <a:extLst>
                <a:ext uri="{FF2B5EF4-FFF2-40B4-BE49-F238E27FC236}">
                  <a16:creationId xmlns:a16="http://schemas.microsoft.com/office/drawing/2014/main" id="{2F265D2C-A058-9388-E14B-7C97FD8E86A8}"/>
                </a:ext>
              </a:extLst>
            </p:cNvPr>
            <p:cNvSpPr/>
            <p:nvPr/>
          </p:nvSpPr>
          <p:spPr>
            <a:xfrm>
              <a:off x="7946172" y="5586444"/>
              <a:ext cx="53789" cy="53789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7"/>
                  </a:lnTo>
                  <a:lnTo>
                    <a:pt x="7437" y="7442"/>
                  </a:lnTo>
                  <a:lnTo>
                    <a:pt x="1995" y="15516"/>
                  </a:lnTo>
                  <a:lnTo>
                    <a:pt x="0" y="25400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800"/>
                  </a:lnTo>
                  <a:lnTo>
                    <a:pt x="35289" y="48804"/>
                  </a:lnTo>
                  <a:lnTo>
                    <a:pt x="43362" y="43362"/>
                  </a:lnTo>
                  <a:lnTo>
                    <a:pt x="48804" y="35289"/>
                  </a:lnTo>
                  <a:lnTo>
                    <a:pt x="50800" y="25400"/>
                  </a:lnTo>
                  <a:lnTo>
                    <a:pt x="48804" y="15516"/>
                  </a:lnTo>
                  <a:lnTo>
                    <a:pt x="43362" y="7442"/>
                  </a:lnTo>
                  <a:lnTo>
                    <a:pt x="35289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sz="1906">
                <a:latin typeface="Arial" panose="020B0604020202020204" pitchFamily="34" charset="0"/>
              </a:endParaRPr>
            </a:p>
          </p:txBody>
        </p:sp>
      </p:grpSp>
      <p:sp>
        <p:nvSpPr>
          <p:cNvPr id="699" name="object 3">
            <a:extLst>
              <a:ext uri="{FF2B5EF4-FFF2-40B4-BE49-F238E27FC236}">
                <a16:creationId xmlns:a16="http://schemas.microsoft.com/office/drawing/2014/main" id="{3F2C276F-4CBE-DC92-606C-5DCDAE1E53DC}"/>
              </a:ext>
            </a:extLst>
          </p:cNvPr>
          <p:cNvSpPr/>
          <p:nvPr/>
        </p:nvSpPr>
        <p:spPr>
          <a:xfrm>
            <a:off x="9090061" y="6220072"/>
            <a:ext cx="2202629" cy="1597511"/>
          </a:xfrm>
          <a:custGeom>
            <a:avLst/>
            <a:gdLst/>
            <a:ahLst/>
            <a:cxnLst/>
            <a:rect l="l" t="t" r="r" b="b"/>
            <a:pathLst>
              <a:path w="2080260" h="1508759">
                <a:moveTo>
                  <a:pt x="0" y="1508760"/>
                </a:moveTo>
                <a:lnTo>
                  <a:pt x="2080259" y="1508760"/>
                </a:lnTo>
                <a:lnTo>
                  <a:pt x="2080259" y="0"/>
                </a:lnTo>
                <a:lnTo>
                  <a:pt x="0" y="0"/>
                </a:lnTo>
                <a:lnTo>
                  <a:pt x="0" y="1508760"/>
                </a:lnTo>
                <a:close/>
              </a:path>
            </a:pathLst>
          </a:custGeom>
          <a:solidFill>
            <a:srgbClr val="E9EAEB">
              <a:alpha val="36997"/>
            </a:srgbClr>
          </a:solidFill>
        </p:spPr>
        <p:txBody>
          <a:bodyPr wrap="square" lIns="0" tIns="0" rIns="0" bIns="0" rtlCol="0"/>
          <a:lstStyle/>
          <a:p>
            <a:endParaRPr sz="1906">
              <a:latin typeface="Arial" panose="020B0604020202020204" pitchFamily="34" charset="0"/>
            </a:endParaRPr>
          </a:p>
        </p:txBody>
      </p:sp>
      <p:sp>
        <p:nvSpPr>
          <p:cNvPr id="700" name="object 4">
            <a:extLst>
              <a:ext uri="{FF2B5EF4-FFF2-40B4-BE49-F238E27FC236}">
                <a16:creationId xmlns:a16="http://schemas.microsoft.com/office/drawing/2014/main" id="{36FBB288-C9C2-5C77-A201-1CD3C9EE7A4C}"/>
              </a:ext>
            </a:extLst>
          </p:cNvPr>
          <p:cNvSpPr/>
          <p:nvPr/>
        </p:nvSpPr>
        <p:spPr>
          <a:xfrm>
            <a:off x="9007765" y="6220072"/>
            <a:ext cx="1345" cy="1597511"/>
          </a:xfrm>
          <a:custGeom>
            <a:avLst/>
            <a:gdLst/>
            <a:ahLst/>
            <a:cxnLst/>
            <a:rect l="l" t="t" r="r" b="b"/>
            <a:pathLst>
              <a:path w="1269" h="1508759">
                <a:moveTo>
                  <a:pt x="0" y="1508760"/>
                </a:moveTo>
                <a:lnTo>
                  <a:pt x="1143" y="1508760"/>
                </a:lnTo>
                <a:lnTo>
                  <a:pt x="1143" y="0"/>
                </a:lnTo>
                <a:lnTo>
                  <a:pt x="0" y="0"/>
                </a:lnTo>
                <a:lnTo>
                  <a:pt x="0" y="1508760"/>
                </a:lnTo>
                <a:close/>
              </a:path>
            </a:pathLst>
          </a:custGeom>
          <a:solidFill>
            <a:srgbClr val="E9EAEB">
              <a:alpha val="36997"/>
            </a:srgbClr>
          </a:solidFill>
        </p:spPr>
        <p:txBody>
          <a:bodyPr wrap="square" lIns="0" tIns="0" rIns="0" bIns="0" rtlCol="0"/>
          <a:lstStyle/>
          <a:p>
            <a:endParaRPr sz="1906">
              <a:latin typeface="Arial" panose="020B0604020202020204" pitchFamily="34" charset="0"/>
            </a:endParaRPr>
          </a:p>
        </p:txBody>
      </p:sp>
      <p:sp>
        <p:nvSpPr>
          <p:cNvPr id="701" name="object 5">
            <a:extLst>
              <a:ext uri="{FF2B5EF4-FFF2-40B4-BE49-F238E27FC236}">
                <a16:creationId xmlns:a16="http://schemas.microsoft.com/office/drawing/2014/main" id="{F569C18E-A502-7EE4-CB91-E8D393FEEA5A}"/>
              </a:ext>
            </a:extLst>
          </p:cNvPr>
          <p:cNvSpPr/>
          <p:nvPr/>
        </p:nvSpPr>
        <p:spPr>
          <a:xfrm>
            <a:off x="11587487" y="6220072"/>
            <a:ext cx="1931670" cy="1597511"/>
          </a:xfrm>
          <a:custGeom>
            <a:avLst/>
            <a:gdLst/>
            <a:ahLst/>
            <a:cxnLst/>
            <a:rect l="l" t="t" r="r" b="b"/>
            <a:pathLst>
              <a:path w="1824354" h="1508759">
                <a:moveTo>
                  <a:pt x="0" y="1508760"/>
                </a:moveTo>
                <a:lnTo>
                  <a:pt x="1824227" y="1508760"/>
                </a:lnTo>
                <a:lnTo>
                  <a:pt x="1824227" y="0"/>
                </a:lnTo>
                <a:lnTo>
                  <a:pt x="0" y="0"/>
                </a:lnTo>
                <a:lnTo>
                  <a:pt x="0" y="1508760"/>
                </a:lnTo>
                <a:close/>
              </a:path>
            </a:pathLst>
          </a:custGeom>
          <a:solidFill>
            <a:srgbClr val="E9EAEB">
              <a:alpha val="36997"/>
            </a:srgbClr>
          </a:solidFill>
        </p:spPr>
        <p:txBody>
          <a:bodyPr wrap="square" lIns="0" tIns="0" rIns="0" bIns="0" rtlCol="0"/>
          <a:lstStyle/>
          <a:p>
            <a:endParaRPr sz="1906">
              <a:latin typeface="Arial" panose="020B0604020202020204" pitchFamily="34" charset="0"/>
            </a:endParaRPr>
          </a:p>
        </p:txBody>
      </p:sp>
      <p:sp>
        <p:nvSpPr>
          <p:cNvPr id="702" name="object 6">
            <a:extLst>
              <a:ext uri="{FF2B5EF4-FFF2-40B4-BE49-F238E27FC236}">
                <a16:creationId xmlns:a16="http://schemas.microsoft.com/office/drawing/2014/main" id="{5A7DF8C2-67CA-66E6-E6A6-E0389D4425EF}"/>
              </a:ext>
            </a:extLst>
          </p:cNvPr>
          <p:cNvSpPr/>
          <p:nvPr/>
        </p:nvSpPr>
        <p:spPr>
          <a:xfrm>
            <a:off x="11505191" y="6220072"/>
            <a:ext cx="1345" cy="1597511"/>
          </a:xfrm>
          <a:custGeom>
            <a:avLst/>
            <a:gdLst/>
            <a:ahLst/>
            <a:cxnLst/>
            <a:rect l="l" t="t" r="r" b="b"/>
            <a:pathLst>
              <a:path w="1270" h="1508759">
                <a:moveTo>
                  <a:pt x="0" y="1508760"/>
                </a:moveTo>
                <a:lnTo>
                  <a:pt x="1143" y="1508760"/>
                </a:lnTo>
                <a:lnTo>
                  <a:pt x="1143" y="0"/>
                </a:lnTo>
                <a:lnTo>
                  <a:pt x="0" y="0"/>
                </a:lnTo>
                <a:lnTo>
                  <a:pt x="0" y="1508760"/>
                </a:lnTo>
                <a:close/>
              </a:path>
            </a:pathLst>
          </a:custGeom>
          <a:solidFill>
            <a:srgbClr val="E9EAEB">
              <a:alpha val="36997"/>
            </a:srgbClr>
          </a:solidFill>
        </p:spPr>
        <p:txBody>
          <a:bodyPr wrap="square" lIns="0" tIns="0" rIns="0" bIns="0" rtlCol="0"/>
          <a:lstStyle/>
          <a:p>
            <a:endParaRPr sz="1906">
              <a:latin typeface="Arial" panose="020B0604020202020204" pitchFamily="34" charset="0"/>
            </a:endParaRPr>
          </a:p>
        </p:txBody>
      </p:sp>
      <p:sp>
        <p:nvSpPr>
          <p:cNvPr id="703" name="object 7">
            <a:extLst>
              <a:ext uri="{FF2B5EF4-FFF2-40B4-BE49-F238E27FC236}">
                <a16:creationId xmlns:a16="http://schemas.microsoft.com/office/drawing/2014/main" id="{40DF7BCB-EC8A-36E3-5FB6-0A00C4B6781A}"/>
              </a:ext>
            </a:extLst>
          </p:cNvPr>
          <p:cNvSpPr/>
          <p:nvPr/>
        </p:nvSpPr>
        <p:spPr>
          <a:xfrm>
            <a:off x="9049517" y="6220071"/>
            <a:ext cx="0" cy="1590787"/>
          </a:xfrm>
          <a:custGeom>
            <a:avLst/>
            <a:gdLst/>
            <a:ahLst/>
            <a:cxnLst/>
            <a:rect l="l" t="t" r="r" b="b"/>
            <a:pathLst>
              <a:path h="1502409">
                <a:moveTo>
                  <a:pt x="0" y="0"/>
                </a:moveTo>
                <a:lnTo>
                  <a:pt x="0" y="1502308"/>
                </a:lnTo>
              </a:path>
            </a:pathLst>
          </a:custGeom>
          <a:ln w="76581">
            <a:solidFill>
              <a:srgbClr val="848588"/>
            </a:solidFill>
          </a:ln>
        </p:spPr>
        <p:txBody>
          <a:bodyPr wrap="square" lIns="0" tIns="0" rIns="0" bIns="0" rtlCol="0"/>
          <a:lstStyle/>
          <a:p>
            <a:endParaRPr sz="1906">
              <a:latin typeface="Arial" panose="020B0604020202020204" pitchFamily="34" charset="0"/>
            </a:endParaRPr>
          </a:p>
        </p:txBody>
      </p:sp>
      <p:sp>
        <p:nvSpPr>
          <p:cNvPr id="704" name="object 8">
            <a:extLst>
              <a:ext uri="{FF2B5EF4-FFF2-40B4-BE49-F238E27FC236}">
                <a16:creationId xmlns:a16="http://schemas.microsoft.com/office/drawing/2014/main" id="{AC631665-A293-F1BB-E74C-61BC0EEEE7FD}"/>
              </a:ext>
            </a:extLst>
          </p:cNvPr>
          <p:cNvSpPr/>
          <p:nvPr/>
        </p:nvSpPr>
        <p:spPr>
          <a:xfrm>
            <a:off x="11546943" y="6220071"/>
            <a:ext cx="0" cy="1590787"/>
          </a:xfrm>
          <a:custGeom>
            <a:avLst/>
            <a:gdLst/>
            <a:ahLst/>
            <a:cxnLst/>
            <a:rect l="l" t="t" r="r" b="b"/>
            <a:pathLst>
              <a:path h="1502409">
                <a:moveTo>
                  <a:pt x="0" y="0"/>
                </a:moveTo>
                <a:lnTo>
                  <a:pt x="0" y="1502308"/>
                </a:lnTo>
              </a:path>
            </a:pathLst>
          </a:custGeom>
          <a:ln w="76580">
            <a:solidFill>
              <a:srgbClr val="6E298D"/>
            </a:solidFill>
          </a:ln>
        </p:spPr>
        <p:txBody>
          <a:bodyPr wrap="square" lIns="0" tIns="0" rIns="0" bIns="0" rtlCol="0"/>
          <a:lstStyle/>
          <a:p>
            <a:endParaRPr sz="1906">
              <a:latin typeface="Arial" panose="020B0604020202020204" pitchFamily="34" charset="0"/>
            </a:endParaRPr>
          </a:p>
        </p:txBody>
      </p:sp>
      <p:sp>
        <p:nvSpPr>
          <p:cNvPr id="705" name="object 401">
            <a:extLst>
              <a:ext uri="{FF2B5EF4-FFF2-40B4-BE49-F238E27FC236}">
                <a16:creationId xmlns:a16="http://schemas.microsoft.com/office/drawing/2014/main" id="{923DE926-B2B8-8F94-9064-75EE4D06D436}"/>
              </a:ext>
            </a:extLst>
          </p:cNvPr>
          <p:cNvSpPr/>
          <p:nvPr/>
        </p:nvSpPr>
        <p:spPr>
          <a:xfrm>
            <a:off x="11763699" y="6281928"/>
            <a:ext cx="1134392" cy="1134394"/>
          </a:xfrm>
          <a:prstGeom prst="rect">
            <a:avLst/>
          </a:prstGeom>
          <a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6">
              <a:latin typeface="Arial" panose="020B0604020202020204" pitchFamily="34" charset="0"/>
            </a:endParaRPr>
          </a:p>
        </p:txBody>
      </p:sp>
      <p:sp>
        <p:nvSpPr>
          <p:cNvPr id="706" name="object 402">
            <a:extLst>
              <a:ext uri="{FF2B5EF4-FFF2-40B4-BE49-F238E27FC236}">
                <a16:creationId xmlns:a16="http://schemas.microsoft.com/office/drawing/2014/main" id="{B1CFB033-0883-D8E5-732F-832BEAB52EFE}"/>
              </a:ext>
            </a:extLst>
          </p:cNvPr>
          <p:cNvSpPr txBox="1"/>
          <p:nvPr/>
        </p:nvSpPr>
        <p:spPr>
          <a:xfrm>
            <a:off x="11755090" y="7348013"/>
            <a:ext cx="1027355" cy="167467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1000" b="1" spc="-5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25M </a:t>
            </a:r>
            <a:r>
              <a:rPr sz="1000" b="1" spc="-16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sz="1000" b="1" spc="-79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1" spc="-16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Valve</a:t>
            </a:r>
            <a:endParaRPr sz="1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7" name="object 403">
            <a:extLst>
              <a:ext uri="{FF2B5EF4-FFF2-40B4-BE49-F238E27FC236}">
                <a16:creationId xmlns:a16="http://schemas.microsoft.com/office/drawing/2014/main" id="{314CE1F8-8CA3-CF2D-ECE9-C7165261B8AD}"/>
              </a:ext>
            </a:extLst>
          </p:cNvPr>
          <p:cNvSpPr/>
          <p:nvPr/>
        </p:nvSpPr>
        <p:spPr>
          <a:xfrm>
            <a:off x="9310930" y="6301306"/>
            <a:ext cx="951265" cy="962341"/>
          </a:xfrm>
          <a:prstGeom prst="rect">
            <a:avLst/>
          </a:prstGeom>
          <a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6">
              <a:latin typeface="Arial" panose="020B0604020202020204" pitchFamily="34" charset="0"/>
            </a:endParaRPr>
          </a:p>
        </p:txBody>
      </p:sp>
      <p:sp>
        <p:nvSpPr>
          <p:cNvPr id="708" name="object 404">
            <a:extLst>
              <a:ext uri="{FF2B5EF4-FFF2-40B4-BE49-F238E27FC236}">
                <a16:creationId xmlns:a16="http://schemas.microsoft.com/office/drawing/2014/main" id="{C320C48E-F3EF-8B5C-DC2D-C5F07C1879A3}"/>
              </a:ext>
            </a:extLst>
          </p:cNvPr>
          <p:cNvSpPr txBox="1"/>
          <p:nvPr/>
        </p:nvSpPr>
        <p:spPr>
          <a:xfrm>
            <a:off x="9365752" y="7348013"/>
            <a:ext cx="898264" cy="167467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1000" b="1" spc="-5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</a:t>
            </a:r>
            <a:r>
              <a:rPr sz="1000" b="1" spc="-68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1" spc="-5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sz="1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9" name="object 405">
            <a:extLst>
              <a:ext uri="{FF2B5EF4-FFF2-40B4-BE49-F238E27FC236}">
                <a16:creationId xmlns:a16="http://schemas.microsoft.com/office/drawing/2014/main" id="{6C16C4B1-D44F-4AB2-0CCA-E32DAC1C8049}"/>
              </a:ext>
            </a:extLst>
          </p:cNvPr>
          <p:cNvSpPr txBox="1"/>
          <p:nvPr/>
        </p:nvSpPr>
        <p:spPr>
          <a:xfrm>
            <a:off x="10787400" y="6389743"/>
            <a:ext cx="400110" cy="1271419"/>
          </a:xfrm>
          <a:prstGeom prst="rect">
            <a:avLst/>
          </a:prstGeom>
        </p:spPr>
        <p:txBody>
          <a:bodyPr vert="vert270" wrap="square" lIns="0" tIns="8069" rIns="0" bIns="0" rtlCol="0">
            <a:spAutoFit/>
          </a:bodyPr>
          <a:lstStyle/>
          <a:p>
            <a:pPr marL="13447">
              <a:spcBef>
                <a:spcPts val="64"/>
              </a:spcBef>
            </a:pPr>
            <a:r>
              <a:rPr sz="1300" b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HEATER</a:t>
            </a:r>
            <a:endParaRPr sz="13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0" name="object 406">
            <a:extLst>
              <a:ext uri="{FF2B5EF4-FFF2-40B4-BE49-F238E27FC236}">
                <a16:creationId xmlns:a16="http://schemas.microsoft.com/office/drawing/2014/main" id="{51E04279-285F-4705-DE88-6EFA6DE1C35F}"/>
              </a:ext>
            </a:extLst>
          </p:cNvPr>
          <p:cNvSpPr txBox="1"/>
          <p:nvPr/>
        </p:nvSpPr>
        <p:spPr>
          <a:xfrm>
            <a:off x="13022988" y="6362395"/>
            <a:ext cx="400110" cy="1325880"/>
          </a:xfrm>
          <a:prstGeom prst="rect">
            <a:avLst/>
          </a:prstGeom>
        </p:spPr>
        <p:txBody>
          <a:bodyPr vert="vert270" wrap="square" lIns="0" tIns="8069" rIns="0" bIns="0" rtlCol="0">
            <a:spAutoFit/>
          </a:bodyPr>
          <a:lstStyle/>
          <a:p>
            <a:pPr marL="13447">
              <a:spcBef>
                <a:spcPts val="64"/>
              </a:spcBef>
            </a:pPr>
            <a:r>
              <a:rPr sz="1300" b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CLOTHES DRYER</a:t>
            </a:r>
            <a:endParaRPr sz="13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1" name="object 411">
            <a:extLst>
              <a:ext uri="{FF2B5EF4-FFF2-40B4-BE49-F238E27FC236}">
                <a16:creationId xmlns:a16="http://schemas.microsoft.com/office/drawing/2014/main" id="{295E7140-F1C5-648A-93A5-A669B33543CE}"/>
              </a:ext>
            </a:extLst>
          </p:cNvPr>
          <p:cNvSpPr/>
          <p:nvPr/>
        </p:nvSpPr>
        <p:spPr>
          <a:xfrm>
            <a:off x="7638943" y="5460588"/>
            <a:ext cx="1756758" cy="1554876"/>
          </a:xfrm>
          <a:custGeom>
            <a:avLst/>
            <a:gdLst/>
            <a:ahLst/>
            <a:cxnLst/>
            <a:rect l="l" t="t" r="r" b="b"/>
            <a:pathLst>
              <a:path w="3340100" h="1481454">
                <a:moveTo>
                  <a:pt x="0" y="1481328"/>
                </a:moveTo>
                <a:lnTo>
                  <a:pt x="2290572" y="1481328"/>
                </a:lnTo>
                <a:lnTo>
                  <a:pt x="2290572" y="0"/>
                </a:lnTo>
                <a:lnTo>
                  <a:pt x="3339592" y="0"/>
                </a:lnTo>
              </a:path>
            </a:pathLst>
          </a:custGeom>
          <a:ln w="12700">
            <a:solidFill>
              <a:srgbClr val="6D6E71"/>
            </a:solidFill>
          </a:ln>
        </p:spPr>
        <p:txBody>
          <a:bodyPr wrap="square" lIns="0" tIns="0" rIns="0" bIns="0" rtlCol="0"/>
          <a:lstStyle/>
          <a:p>
            <a:endParaRPr sz="1906">
              <a:latin typeface="Arial" panose="020B0604020202020204" pitchFamily="34" charset="0"/>
            </a:endParaRPr>
          </a:p>
        </p:txBody>
      </p:sp>
      <p:sp>
        <p:nvSpPr>
          <p:cNvPr id="712" name="object 413">
            <a:extLst>
              <a:ext uri="{FF2B5EF4-FFF2-40B4-BE49-F238E27FC236}">
                <a16:creationId xmlns:a16="http://schemas.microsoft.com/office/drawing/2014/main" id="{ABC941BF-8284-146B-D24E-C30397BF8B37}"/>
              </a:ext>
            </a:extLst>
          </p:cNvPr>
          <p:cNvSpPr/>
          <p:nvPr/>
        </p:nvSpPr>
        <p:spPr>
          <a:xfrm>
            <a:off x="12414028" y="5613340"/>
            <a:ext cx="0" cy="590999"/>
          </a:xfrm>
          <a:custGeom>
            <a:avLst/>
            <a:gdLst/>
            <a:ahLst/>
            <a:cxnLst/>
            <a:rect l="l" t="t" r="r" b="b"/>
            <a:pathLst>
              <a:path h="558164">
                <a:moveTo>
                  <a:pt x="0" y="0"/>
                </a:moveTo>
                <a:lnTo>
                  <a:pt x="0" y="557669"/>
                </a:lnTo>
              </a:path>
            </a:pathLst>
          </a:custGeom>
          <a:ln w="12700">
            <a:solidFill>
              <a:srgbClr val="6D6E71"/>
            </a:solidFill>
          </a:ln>
        </p:spPr>
        <p:txBody>
          <a:bodyPr wrap="square" lIns="0" tIns="0" rIns="0" bIns="0" rtlCol="0"/>
          <a:lstStyle/>
          <a:p>
            <a:endParaRPr sz="1906">
              <a:latin typeface="Arial" panose="020B0604020202020204" pitchFamily="34" charset="0"/>
            </a:endParaRPr>
          </a:p>
        </p:txBody>
      </p:sp>
      <p:sp>
        <p:nvSpPr>
          <p:cNvPr id="713" name="object 415">
            <a:extLst>
              <a:ext uri="{FF2B5EF4-FFF2-40B4-BE49-F238E27FC236}">
                <a16:creationId xmlns:a16="http://schemas.microsoft.com/office/drawing/2014/main" id="{2FA57401-263D-A877-8789-4B7C0B1C28FC}"/>
              </a:ext>
            </a:extLst>
          </p:cNvPr>
          <p:cNvSpPr/>
          <p:nvPr/>
        </p:nvSpPr>
        <p:spPr>
          <a:xfrm>
            <a:off x="12387133" y="6176921"/>
            <a:ext cx="53789" cy="53789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400"/>
                </a:lnTo>
                <a:lnTo>
                  <a:pt x="1995" y="35289"/>
                </a:lnTo>
                <a:lnTo>
                  <a:pt x="7437" y="43362"/>
                </a:lnTo>
                <a:lnTo>
                  <a:pt x="15510" y="48804"/>
                </a:lnTo>
                <a:lnTo>
                  <a:pt x="25400" y="50800"/>
                </a:lnTo>
                <a:lnTo>
                  <a:pt x="35289" y="48804"/>
                </a:lnTo>
                <a:lnTo>
                  <a:pt x="43362" y="43362"/>
                </a:lnTo>
                <a:lnTo>
                  <a:pt x="48804" y="35289"/>
                </a:lnTo>
                <a:lnTo>
                  <a:pt x="50800" y="25400"/>
                </a:lnTo>
                <a:lnTo>
                  <a:pt x="48804" y="15516"/>
                </a:lnTo>
                <a:lnTo>
                  <a:pt x="43362" y="7442"/>
                </a:lnTo>
                <a:lnTo>
                  <a:pt x="35289" y="1997"/>
                </a:lnTo>
                <a:lnTo>
                  <a:pt x="25400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 sz="1906">
              <a:latin typeface="Arial" panose="020B0604020202020204" pitchFamily="34" charset="0"/>
            </a:endParaRPr>
          </a:p>
        </p:txBody>
      </p:sp>
      <p:sp>
        <p:nvSpPr>
          <p:cNvPr id="714" name="object 416">
            <a:extLst>
              <a:ext uri="{FF2B5EF4-FFF2-40B4-BE49-F238E27FC236}">
                <a16:creationId xmlns:a16="http://schemas.microsoft.com/office/drawing/2014/main" id="{629F0FF6-95FE-4A50-9127-183B067A5674}"/>
              </a:ext>
            </a:extLst>
          </p:cNvPr>
          <p:cNvSpPr/>
          <p:nvPr/>
        </p:nvSpPr>
        <p:spPr>
          <a:xfrm>
            <a:off x="9906151" y="5613340"/>
            <a:ext cx="0" cy="623944"/>
          </a:xfrm>
          <a:custGeom>
            <a:avLst/>
            <a:gdLst/>
            <a:ahLst/>
            <a:cxnLst/>
            <a:rect l="l" t="t" r="r" b="b"/>
            <a:pathLst>
              <a:path h="589279">
                <a:moveTo>
                  <a:pt x="0" y="0"/>
                </a:moveTo>
                <a:lnTo>
                  <a:pt x="0" y="589280"/>
                </a:lnTo>
              </a:path>
            </a:pathLst>
          </a:custGeom>
          <a:ln w="12700">
            <a:solidFill>
              <a:srgbClr val="6D6E71"/>
            </a:solidFill>
          </a:ln>
        </p:spPr>
        <p:txBody>
          <a:bodyPr wrap="square" lIns="0" tIns="0" rIns="0" bIns="0" rtlCol="0"/>
          <a:lstStyle/>
          <a:p>
            <a:endParaRPr sz="1906">
              <a:latin typeface="Arial" panose="020B0604020202020204" pitchFamily="34" charset="0"/>
            </a:endParaRPr>
          </a:p>
        </p:txBody>
      </p:sp>
      <p:sp>
        <p:nvSpPr>
          <p:cNvPr id="715" name="object 418">
            <a:extLst>
              <a:ext uri="{FF2B5EF4-FFF2-40B4-BE49-F238E27FC236}">
                <a16:creationId xmlns:a16="http://schemas.microsoft.com/office/drawing/2014/main" id="{2F81F4E2-71E2-F74B-379E-92D143B7F213}"/>
              </a:ext>
            </a:extLst>
          </p:cNvPr>
          <p:cNvSpPr/>
          <p:nvPr/>
        </p:nvSpPr>
        <p:spPr>
          <a:xfrm>
            <a:off x="9878132" y="6210392"/>
            <a:ext cx="53789" cy="53789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400"/>
                </a:lnTo>
                <a:lnTo>
                  <a:pt x="1995" y="35283"/>
                </a:lnTo>
                <a:lnTo>
                  <a:pt x="7437" y="43357"/>
                </a:lnTo>
                <a:lnTo>
                  <a:pt x="15510" y="48802"/>
                </a:lnTo>
                <a:lnTo>
                  <a:pt x="25400" y="50800"/>
                </a:lnTo>
                <a:lnTo>
                  <a:pt x="35289" y="48802"/>
                </a:lnTo>
                <a:lnTo>
                  <a:pt x="43362" y="43357"/>
                </a:lnTo>
                <a:lnTo>
                  <a:pt x="48804" y="35283"/>
                </a:lnTo>
                <a:lnTo>
                  <a:pt x="50800" y="25400"/>
                </a:lnTo>
                <a:lnTo>
                  <a:pt x="48804" y="15516"/>
                </a:lnTo>
                <a:lnTo>
                  <a:pt x="43362" y="7442"/>
                </a:lnTo>
                <a:lnTo>
                  <a:pt x="35289" y="1997"/>
                </a:lnTo>
                <a:lnTo>
                  <a:pt x="25400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 sz="1906">
              <a:latin typeface="Arial" panose="020B0604020202020204" pitchFamily="34" charset="0"/>
            </a:endParaRPr>
          </a:p>
        </p:txBody>
      </p:sp>
      <p:sp>
        <p:nvSpPr>
          <p:cNvPr id="716" name="object 3">
            <a:extLst>
              <a:ext uri="{FF2B5EF4-FFF2-40B4-BE49-F238E27FC236}">
                <a16:creationId xmlns:a16="http://schemas.microsoft.com/office/drawing/2014/main" id="{B46FA700-C16C-0A6B-F92F-F25B885D8E77}"/>
              </a:ext>
            </a:extLst>
          </p:cNvPr>
          <p:cNvSpPr/>
          <p:nvPr/>
        </p:nvSpPr>
        <p:spPr>
          <a:xfrm>
            <a:off x="3198184" y="1785541"/>
            <a:ext cx="4420607" cy="1597511"/>
          </a:xfrm>
          <a:custGeom>
            <a:avLst/>
            <a:gdLst/>
            <a:ahLst/>
            <a:cxnLst/>
            <a:rect l="l" t="t" r="r" b="b"/>
            <a:pathLst>
              <a:path w="4138929" h="1508760">
                <a:moveTo>
                  <a:pt x="0" y="1508760"/>
                </a:moveTo>
                <a:lnTo>
                  <a:pt x="4138676" y="1508760"/>
                </a:lnTo>
                <a:lnTo>
                  <a:pt x="4138676" y="0"/>
                </a:lnTo>
                <a:lnTo>
                  <a:pt x="0" y="0"/>
                </a:lnTo>
                <a:lnTo>
                  <a:pt x="0" y="1508760"/>
                </a:lnTo>
                <a:close/>
              </a:path>
            </a:pathLst>
          </a:custGeom>
          <a:solidFill>
            <a:srgbClr val="E9EAEB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1906">
              <a:latin typeface="Arial" panose="020B0604020202020204" pitchFamily="34" charset="0"/>
            </a:endParaRPr>
          </a:p>
        </p:txBody>
      </p:sp>
      <p:sp>
        <p:nvSpPr>
          <p:cNvPr id="717" name="object 5">
            <a:extLst>
              <a:ext uri="{FF2B5EF4-FFF2-40B4-BE49-F238E27FC236}">
                <a16:creationId xmlns:a16="http://schemas.microsoft.com/office/drawing/2014/main" id="{AFDD18BA-9006-BB7D-F899-97D3D34E1862}"/>
              </a:ext>
            </a:extLst>
          </p:cNvPr>
          <p:cNvSpPr/>
          <p:nvPr/>
        </p:nvSpPr>
        <p:spPr>
          <a:xfrm>
            <a:off x="3024812" y="5639696"/>
            <a:ext cx="4626575" cy="2004284"/>
          </a:xfrm>
          <a:custGeom>
            <a:avLst/>
            <a:gdLst/>
            <a:ahLst/>
            <a:cxnLst/>
            <a:rect l="l" t="t" r="r" b="b"/>
            <a:pathLst>
              <a:path w="6273165" h="1892934">
                <a:moveTo>
                  <a:pt x="0" y="1892808"/>
                </a:moveTo>
                <a:lnTo>
                  <a:pt x="6272783" y="1892808"/>
                </a:lnTo>
                <a:lnTo>
                  <a:pt x="6272783" y="0"/>
                </a:lnTo>
                <a:lnTo>
                  <a:pt x="0" y="0"/>
                </a:lnTo>
                <a:lnTo>
                  <a:pt x="0" y="1892808"/>
                </a:lnTo>
                <a:close/>
              </a:path>
            </a:pathLst>
          </a:custGeom>
          <a:solidFill>
            <a:srgbClr val="E9EAEB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1906">
              <a:latin typeface="Arial" panose="020B0604020202020204" pitchFamily="34" charset="0"/>
            </a:endParaRPr>
          </a:p>
        </p:txBody>
      </p:sp>
      <p:sp>
        <p:nvSpPr>
          <p:cNvPr id="719" name="object 10">
            <a:extLst>
              <a:ext uri="{FF2B5EF4-FFF2-40B4-BE49-F238E27FC236}">
                <a16:creationId xmlns:a16="http://schemas.microsoft.com/office/drawing/2014/main" id="{4E8B80AD-F200-647F-CA60-6C46B51288D5}"/>
              </a:ext>
            </a:extLst>
          </p:cNvPr>
          <p:cNvSpPr txBox="1"/>
          <p:nvPr/>
        </p:nvSpPr>
        <p:spPr>
          <a:xfrm>
            <a:off x="5983448" y="2893813"/>
            <a:ext cx="962806" cy="322583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1000" b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  <a:r>
              <a:rPr sz="1000" b="1" spc="-26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1" spc="-1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Thermostats</a:t>
            </a:r>
            <a:endParaRPr sz="1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1" name="object 13">
            <a:extLst>
              <a:ext uri="{FF2B5EF4-FFF2-40B4-BE49-F238E27FC236}">
                <a16:creationId xmlns:a16="http://schemas.microsoft.com/office/drawing/2014/main" id="{878F2BCD-10FB-59F2-978E-E3068ADD0CC4}"/>
              </a:ext>
            </a:extLst>
          </p:cNvPr>
          <p:cNvSpPr txBox="1"/>
          <p:nvPr/>
        </p:nvSpPr>
        <p:spPr>
          <a:xfrm>
            <a:off x="3434668" y="2885627"/>
            <a:ext cx="1291778" cy="322583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1000" b="1" spc="-16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</a:t>
            </a:r>
            <a:r>
              <a:rPr sz="1000" b="1" spc="-1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Thermostats</a:t>
            </a:r>
            <a:endParaRPr sz="1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2" name="object 16">
            <a:extLst>
              <a:ext uri="{FF2B5EF4-FFF2-40B4-BE49-F238E27FC236}">
                <a16:creationId xmlns:a16="http://schemas.microsoft.com/office/drawing/2014/main" id="{3E3A5E75-9553-6AFD-BC22-22CD934EA752}"/>
              </a:ext>
            </a:extLst>
          </p:cNvPr>
          <p:cNvSpPr/>
          <p:nvPr/>
        </p:nvSpPr>
        <p:spPr>
          <a:xfrm>
            <a:off x="3369392" y="5730641"/>
            <a:ext cx="1118674" cy="1331675"/>
          </a:xfrm>
          <a:prstGeom prst="rect">
            <a:avLst/>
          </a:prstGeom>
          <a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6">
              <a:latin typeface="Arial" panose="020B0604020202020204" pitchFamily="34" charset="0"/>
            </a:endParaRPr>
          </a:p>
        </p:txBody>
      </p:sp>
      <p:sp>
        <p:nvSpPr>
          <p:cNvPr id="723" name="object 17">
            <a:extLst>
              <a:ext uri="{FF2B5EF4-FFF2-40B4-BE49-F238E27FC236}">
                <a16:creationId xmlns:a16="http://schemas.microsoft.com/office/drawing/2014/main" id="{91F51C53-B569-08DE-FF4F-6C52AEB6C533}"/>
              </a:ext>
            </a:extLst>
          </p:cNvPr>
          <p:cNvSpPr txBox="1"/>
          <p:nvPr/>
        </p:nvSpPr>
        <p:spPr>
          <a:xfrm>
            <a:off x="3088115" y="7115115"/>
            <a:ext cx="1681229" cy="334179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 marR="5380" algn="ctr">
              <a:spcBef>
                <a:spcPts val="106"/>
              </a:spcBef>
            </a:pPr>
            <a:r>
              <a:rPr sz="1000" b="1" spc="-1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</a:t>
            </a:r>
            <a:endParaRPr lang="en-US" sz="1000" b="1" spc="-11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447" marR="5380" algn="ctr">
              <a:spcBef>
                <a:spcPts val="106"/>
              </a:spcBef>
            </a:pPr>
            <a:r>
              <a:rPr sz="1000" b="1" spc="-16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Furnace  </a:t>
            </a:r>
            <a:r>
              <a:rPr sz="1000" b="1" spc="-5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sz="1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4" name="object 18">
            <a:extLst>
              <a:ext uri="{FF2B5EF4-FFF2-40B4-BE49-F238E27FC236}">
                <a16:creationId xmlns:a16="http://schemas.microsoft.com/office/drawing/2014/main" id="{F8CF8F06-B790-53F4-6C9D-3E08F499F119}"/>
              </a:ext>
            </a:extLst>
          </p:cNvPr>
          <p:cNvSpPr/>
          <p:nvPr/>
        </p:nvSpPr>
        <p:spPr>
          <a:xfrm>
            <a:off x="4657184" y="5816418"/>
            <a:ext cx="1088795" cy="1199047"/>
          </a:xfrm>
          <a:prstGeom prst="rect">
            <a:avLst/>
          </a:prstGeom>
          <a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6">
              <a:latin typeface="Arial" panose="020B0604020202020204" pitchFamily="34" charset="0"/>
            </a:endParaRPr>
          </a:p>
        </p:txBody>
      </p:sp>
      <p:sp>
        <p:nvSpPr>
          <p:cNvPr id="725" name="object 20">
            <a:extLst>
              <a:ext uri="{FF2B5EF4-FFF2-40B4-BE49-F238E27FC236}">
                <a16:creationId xmlns:a16="http://schemas.microsoft.com/office/drawing/2014/main" id="{974CB6B1-0D6E-5535-5053-E4C658230BC6}"/>
              </a:ext>
            </a:extLst>
          </p:cNvPr>
          <p:cNvSpPr txBox="1"/>
          <p:nvPr/>
        </p:nvSpPr>
        <p:spPr>
          <a:xfrm>
            <a:off x="4717151" y="7083820"/>
            <a:ext cx="968861" cy="32135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 algn="ctr">
              <a:spcBef>
                <a:spcPts val="106"/>
              </a:spcBef>
            </a:pPr>
            <a:r>
              <a:rPr sz="1000" b="1" spc="-16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sz="1000" b="1" spc="-79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000" b="1" spc="-79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000" b="1" spc="-16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Valve</a:t>
            </a:r>
            <a:endParaRPr sz="1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6" name="object 22">
            <a:extLst>
              <a:ext uri="{FF2B5EF4-FFF2-40B4-BE49-F238E27FC236}">
                <a16:creationId xmlns:a16="http://schemas.microsoft.com/office/drawing/2014/main" id="{707B75C7-8AD2-5445-1298-CF0722069431}"/>
              </a:ext>
            </a:extLst>
          </p:cNvPr>
          <p:cNvSpPr/>
          <p:nvPr/>
        </p:nvSpPr>
        <p:spPr>
          <a:xfrm>
            <a:off x="1748382" y="3509232"/>
            <a:ext cx="5880623" cy="2004284"/>
          </a:xfrm>
          <a:custGeom>
            <a:avLst/>
            <a:gdLst/>
            <a:ahLst/>
            <a:cxnLst/>
            <a:rect l="l" t="t" r="r" b="b"/>
            <a:pathLst>
              <a:path w="6273165" h="1892935">
                <a:moveTo>
                  <a:pt x="0" y="1892808"/>
                </a:moveTo>
                <a:lnTo>
                  <a:pt x="6272783" y="1892808"/>
                </a:lnTo>
                <a:lnTo>
                  <a:pt x="6272783" y="0"/>
                </a:lnTo>
                <a:lnTo>
                  <a:pt x="0" y="0"/>
                </a:lnTo>
                <a:lnTo>
                  <a:pt x="0" y="1892808"/>
                </a:lnTo>
                <a:close/>
              </a:path>
            </a:pathLst>
          </a:custGeom>
          <a:solidFill>
            <a:srgbClr val="E9EAEB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1906">
              <a:latin typeface="Arial" panose="020B0604020202020204" pitchFamily="34" charset="0"/>
            </a:endParaRPr>
          </a:p>
        </p:txBody>
      </p:sp>
      <p:sp>
        <p:nvSpPr>
          <p:cNvPr id="727" name="object 24">
            <a:extLst>
              <a:ext uri="{FF2B5EF4-FFF2-40B4-BE49-F238E27FC236}">
                <a16:creationId xmlns:a16="http://schemas.microsoft.com/office/drawing/2014/main" id="{BA59FC30-1336-5C70-E9C3-F603CB4BA81D}"/>
              </a:ext>
            </a:extLst>
          </p:cNvPr>
          <p:cNvSpPr/>
          <p:nvPr/>
        </p:nvSpPr>
        <p:spPr>
          <a:xfrm>
            <a:off x="1759128" y="3505380"/>
            <a:ext cx="1023496" cy="1996214"/>
          </a:xfrm>
          <a:custGeom>
            <a:avLst/>
            <a:gdLst/>
            <a:ahLst/>
            <a:cxnLst/>
            <a:rect l="l" t="t" r="r" b="b"/>
            <a:pathLst>
              <a:path h="1885314">
                <a:moveTo>
                  <a:pt x="0" y="0"/>
                </a:moveTo>
                <a:lnTo>
                  <a:pt x="0" y="1884718"/>
                </a:lnTo>
              </a:path>
            </a:pathLst>
          </a:custGeom>
          <a:ln w="76581">
            <a:solidFill>
              <a:srgbClr val="004B8D"/>
            </a:solidFill>
          </a:ln>
        </p:spPr>
        <p:txBody>
          <a:bodyPr wrap="square" lIns="0" tIns="0" rIns="0" bIns="0" rtlCol="0"/>
          <a:lstStyle/>
          <a:p>
            <a:endParaRPr sz="1906">
              <a:latin typeface="Arial" panose="020B0604020202020204" pitchFamily="34" charset="0"/>
            </a:endParaRPr>
          </a:p>
        </p:txBody>
      </p:sp>
      <p:sp>
        <p:nvSpPr>
          <p:cNvPr id="728" name="object 26">
            <a:extLst>
              <a:ext uri="{FF2B5EF4-FFF2-40B4-BE49-F238E27FC236}">
                <a16:creationId xmlns:a16="http://schemas.microsoft.com/office/drawing/2014/main" id="{08E8E156-8829-CCC4-4FF4-9EF9E809A871}"/>
              </a:ext>
            </a:extLst>
          </p:cNvPr>
          <p:cNvSpPr txBox="1"/>
          <p:nvPr/>
        </p:nvSpPr>
        <p:spPr>
          <a:xfrm>
            <a:off x="2064020" y="4899427"/>
            <a:ext cx="960792" cy="32135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1000" b="1" spc="-5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Sure</a:t>
            </a:r>
            <a:r>
              <a:rPr lang="en-US" sz="1000" b="1" spc="-5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r>
              <a:rPr lang="en-US" sz="1000" b="1" spc="-59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Contactor</a:t>
            </a:r>
            <a:endParaRPr sz="1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9" name="object 27">
            <a:extLst>
              <a:ext uri="{FF2B5EF4-FFF2-40B4-BE49-F238E27FC236}">
                <a16:creationId xmlns:a16="http://schemas.microsoft.com/office/drawing/2014/main" id="{7B8495BE-1C09-0489-A9B4-504D31B160C7}"/>
              </a:ext>
            </a:extLst>
          </p:cNvPr>
          <p:cNvSpPr/>
          <p:nvPr/>
        </p:nvSpPr>
        <p:spPr>
          <a:xfrm>
            <a:off x="3260231" y="3931018"/>
            <a:ext cx="988277" cy="810584"/>
          </a:xfrm>
          <a:prstGeom prst="rect">
            <a:avLst/>
          </a:prstGeom>
          <a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6">
              <a:latin typeface="Arial" panose="020B0604020202020204" pitchFamily="34" charset="0"/>
            </a:endParaRPr>
          </a:p>
        </p:txBody>
      </p:sp>
      <p:sp>
        <p:nvSpPr>
          <p:cNvPr id="730" name="object 28">
            <a:extLst>
              <a:ext uri="{FF2B5EF4-FFF2-40B4-BE49-F238E27FC236}">
                <a16:creationId xmlns:a16="http://schemas.microsoft.com/office/drawing/2014/main" id="{44027E6F-46EB-D289-57F6-B536F97047B8}"/>
              </a:ext>
            </a:extLst>
          </p:cNvPr>
          <p:cNvSpPr txBox="1"/>
          <p:nvPr/>
        </p:nvSpPr>
        <p:spPr>
          <a:xfrm>
            <a:off x="3109879" y="4899428"/>
            <a:ext cx="1312410" cy="32135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R="5380" algn="ctr">
              <a:spcBef>
                <a:spcPts val="106"/>
              </a:spcBef>
            </a:pPr>
            <a:r>
              <a:rPr sz="1000" b="1" spc="-16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</a:t>
            </a:r>
            <a:r>
              <a:rPr sz="1000" b="1" spc="-5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</a:t>
            </a:r>
            <a:br>
              <a:rPr lang="en-US" sz="1000" b="1" spc="-5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000" b="1" spc="-5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Defrost  Control</a:t>
            </a:r>
            <a:endParaRPr sz="1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1" name="object 29">
            <a:extLst>
              <a:ext uri="{FF2B5EF4-FFF2-40B4-BE49-F238E27FC236}">
                <a16:creationId xmlns:a16="http://schemas.microsoft.com/office/drawing/2014/main" id="{E19CD9DB-1287-F862-6639-28B9F02E53A3}"/>
              </a:ext>
            </a:extLst>
          </p:cNvPr>
          <p:cNvSpPr/>
          <p:nvPr/>
        </p:nvSpPr>
        <p:spPr>
          <a:xfrm>
            <a:off x="4687865" y="3724036"/>
            <a:ext cx="745430" cy="1129937"/>
          </a:xfrm>
          <a:prstGeom prst="rect">
            <a:avLst/>
          </a:prstGeom>
          <a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6">
              <a:latin typeface="Arial" panose="020B0604020202020204" pitchFamily="34" charset="0"/>
            </a:endParaRPr>
          </a:p>
        </p:txBody>
      </p:sp>
      <p:sp>
        <p:nvSpPr>
          <p:cNvPr id="732" name="object 30">
            <a:extLst>
              <a:ext uri="{FF2B5EF4-FFF2-40B4-BE49-F238E27FC236}">
                <a16:creationId xmlns:a16="http://schemas.microsoft.com/office/drawing/2014/main" id="{E91852B4-5C1E-AD31-07E6-0F3CD445F9D7}"/>
              </a:ext>
            </a:extLst>
          </p:cNvPr>
          <p:cNvSpPr txBox="1"/>
          <p:nvPr/>
        </p:nvSpPr>
        <p:spPr>
          <a:xfrm>
            <a:off x="4456064" y="4899428"/>
            <a:ext cx="1194098" cy="32135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 marR="5380" algn="ctr">
              <a:spcBef>
                <a:spcPts val="106"/>
              </a:spcBef>
            </a:pPr>
            <a:r>
              <a:rPr lang="en-US" sz="1000" b="1" spc="-5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TXV </a:t>
            </a:r>
            <a:r>
              <a:rPr lang="en-US" sz="1000" b="1" spc="-1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 </a:t>
            </a:r>
            <a:r>
              <a:rPr lang="en-US" sz="1000" b="1" spc="-5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Expansion</a:t>
            </a:r>
            <a:r>
              <a:rPr lang="en-US" sz="1000" b="1" spc="-79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spc="-16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Valves</a:t>
            </a:r>
            <a:endParaRPr lang="en-US" sz="1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3" name="object 35">
            <a:extLst>
              <a:ext uri="{FF2B5EF4-FFF2-40B4-BE49-F238E27FC236}">
                <a16:creationId xmlns:a16="http://schemas.microsoft.com/office/drawing/2014/main" id="{142B7B9C-2E01-74A1-9446-F59B82E3EC29}"/>
              </a:ext>
            </a:extLst>
          </p:cNvPr>
          <p:cNvSpPr/>
          <p:nvPr/>
        </p:nvSpPr>
        <p:spPr>
          <a:xfrm>
            <a:off x="3230033" y="1785540"/>
            <a:ext cx="0" cy="1590787"/>
          </a:xfrm>
          <a:custGeom>
            <a:avLst/>
            <a:gdLst/>
            <a:ahLst/>
            <a:cxnLst/>
            <a:rect l="l" t="t" r="r" b="b"/>
            <a:pathLst>
              <a:path h="1502410">
                <a:moveTo>
                  <a:pt x="0" y="0"/>
                </a:moveTo>
                <a:lnTo>
                  <a:pt x="0" y="1502308"/>
                </a:lnTo>
              </a:path>
            </a:pathLst>
          </a:custGeom>
          <a:ln w="76581">
            <a:solidFill>
              <a:srgbClr val="62BB46"/>
            </a:solidFill>
          </a:ln>
        </p:spPr>
        <p:txBody>
          <a:bodyPr wrap="square" lIns="0" tIns="0" rIns="0" bIns="0" rtlCol="0"/>
          <a:lstStyle/>
          <a:p>
            <a:endParaRPr sz="1906">
              <a:latin typeface="Arial" panose="020B0604020202020204" pitchFamily="34" charset="0"/>
            </a:endParaRPr>
          </a:p>
        </p:txBody>
      </p:sp>
      <p:sp>
        <p:nvSpPr>
          <p:cNvPr id="734" name="object 36">
            <a:extLst>
              <a:ext uri="{FF2B5EF4-FFF2-40B4-BE49-F238E27FC236}">
                <a16:creationId xmlns:a16="http://schemas.microsoft.com/office/drawing/2014/main" id="{B643A51A-6B87-7F1E-5D1D-1404CAF3DE5C}"/>
              </a:ext>
            </a:extLst>
          </p:cNvPr>
          <p:cNvSpPr txBox="1"/>
          <p:nvPr/>
        </p:nvSpPr>
        <p:spPr>
          <a:xfrm>
            <a:off x="7051793" y="3654681"/>
            <a:ext cx="400110" cy="1687880"/>
          </a:xfrm>
          <a:prstGeom prst="rect">
            <a:avLst/>
          </a:prstGeom>
        </p:spPr>
        <p:txBody>
          <a:bodyPr vert="vert270" wrap="square" lIns="0" tIns="8069" rIns="0" bIns="0" rtlCol="0">
            <a:spAutoFit/>
          </a:bodyPr>
          <a:lstStyle/>
          <a:p>
            <a:pPr marL="13447" algn="ctr">
              <a:spcBef>
                <a:spcPts val="30"/>
              </a:spcBef>
            </a:pPr>
            <a:r>
              <a:rPr sz="1300" b="1" spc="22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  <a:r>
              <a:rPr sz="1300" b="1" spc="-154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b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CONDITIONER</a:t>
            </a:r>
            <a:endParaRPr lang="en-US" sz="1300" b="1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447" algn="ctr">
              <a:spcBef>
                <a:spcPts val="30"/>
              </a:spcBef>
            </a:pPr>
            <a:r>
              <a:rPr lang="en-US" sz="1300" b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PUMP</a:t>
            </a:r>
            <a:endParaRPr sz="13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5" name="object 37">
            <a:extLst>
              <a:ext uri="{FF2B5EF4-FFF2-40B4-BE49-F238E27FC236}">
                <a16:creationId xmlns:a16="http://schemas.microsoft.com/office/drawing/2014/main" id="{7D033A6A-442F-4FD4-6923-C47282435B3E}"/>
              </a:ext>
            </a:extLst>
          </p:cNvPr>
          <p:cNvSpPr txBox="1"/>
          <p:nvPr/>
        </p:nvSpPr>
        <p:spPr>
          <a:xfrm>
            <a:off x="7295936" y="6220074"/>
            <a:ext cx="200055" cy="972908"/>
          </a:xfrm>
          <a:prstGeom prst="rect">
            <a:avLst/>
          </a:prstGeom>
        </p:spPr>
        <p:txBody>
          <a:bodyPr vert="vert270" wrap="square" lIns="0" tIns="8069" rIns="0" bIns="0" rtlCol="0">
            <a:spAutoFit/>
          </a:bodyPr>
          <a:lstStyle/>
          <a:p>
            <a:pPr marL="13447">
              <a:spcBef>
                <a:spcPts val="64"/>
              </a:spcBef>
            </a:pPr>
            <a:r>
              <a:rPr sz="1300" b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</a:t>
            </a:r>
            <a:r>
              <a:rPr sz="1300" b="1" spc="-1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300" b="1" spc="-37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300" b="1" spc="-5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endParaRPr sz="13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6" name="object 38">
            <a:extLst>
              <a:ext uri="{FF2B5EF4-FFF2-40B4-BE49-F238E27FC236}">
                <a16:creationId xmlns:a16="http://schemas.microsoft.com/office/drawing/2014/main" id="{05EA3975-547A-3F4C-1125-3F4F1E57554A}"/>
              </a:ext>
            </a:extLst>
          </p:cNvPr>
          <p:cNvSpPr txBox="1"/>
          <p:nvPr/>
        </p:nvSpPr>
        <p:spPr>
          <a:xfrm>
            <a:off x="7263571" y="1874457"/>
            <a:ext cx="200055" cy="1315607"/>
          </a:xfrm>
          <a:prstGeom prst="rect">
            <a:avLst/>
          </a:prstGeom>
        </p:spPr>
        <p:txBody>
          <a:bodyPr vert="vert270" wrap="square" lIns="0" tIns="8069" rIns="0" bIns="0" rtlCol="0">
            <a:spAutoFit/>
          </a:bodyPr>
          <a:lstStyle/>
          <a:p>
            <a:pPr marL="13447">
              <a:spcBef>
                <a:spcPts val="64"/>
              </a:spcBef>
            </a:pPr>
            <a:r>
              <a:rPr lang="en-US" sz="1300" b="1" spc="5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THERMOSTAT</a:t>
            </a:r>
            <a:endParaRPr sz="13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" name="object 40">
            <a:extLst>
              <a:ext uri="{FF2B5EF4-FFF2-40B4-BE49-F238E27FC236}">
                <a16:creationId xmlns:a16="http://schemas.microsoft.com/office/drawing/2014/main" id="{D786ED2E-5C21-60CD-2125-0E90935E9181}"/>
              </a:ext>
            </a:extLst>
          </p:cNvPr>
          <p:cNvSpPr/>
          <p:nvPr/>
        </p:nvSpPr>
        <p:spPr>
          <a:xfrm>
            <a:off x="7580849" y="2561192"/>
            <a:ext cx="53789" cy="53789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400"/>
                </a:lnTo>
                <a:lnTo>
                  <a:pt x="1995" y="35283"/>
                </a:lnTo>
                <a:lnTo>
                  <a:pt x="7437" y="43357"/>
                </a:lnTo>
                <a:lnTo>
                  <a:pt x="15510" y="48802"/>
                </a:lnTo>
                <a:lnTo>
                  <a:pt x="25400" y="50800"/>
                </a:lnTo>
                <a:lnTo>
                  <a:pt x="35289" y="48802"/>
                </a:lnTo>
                <a:lnTo>
                  <a:pt x="43362" y="43357"/>
                </a:lnTo>
                <a:lnTo>
                  <a:pt x="48804" y="35283"/>
                </a:lnTo>
                <a:lnTo>
                  <a:pt x="50800" y="25400"/>
                </a:lnTo>
                <a:lnTo>
                  <a:pt x="48804" y="15516"/>
                </a:lnTo>
                <a:lnTo>
                  <a:pt x="43362" y="7442"/>
                </a:lnTo>
                <a:lnTo>
                  <a:pt x="35289" y="1997"/>
                </a:lnTo>
                <a:lnTo>
                  <a:pt x="25400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 sz="1906">
              <a:latin typeface="Arial" panose="020B0604020202020204" pitchFamily="34" charset="0"/>
            </a:endParaRPr>
          </a:p>
        </p:txBody>
      </p:sp>
      <p:sp>
        <p:nvSpPr>
          <p:cNvPr id="738" name="object 41">
            <a:extLst>
              <a:ext uri="{FF2B5EF4-FFF2-40B4-BE49-F238E27FC236}">
                <a16:creationId xmlns:a16="http://schemas.microsoft.com/office/drawing/2014/main" id="{55275C11-4753-BA83-023D-8A471F4F3B18}"/>
              </a:ext>
            </a:extLst>
          </p:cNvPr>
          <p:cNvSpPr/>
          <p:nvPr/>
        </p:nvSpPr>
        <p:spPr>
          <a:xfrm flipV="1">
            <a:off x="7658248" y="4727783"/>
            <a:ext cx="621851" cy="48408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392" y="0"/>
                </a:lnTo>
              </a:path>
            </a:pathLst>
          </a:custGeom>
          <a:ln w="12700">
            <a:solidFill>
              <a:srgbClr val="6D6E71"/>
            </a:solidFill>
          </a:ln>
        </p:spPr>
        <p:txBody>
          <a:bodyPr wrap="square" lIns="0" tIns="0" rIns="0" bIns="0" rtlCol="0"/>
          <a:lstStyle/>
          <a:p>
            <a:endParaRPr sz="1906">
              <a:latin typeface="Arial" panose="020B0604020202020204" pitchFamily="34" charset="0"/>
            </a:endParaRPr>
          </a:p>
        </p:txBody>
      </p:sp>
      <p:sp>
        <p:nvSpPr>
          <p:cNvPr id="739" name="object 42">
            <a:extLst>
              <a:ext uri="{FF2B5EF4-FFF2-40B4-BE49-F238E27FC236}">
                <a16:creationId xmlns:a16="http://schemas.microsoft.com/office/drawing/2014/main" id="{12834004-9172-3CB5-DE7A-BD9A7F3D69C6}"/>
              </a:ext>
            </a:extLst>
          </p:cNvPr>
          <p:cNvSpPr/>
          <p:nvPr/>
        </p:nvSpPr>
        <p:spPr>
          <a:xfrm>
            <a:off x="7631352" y="4749300"/>
            <a:ext cx="53789" cy="53789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0" y="1995"/>
                </a:lnTo>
                <a:lnTo>
                  <a:pt x="7437" y="7437"/>
                </a:lnTo>
                <a:lnTo>
                  <a:pt x="1995" y="15510"/>
                </a:lnTo>
                <a:lnTo>
                  <a:pt x="0" y="25400"/>
                </a:lnTo>
                <a:lnTo>
                  <a:pt x="1995" y="35283"/>
                </a:lnTo>
                <a:lnTo>
                  <a:pt x="7437" y="43357"/>
                </a:lnTo>
                <a:lnTo>
                  <a:pt x="15510" y="48802"/>
                </a:lnTo>
                <a:lnTo>
                  <a:pt x="25400" y="50800"/>
                </a:lnTo>
                <a:lnTo>
                  <a:pt x="35289" y="48802"/>
                </a:lnTo>
                <a:lnTo>
                  <a:pt x="43362" y="43357"/>
                </a:lnTo>
                <a:lnTo>
                  <a:pt x="48804" y="35283"/>
                </a:lnTo>
                <a:lnTo>
                  <a:pt x="50800" y="25400"/>
                </a:lnTo>
                <a:lnTo>
                  <a:pt x="48804" y="15510"/>
                </a:lnTo>
                <a:lnTo>
                  <a:pt x="43362" y="7437"/>
                </a:lnTo>
                <a:lnTo>
                  <a:pt x="35289" y="1995"/>
                </a:lnTo>
                <a:lnTo>
                  <a:pt x="25400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 sz="1906">
              <a:latin typeface="Arial" panose="020B0604020202020204" pitchFamily="34" charset="0"/>
            </a:endParaRPr>
          </a:p>
        </p:txBody>
      </p:sp>
      <p:sp>
        <p:nvSpPr>
          <p:cNvPr id="740" name="object 44">
            <a:extLst>
              <a:ext uri="{FF2B5EF4-FFF2-40B4-BE49-F238E27FC236}">
                <a16:creationId xmlns:a16="http://schemas.microsoft.com/office/drawing/2014/main" id="{AA99FCAF-DE96-3E7E-0459-1BC2178FC54E}"/>
              </a:ext>
            </a:extLst>
          </p:cNvPr>
          <p:cNvSpPr/>
          <p:nvPr/>
        </p:nvSpPr>
        <p:spPr>
          <a:xfrm>
            <a:off x="7631352" y="6987516"/>
            <a:ext cx="53789" cy="53789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0" y="1995"/>
                </a:lnTo>
                <a:lnTo>
                  <a:pt x="7437" y="7437"/>
                </a:lnTo>
                <a:lnTo>
                  <a:pt x="1995" y="15510"/>
                </a:lnTo>
                <a:lnTo>
                  <a:pt x="0" y="25400"/>
                </a:lnTo>
                <a:lnTo>
                  <a:pt x="1995" y="35283"/>
                </a:lnTo>
                <a:lnTo>
                  <a:pt x="7437" y="43357"/>
                </a:lnTo>
                <a:lnTo>
                  <a:pt x="15510" y="48802"/>
                </a:lnTo>
                <a:lnTo>
                  <a:pt x="25400" y="50800"/>
                </a:lnTo>
                <a:lnTo>
                  <a:pt x="35289" y="48802"/>
                </a:lnTo>
                <a:lnTo>
                  <a:pt x="43362" y="43357"/>
                </a:lnTo>
                <a:lnTo>
                  <a:pt x="48804" y="35283"/>
                </a:lnTo>
                <a:lnTo>
                  <a:pt x="50800" y="25400"/>
                </a:lnTo>
                <a:lnTo>
                  <a:pt x="48804" y="15510"/>
                </a:lnTo>
                <a:lnTo>
                  <a:pt x="43362" y="7437"/>
                </a:lnTo>
                <a:lnTo>
                  <a:pt x="35289" y="1995"/>
                </a:lnTo>
                <a:lnTo>
                  <a:pt x="25400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 sz="1906">
              <a:latin typeface="Arial" panose="020B0604020202020204" pitchFamily="34" charset="0"/>
            </a:endParaRPr>
          </a:p>
        </p:txBody>
      </p:sp>
      <p:sp>
        <p:nvSpPr>
          <p:cNvPr id="741" name="object 41">
            <a:extLst>
              <a:ext uri="{FF2B5EF4-FFF2-40B4-BE49-F238E27FC236}">
                <a16:creationId xmlns:a16="http://schemas.microsoft.com/office/drawing/2014/main" id="{DE88E8BF-2FE4-27B6-690B-6434E39B1223}"/>
              </a:ext>
            </a:extLst>
          </p:cNvPr>
          <p:cNvSpPr/>
          <p:nvPr/>
        </p:nvSpPr>
        <p:spPr>
          <a:xfrm rot="5400000" flipV="1">
            <a:off x="8055388" y="4500876"/>
            <a:ext cx="497830" cy="48408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392" y="0"/>
                </a:lnTo>
              </a:path>
            </a:pathLst>
          </a:custGeom>
          <a:ln w="12700">
            <a:solidFill>
              <a:srgbClr val="6D6E71"/>
            </a:solidFill>
          </a:ln>
        </p:spPr>
        <p:txBody>
          <a:bodyPr wrap="square" lIns="0" tIns="0" rIns="0" bIns="0" rtlCol="0"/>
          <a:lstStyle/>
          <a:p>
            <a:endParaRPr sz="1906">
              <a:latin typeface="Arial" panose="020B0604020202020204" pitchFamily="34" charset="0"/>
            </a:endParaRPr>
          </a:p>
        </p:txBody>
      </p:sp>
      <p:cxnSp>
        <p:nvCxnSpPr>
          <p:cNvPr id="742" name="Straight Connector 741">
            <a:extLst>
              <a:ext uri="{FF2B5EF4-FFF2-40B4-BE49-F238E27FC236}">
                <a16:creationId xmlns:a16="http://schemas.microsoft.com/office/drawing/2014/main" id="{B0DD46BA-17F7-8162-33E0-3DC4B9562E2E}"/>
              </a:ext>
            </a:extLst>
          </p:cNvPr>
          <p:cNvCxnSpPr>
            <a:cxnSpLocks/>
          </p:cNvCxnSpPr>
          <p:nvPr/>
        </p:nvCxnSpPr>
        <p:spPr>
          <a:xfrm>
            <a:off x="8292769" y="3513757"/>
            <a:ext cx="222724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3" name="Straight Connector 742">
            <a:extLst>
              <a:ext uri="{FF2B5EF4-FFF2-40B4-BE49-F238E27FC236}">
                <a16:creationId xmlns:a16="http://schemas.microsoft.com/office/drawing/2014/main" id="{4805771C-AD8F-B90D-41B8-B6D37C2CFF80}"/>
              </a:ext>
            </a:extLst>
          </p:cNvPr>
          <p:cNvCxnSpPr>
            <a:cxnSpLocks/>
          </p:cNvCxnSpPr>
          <p:nvPr/>
        </p:nvCxnSpPr>
        <p:spPr>
          <a:xfrm flipV="1">
            <a:off x="8280096" y="2581838"/>
            <a:ext cx="0" cy="94816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4" name="Straight Connector 743">
            <a:extLst>
              <a:ext uri="{FF2B5EF4-FFF2-40B4-BE49-F238E27FC236}">
                <a16:creationId xmlns:a16="http://schemas.microsoft.com/office/drawing/2014/main" id="{18A208F3-E9E0-1B13-58DE-AACFBD06AAF0}"/>
              </a:ext>
            </a:extLst>
          </p:cNvPr>
          <p:cNvCxnSpPr>
            <a:cxnSpLocks/>
          </p:cNvCxnSpPr>
          <p:nvPr/>
        </p:nvCxnSpPr>
        <p:spPr>
          <a:xfrm>
            <a:off x="7630849" y="2581835"/>
            <a:ext cx="64924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5" name="Picture 744">
            <a:extLst>
              <a:ext uri="{FF2B5EF4-FFF2-40B4-BE49-F238E27FC236}">
                <a16:creationId xmlns:a16="http://schemas.microsoft.com/office/drawing/2014/main" id="{B19EC8FA-5C64-62E8-D399-21D30F1199D2}"/>
              </a:ext>
            </a:extLst>
          </p:cNvPr>
          <p:cNvPicPr>
            <a:picLocks noChangeAspect="1"/>
          </p:cNvPicPr>
          <p:nvPr/>
        </p:nvPicPr>
        <p:blipFill>
          <a:blip r:embed="rId42"/>
          <a:srcRect/>
          <a:stretch/>
        </p:blipFill>
        <p:spPr>
          <a:xfrm>
            <a:off x="3338262" y="1780557"/>
            <a:ext cx="1213692" cy="12120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1075"/>
              </a:prstClr>
            </a:outerShdw>
          </a:effectLst>
        </p:spPr>
      </p:pic>
      <p:pic>
        <p:nvPicPr>
          <p:cNvPr id="746" name="Picture 745">
            <a:extLst>
              <a:ext uri="{FF2B5EF4-FFF2-40B4-BE49-F238E27FC236}">
                <a16:creationId xmlns:a16="http://schemas.microsoft.com/office/drawing/2014/main" id="{7B657BCE-E1A4-E4D6-89E7-2F5560D2976C}"/>
              </a:ext>
            </a:extLst>
          </p:cNvPr>
          <p:cNvPicPr>
            <a:picLocks noChangeAspect="1"/>
          </p:cNvPicPr>
          <p:nvPr/>
        </p:nvPicPr>
        <p:blipFill>
          <a:blip r:embed="rId43"/>
          <a:srcRect/>
          <a:stretch/>
        </p:blipFill>
        <p:spPr>
          <a:xfrm>
            <a:off x="2009269" y="3672356"/>
            <a:ext cx="982698" cy="1049892"/>
          </a:xfrm>
          <a:prstGeom prst="rect">
            <a:avLst/>
          </a:prstGeom>
        </p:spPr>
      </p:pic>
      <p:sp>
        <p:nvSpPr>
          <p:cNvPr id="747" name="object 20">
            <a:extLst>
              <a:ext uri="{FF2B5EF4-FFF2-40B4-BE49-F238E27FC236}">
                <a16:creationId xmlns:a16="http://schemas.microsoft.com/office/drawing/2014/main" id="{175DAC5F-1AF1-2E58-C969-592C029EFAB8}"/>
              </a:ext>
            </a:extLst>
          </p:cNvPr>
          <p:cNvSpPr txBox="1"/>
          <p:nvPr/>
        </p:nvSpPr>
        <p:spPr>
          <a:xfrm>
            <a:off x="5750938" y="7083820"/>
            <a:ext cx="1066434" cy="32135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 algn="ctr">
              <a:spcBef>
                <a:spcPts val="106"/>
              </a:spcBef>
            </a:pPr>
            <a:r>
              <a:rPr lang="en-US" sz="1000" b="1" spc="-16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Ignitors &amp; Flame Sensors</a:t>
            </a:r>
            <a:endParaRPr sz="1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8" name="Picture 747">
            <a:extLst>
              <a:ext uri="{FF2B5EF4-FFF2-40B4-BE49-F238E27FC236}">
                <a16:creationId xmlns:a16="http://schemas.microsoft.com/office/drawing/2014/main" id="{EE4BA884-50AC-587B-660E-AA7557D4C21B}"/>
              </a:ext>
            </a:extLst>
          </p:cNvPr>
          <p:cNvPicPr>
            <a:picLocks noChangeAspect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113" y="6000215"/>
            <a:ext cx="1201966" cy="1116787"/>
          </a:xfrm>
          <a:prstGeom prst="rect">
            <a:avLst/>
          </a:prstGeom>
        </p:spPr>
      </p:pic>
      <p:sp>
        <p:nvSpPr>
          <p:cNvPr id="750" name="object 30">
            <a:extLst>
              <a:ext uri="{FF2B5EF4-FFF2-40B4-BE49-F238E27FC236}">
                <a16:creationId xmlns:a16="http://schemas.microsoft.com/office/drawing/2014/main" id="{BAEBD5C4-9A0E-BE0D-25B0-CF009DD4283F}"/>
              </a:ext>
            </a:extLst>
          </p:cNvPr>
          <p:cNvSpPr txBox="1"/>
          <p:nvPr/>
        </p:nvSpPr>
        <p:spPr>
          <a:xfrm>
            <a:off x="5679804" y="4899428"/>
            <a:ext cx="1194098" cy="167467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 marR="5380" algn="ctr">
              <a:spcBef>
                <a:spcPts val="106"/>
              </a:spcBef>
            </a:pPr>
            <a:r>
              <a:rPr lang="en-US" sz="1000" b="1" spc="-5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 Driers</a:t>
            </a:r>
            <a:endParaRPr lang="en-US" sz="1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screen shot of a device&#10;&#10;Description automatically generated">
            <a:extLst>
              <a:ext uri="{FF2B5EF4-FFF2-40B4-BE49-F238E27FC236}">
                <a16:creationId xmlns:a16="http://schemas.microsoft.com/office/drawing/2014/main" id="{7C6A724B-3596-F2B0-AE3D-BB4CEEF280D0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5895449" y="2057620"/>
            <a:ext cx="1202752" cy="693620"/>
          </a:xfrm>
          <a:prstGeom prst="rect">
            <a:avLst/>
          </a:prstGeom>
        </p:spPr>
      </p:pic>
      <p:pic>
        <p:nvPicPr>
          <p:cNvPr id="5" name="Picture 4" descr="A white digital thermostat with a black background&#10;&#10;Description automatically generated">
            <a:extLst>
              <a:ext uri="{FF2B5EF4-FFF2-40B4-BE49-F238E27FC236}">
                <a16:creationId xmlns:a16="http://schemas.microsoft.com/office/drawing/2014/main" id="{F2EA1283-7EFA-D5DF-68B8-C894ABB2A69C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620336" y="1833910"/>
            <a:ext cx="1117071" cy="11170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4944"/>
              </a:prstClr>
            </a:outerShdw>
          </a:effectLst>
        </p:spPr>
      </p:pic>
      <p:pic>
        <p:nvPicPr>
          <p:cNvPr id="749" name="Picture 748">
            <a:extLst>
              <a:ext uri="{FF2B5EF4-FFF2-40B4-BE49-F238E27FC236}">
                <a16:creationId xmlns:a16="http://schemas.microsoft.com/office/drawing/2014/main" id="{65E58623-12E0-1850-2981-A00DDAFD0877}"/>
              </a:ext>
            </a:extLst>
          </p:cNvPr>
          <p:cNvPicPr>
            <a:picLocks noChangeAspect="1"/>
          </p:cNvPicPr>
          <p:nvPr/>
        </p:nvPicPr>
        <p:blipFill>
          <a:blip r:embed="rId47"/>
          <a:srcRect/>
          <a:stretch/>
        </p:blipFill>
        <p:spPr>
          <a:xfrm rot="266593">
            <a:off x="5822750" y="3971395"/>
            <a:ext cx="952162" cy="60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2337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F3D21-C968-7C98-AA18-03C2B3375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Universal Controls</a:t>
            </a:r>
          </a:p>
        </p:txBody>
      </p:sp>
      <p:pic>
        <p:nvPicPr>
          <p:cNvPr id="5" name="Picture Placeholder 4" descr="A picture containing green, flower, leaf, plant&#10;&#10;Description automatically generated">
            <a:extLst>
              <a:ext uri="{FF2B5EF4-FFF2-40B4-BE49-F238E27FC236}">
                <a16:creationId xmlns:a16="http://schemas.microsoft.com/office/drawing/2014/main" id="{EE0DDCA7-1A38-DE2F-50F9-872B02B670D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736" y="0"/>
            <a:ext cx="3415664" cy="8229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098D65C-B24A-3484-82BC-3BEBA427F0D2}"/>
              </a:ext>
            </a:extLst>
          </p:cNvPr>
          <p:cNvSpPr txBox="1">
            <a:spLocks/>
          </p:cNvSpPr>
          <p:nvPr/>
        </p:nvSpPr>
        <p:spPr>
          <a:xfrm>
            <a:off x="763219" y="4534768"/>
            <a:ext cx="3972554" cy="61485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971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000" dirty="0">
                <a:latin typeface="Avenir Book" panose="02000503020000020003" pitchFamily="2" charset="0"/>
              </a:rPr>
              <a:t>Cover more applications </a:t>
            </a:r>
            <a:br>
              <a:rPr lang="en-US" sz="2000" dirty="0">
                <a:latin typeface="Avenir Book" panose="02000503020000020003" pitchFamily="2" charset="0"/>
              </a:rPr>
            </a:br>
            <a:r>
              <a:rPr lang="en-US" sz="2000" dirty="0">
                <a:latin typeface="Avenir Book" panose="02000503020000020003" pitchFamily="2" charset="0"/>
              </a:rPr>
              <a:t>with fewer controls</a:t>
            </a:r>
          </a:p>
        </p:txBody>
      </p:sp>
      <p:pic>
        <p:nvPicPr>
          <p:cNvPr id="4" name="Picture Placeholder 23" descr="A picture containing outdoor, road, yellow, transport&#10;&#10;Description automatically generated">
            <a:extLst>
              <a:ext uri="{FF2B5EF4-FFF2-40B4-BE49-F238E27FC236}">
                <a16:creationId xmlns:a16="http://schemas.microsoft.com/office/drawing/2014/main" id="{015DFAF1-F4C8-4725-CDC8-21AFEEEF11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03" t="12304" r="29774" b="6215"/>
          <a:stretch/>
        </p:blipFill>
        <p:spPr>
          <a:xfrm>
            <a:off x="5652655" y="0"/>
            <a:ext cx="8977745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89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E02BBCFF-124B-C5D0-E6F5-285DFBA9F6A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1189C9-6A6E-6C74-2FA8-8FEB4193F0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Parts designed for multiple OEM applications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5EF509-86DF-1744-C904-994666C9C8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2000" y="2258574"/>
            <a:ext cx="6172200" cy="923523"/>
          </a:xfrm>
        </p:spPr>
        <p:txBody>
          <a:bodyPr lIns="0" tIns="0" rIns="0" bIns="0" anchor="t">
            <a:noAutofit/>
          </a:bodyPr>
          <a:lstStyle/>
          <a:p>
            <a:r>
              <a:rPr lang="en-US" sz="1600" dirty="0">
                <a:latin typeface="Arial"/>
                <a:cs typeface="Arial"/>
              </a:rPr>
              <a:t>Footprint</a:t>
            </a:r>
          </a:p>
          <a:p>
            <a:r>
              <a:rPr lang="en-US" sz="1600" dirty="0">
                <a:latin typeface="Arial"/>
                <a:cs typeface="Arial"/>
              </a:rPr>
              <a:t>Mounting</a:t>
            </a:r>
          </a:p>
          <a:p>
            <a:r>
              <a:rPr lang="en-US" sz="1600" dirty="0">
                <a:latin typeface="Arial"/>
                <a:cs typeface="Arial"/>
              </a:rPr>
              <a:t>Wiring</a:t>
            </a:r>
          </a:p>
          <a:p>
            <a:r>
              <a:rPr lang="en-US" sz="1600" dirty="0">
                <a:latin typeface="Arial"/>
                <a:cs typeface="Arial"/>
              </a:rPr>
              <a:t>Setup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4FE24B-7A9F-FB5C-FE60-F1E719EE08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143130"/>
            <a:ext cx="6766558" cy="987552"/>
          </a:xfrm>
        </p:spPr>
        <p:txBody>
          <a:bodyPr/>
          <a:lstStyle/>
          <a:p>
            <a:r>
              <a:rPr lang="en-US"/>
              <a:t>Meet All of Your Customers Needs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1DA814-237F-8AF5-ED53-7F906FF43B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2000" y="3813222"/>
            <a:ext cx="6172200" cy="222246"/>
          </a:xfrm>
        </p:spPr>
        <p:txBody>
          <a:bodyPr>
            <a:noAutofit/>
          </a:bodyPr>
          <a:lstStyle/>
          <a:p>
            <a:r>
              <a:rPr lang="en-US"/>
              <a:t>Increase productivity &amp; profitability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6307C4-DF1A-7281-A0B9-17ED621920A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62000" y="4142814"/>
            <a:ext cx="6172200" cy="1399616"/>
          </a:xfrm>
        </p:spPr>
        <p:txBody>
          <a:bodyPr lIns="0" tIns="0" rIns="0" bIns="0" anchor="t">
            <a:noAutofit/>
          </a:bodyPr>
          <a:lstStyle/>
          <a:p>
            <a:r>
              <a:rPr lang="en-US" sz="1600" dirty="0">
                <a:latin typeface="Arial"/>
                <a:cs typeface="Arial"/>
              </a:rPr>
              <a:t>Reduce truck stock</a:t>
            </a:r>
          </a:p>
          <a:p>
            <a:r>
              <a:rPr lang="en-US" sz="1600" dirty="0">
                <a:latin typeface="Arial"/>
                <a:cs typeface="Arial"/>
              </a:rPr>
              <a:t>Cover more applications with fewer controls</a:t>
            </a:r>
          </a:p>
          <a:p>
            <a:r>
              <a:rPr lang="en-US" sz="1600" dirty="0">
                <a:latin typeface="Arial"/>
                <a:cs typeface="Arial"/>
              </a:rPr>
              <a:t>Eliminate extra trips</a:t>
            </a:r>
          </a:p>
          <a:p>
            <a:r>
              <a:rPr lang="en-US" sz="1600" dirty="0">
                <a:latin typeface="Arial"/>
                <a:cs typeface="Arial"/>
              </a:rPr>
              <a:t>Serve more customers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FB740-C3C5-DB22-2675-3000ABEE1F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A person squatting next to a machine&#10;&#10;Description automatically generated with medium confidence">
            <a:extLst>
              <a:ext uri="{FF2B5EF4-FFF2-40B4-BE49-F238E27FC236}">
                <a16:creationId xmlns:a16="http://schemas.microsoft.com/office/drawing/2014/main" id="{DCD012DA-6963-B808-422E-E7412F2B21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9512" y="0"/>
            <a:ext cx="6855936" cy="823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85965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eneral Slides">
  <a:themeElements>
    <a:clrScheme name="Copeland Brand Colors">
      <a:dk1>
        <a:srgbClr val="000000"/>
      </a:dk1>
      <a:lt1>
        <a:srgbClr val="FFFFFF"/>
      </a:lt1>
      <a:dk2>
        <a:srgbClr val="747474"/>
      </a:dk2>
      <a:lt2>
        <a:srgbClr val="F0F0F0"/>
      </a:lt2>
      <a:accent1>
        <a:srgbClr val="030C55"/>
      </a:accent1>
      <a:accent2>
        <a:srgbClr val="323D78"/>
      </a:accent2>
      <a:accent3>
        <a:srgbClr val="666D99"/>
      </a:accent3>
      <a:accent4>
        <a:srgbClr val="0047FA"/>
      </a:accent4>
      <a:accent5>
        <a:srgbClr val="3D3C31"/>
      </a:accent5>
      <a:accent6>
        <a:srgbClr val="AB9F89"/>
      </a:accent6>
      <a:hlink>
        <a:srgbClr val="1D3BF5"/>
      </a:hlink>
      <a:folHlink>
        <a:srgbClr val="BAC5FA"/>
      </a:folHlink>
    </a:clrScheme>
    <a:fontScheme name="Copeland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Section Dividers">
  <a:themeElements>
    <a:clrScheme name="Copeland Colors">
      <a:dk1>
        <a:srgbClr val="000000"/>
      </a:dk1>
      <a:lt1>
        <a:srgbClr val="FFFFFF"/>
      </a:lt1>
      <a:dk2>
        <a:srgbClr val="747474"/>
      </a:dk2>
      <a:lt2>
        <a:srgbClr val="F0F0F0"/>
      </a:lt2>
      <a:accent1>
        <a:srgbClr val="000E57"/>
      </a:accent1>
      <a:accent2>
        <a:srgbClr val="333D78"/>
      </a:accent2>
      <a:accent3>
        <a:srgbClr val="666D99"/>
      </a:accent3>
      <a:accent4>
        <a:srgbClr val="0F3CFF"/>
      </a:accent4>
      <a:accent5>
        <a:srgbClr val="3D3D33"/>
      </a:accent5>
      <a:accent6>
        <a:srgbClr val="ABA08A"/>
      </a:accent6>
      <a:hlink>
        <a:srgbClr val="1D3BF5"/>
      </a:hlink>
      <a:folHlink>
        <a:srgbClr val="BAC5F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02e764a-d068-4350-a5af-889ebe92fd07" xsi:nil="true"/>
    <lcf76f155ced4ddcb4097134ff3c332f xmlns="e046ce0b-6bf6-485c-a954-22c16cdaf8e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0C6E46F2FBFE4DB4CA4F17D931FEC2" ma:contentTypeVersion="15" ma:contentTypeDescription="Create a new document." ma:contentTypeScope="" ma:versionID="038814917a8d4ede423503fa59cf4479">
  <xsd:schema xmlns:xsd="http://www.w3.org/2001/XMLSchema" xmlns:xs="http://www.w3.org/2001/XMLSchema" xmlns:p="http://schemas.microsoft.com/office/2006/metadata/properties" xmlns:ns2="e046ce0b-6bf6-485c-a954-22c16cdaf8e5" xmlns:ns3="a02e764a-d068-4350-a5af-889ebe92fd07" targetNamespace="http://schemas.microsoft.com/office/2006/metadata/properties" ma:root="true" ma:fieldsID="a700b6cc39142cb5f257e8d6da790aba" ns2:_="" ns3:_="">
    <xsd:import namespace="e046ce0b-6bf6-485c-a954-22c16cdaf8e5"/>
    <xsd:import namespace="a02e764a-d068-4350-a5af-889ebe92fd07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46ce0b-6bf6-485c-a954-22c16cdaf8e5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ffc78bd8-db31-4712-a006-2d951f62dd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2e764a-d068-4350-a5af-889ebe92fd0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7fa1b4e0-c2ce-41c6-b5c0-5069a6ae679b}" ma:internalName="TaxCatchAll" ma:showField="CatchAllData" ma:web="a02e764a-d068-4350-a5af-889ebe92fd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535A1C-4624-4E20-87FE-A4716BAAEAB8}">
  <ds:schemaRefs>
    <ds:schemaRef ds:uri="3d53a130-8aa2-4e73-a142-f6be137abda3"/>
    <ds:schemaRef ds:uri="a02e764a-d068-4350-a5af-889ebe92fd07"/>
    <ds:schemaRef ds:uri="d657258a-8abe-4fc1-bfd8-8ffe825d88cb"/>
    <ds:schemaRef ds:uri="e046ce0b-6bf6-485c-a954-22c16cdaf8e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01964C5-037C-4C18-AA93-611F5701F8BA}">
  <ds:schemaRefs>
    <ds:schemaRef ds:uri="a02e764a-d068-4350-a5af-889ebe92fd07"/>
    <ds:schemaRef ds:uri="e046ce0b-6bf6-485c-a954-22c16cdaf8e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462E51B-8401-4001-A1BF-133847B653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</TotalTime>
  <Words>3843</Words>
  <Application>Microsoft Office PowerPoint</Application>
  <PresentationFormat>Custom</PresentationFormat>
  <Paragraphs>994</Paragraphs>
  <Slides>56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Cover</vt:lpstr>
      <vt:lpstr>General Slides</vt:lpstr>
      <vt:lpstr>Section Dividers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Universal Controls</vt:lpstr>
      <vt:lpstr>PowerPoint Presentation</vt:lpstr>
      <vt:lpstr>PowerPoint Presentation</vt:lpstr>
      <vt:lpstr>PowerPoint Presentation</vt:lpstr>
      <vt:lpstr>White-Rodgers Heating Controls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Cooling Controls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Thermostats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Support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Sales Support Team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Manager>Dino Sanchez</Manager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Copeland Template</dc:title>
  <dc:subject/>
  <dc:creator>Eric Ng</dc:creator>
  <cp:keywords/>
  <dc:description/>
  <cp:lastModifiedBy>Fortune, John [COMRES/CC/STL]</cp:lastModifiedBy>
  <cp:revision>116</cp:revision>
  <dcterms:created xsi:type="dcterms:W3CDTF">2023-04-30T19:08:39Z</dcterms:created>
  <dcterms:modified xsi:type="dcterms:W3CDTF">2024-02-15T05:37:20Z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38901aa-f724-46bf-bb4f-aef09392934b_Enabled">
    <vt:lpwstr>true</vt:lpwstr>
  </property>
  <property fmtid="{D5CDD505-2E9C-101B-9397-08002B2CF9AE}" pid="3" name="MSIP_Label_d38901aa-f724-46bf-bb4f-aef09392934b_SetDate">
    <vt:lpwstr>2023-06-22T18:05:01Z</vt:lpwstr>
  </property>
  <property fmtid="{D5CDD505-2E9C-101B-9397-08002B2CF9AE}" pid="4" name="MSIP_Label_d38901aa-f724-46bf-bb4f-aef09392934b_Method">
    <vt:lpwstr>Standard</vt:lpwstr>
  </property>
  <property fmtid="{D5CDD505-2E9C-101B-9397-08002B2CF9AE}" pid="5" name="MSIP_Label_d38901aa-f724-46bf-bb4f-aef09392934b_Name">
    <vt:lpwstr>Internal - No Label</vt:lpwstr>
  </property>
  <property fmtid="{D5CDD505-2E9C-101B-9397-08002B2CF9AE}" pid="6" name="MSIP_Label_d38901aa-f724-46bf-bb4f-aef09392934b_SiteId">
    <vt:lpwstr>eb06985d-06ca-4a17-81da-629ab99f6505</vt:lpwstr>
  </property>
  <property fmtid="{D5CDD505-2E9C-101B-9397-08002B2CF9AE}" pid="7" name="MSIP_Label_d38901aa-f724-46bf-bb4f-aef09392934b_ActionId">
    <vt:lpwstr>6396839a-4b2a-466f-a90d-a60687c341a7</vt:lpwstr>
  </property>
  <property fmtid="{D5CDD505-2E9C-101B-9397-08002B2CF9AE}" pid="8" name="MSIP_Label_d38901aa-f724-46bf-bb4f-aef09392934b_ContentBits">
    <vt:lpwstr>0</vt:lpwstr>
  </property>
  <property fmtid="{D5CDD505-2E9C-101B-9397-08002B2CF9AE}" pid="9" name="ContentTypeId">
    <vt:lpwstr>0x010100EC2EAC4C417B4C4B8EEBF92D3652B902</vt:lpwstr>
  </property>
  <property fmtid="{D5CDD505-2E9C-101B-9397-08002B2CF9AE}" pid="10" name="MediaServiceImageTags">
    <vt:lpwstr/>
  </property>
</Properties>
</file>