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handoutMasterIdLst>
    <p:handoutMasterId r:id="rId18"/>
  </p:handoutMasterIdLst>
  <p:sldIdLst>
    <p:sldId id="257" r:id="rId2"/>
    <p:sldId id="258" r:id="rId3"/>
    <p:sldId id="283" r:id="rId4"/>
    <p:sldId id="262" r:id="rId5"/>
    <p:sldId id="278" r:id="rId6"/>
    <p:sldId id="284" r:id="rId7"/>
    <p:sldId id="264" r:id="rId8"/>
    <p:sldId id="265" r:id="rId9"/>
    <p:sldId id="266" r:id="rId10"/>
    <p:sldId id="267" r:id="rId11"/>
    <p:sldId id="268" r:id="rId12"/>
    <p:sldId id="270" r:id="rId13"/>
    <p:sldId id="276" r:id="rId14"/>
    <p:sldId id="282"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D2"/>
    <a:srgbClr val="FFCF22"/>
    <a:srgbClr val="959797"/>
    <a:srgbClr val="00AA7E"/>
    <a:srgbClr val="D31245"/>
    <a:srgbClr val="004B8D"/>
    <a:srgbClr val="6E298D"/>
    <a:srgbClr val="004A8D"/>
    <a:srgbClr val="62BB46"/>
    <a:srgbClr val="8A4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8" autoAdjust="0"/>
    <p:restoredTop sz="95139" autoAdjust="0"/>
  </p:normalViewPr>
  <p:slideViewPr>
    <p:cSldViewPr snapToGrid="0">
      <p:cViewPr varScale="1">
        <p:scale>
          <a:sx n="98" d="100"/>
          <a:sy n="98"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4A734-257F-46DD-BBB7-21181559554F}" type="doc">
      <dgm:prSet loTypeId="urn:microsoft.com/office/officeart/2011/layout/HexagonRadial" loCatId="cycle" qsTypeId="urn:microsoft.com/office/officeart/2005/8/quickstyle/simple4" qsCatId="simple" csTypeId="urn:microsoft.com/office/officeart/2005/8/colors/accent1_2" csCatId="accent1" phldr="1"/>
      <dgm:spPr/>
      <dgm:t>
        <a:bodyPr/>
        <a:lstStyle/>
        <a:p>
          <a:endParaRPr lang="en-US"/>
        </a:p>
      </dgm:t>
    </dgm:pt>
    <dgm:pt modelId="{FF6B2A4F-4E54-4DB4-8899-31A7CF5B5F84}">
      <dgm:prSet phldrT="[Text]" custT="1"/>
      <dgm:spPr/>
      <dgm:t>
        <a:bodyPr/>
        <a:lstStyle/>
        <a:p>
          <a:r>
            <a:rPr lang="en-US" sz="800" b="1" dirty="0"/>
            <a:t>Alarm</a:t>
          </a:r>
        </a:p>
      </dgm:t>
    </dgm:pt>
    <dgm:pt modelId="{34ED84A1-3DE7-4128-9F1B-7BC7BFB135F5}" type="parTrans" cxnId="{5A883A53-7590-4547-BB7A-14587BE0570B}">
      <dgm:prSet/>
      <dgm:spPr/>
      <dgm:t>
        <a:bodyPr/>
        <a:lstStyle/>
        <a:p>
          <a:endParaRPr lang="en-US" sz="800"/>
        </a:p>
      </dgm:t>
    </dgm:pt>
    <dgm:pt modelId="{FCE35A93-E1CC-427F-91E7-755B7A0A5062}" type="sibTrans" cxnId="{5A883A53-7590-4547-BB7A-14587BE0570B}">
      <dgm:prSet/>
      <dgm:spPr/>
      <dgm:t>
        <a:bodyPr/>
        <a:lstStyle/>
        <a:p>
          <a:endParaRPr lang="en-US" sz="800"/>
        </a:p>
      </dgm:t>
    </dgm:pt>
    <dgm:pt modelId="{69B27197-0A63-43BD-90D5-60E48FE85E01}">
      <dgm:prSet phldrT="[Text]" custT="1"/>
      <dgm:spPr/>
      <dgm:t>
        <a:bodyPr/>
        <a:lstStyle/>
        <a:p>
          <a:r>
            <a:rPr lang="en-US" sz="800" b="1" dirty="0"/>
            <a:t>Maintenance</a:t>
          </a:r>
        </a:p>
      </dgm:t>
    </dgm:pt>
    <dgm:pt modelId="{3285E92A-FFBB-4ECF-ADA4-97EAA0224EFC}" type="sibTrans" cxnId="{BABDF849-5D58-4808-A2EE-153A230ED85C}">
      <dgm:prSet/>
      <dgm:spPr/>
      <dgm:t>
        <a:bodyPr/>
        <a:lstStyle/>
        <a:p>
          <a:endParaRPr lang="en-US" sz="800"/>
        </a:p>
      </dgm:t>
    </dgm:pt>
    <dgm:pt modelId="{CAFACF38-B8F3-44C8-912C-A200F8B03FF8}" type="parTrans" cxnId="{BABDF849-5D58-4808-A2EE-153A230ED85C}">
      <dgm:prSet/>
      <dgm:spPr/>
      <dgm:t>
        <a:bodyPr/>
        <a:lstStyle/>
        <a:p>
          <a:endParaRPr lang="en-US" sz="800"/>
        </a:p>
      </dgm:t>
    </dgm:pt>
    <dgm:pt modelId="{56B5921D-E608-4F4D-A45D-1831B934B746}">
      <dgm:prSet phldrT="[Text]" custT="1"/>
      <dgm:spPr/>
      <dgm:t>
        <a:bodyPr/>
        <a:lstStyle/>
        <a:p>
          <a:r>
            <a:rPr lang="en-US" sz="800" b="1" dirty="0"/>
            <a:t>Monitoring</a:t>
          </a:r>
        </a:p>
      </dgm:t>
    </dgm:pt>
    <dgm:pt modelId="{AE2DF371-39EF-4F8D-A9EB-1EBC5063CCA1}" type="sibTrans" cxnId="{8A26813D-FCBC-4B1D-8332-3D14C7EE6EED}">
      <dgm:prSet/>
      <dgm:spPr/>
      <dgm:t>
        <a:bodyPr/>
        <a:lstStyle/>
        <a:p>
          <a:endParaRPr lang="en-US" sz="800"/>
        </a:p>
      </dgm:t>
    </dgm:pt>
    <dgm:pt modelId="{F4B53FD8-CEF5-40DF-BE45-70C2A5C60C2F}" type="parTrans" cxnId="{8A26813D-FCBC-4B1D-8332-3D14C7EE6EED}">
      <dgm:prSet/>
      <dgm:spPr/>
      <dgm:t>
        <a:bodyPr/>
        <a:lstStyle/>
        <a:p>
          <a:endParaRPr lang="en-US" sz="800"/>
        </a:p>
      </dgm:t>
    </dgm:pt>
    <dgm:pt modelId="{35D57CA4-11B2-4CD1-8956-638A8EEB728C}">
      <dgm:prSet phldrT="[Text]" custT="1"/>
      <dgm:spPr/>
      <dgm:t>
        <a:bodyPr anchor="ctr"/>
        <a:lstStyle/>
        <a:p>
          <a:pPr algn="ctr"/>
          <a:r>
            <a:rPr lang="en-US" sz="800" b="1" dirty="0"/>
            <a:t>Smart Connect</a:t>
          </a:r>
        </a:p>
      </dgm:t>
    </dgm:pt>
    <dgm:pt modelId="{0BD724CD-9503-4C2F-9AB5-1A9C6CDF80F3}" type="sibTrans" cxnId="{8F3C422B-AA75-4982-8FAA-62F740B31AD2}">
      <dgm:prSet/>
      <dgm:spPr/>
      <dgm:t>
        <a:bodyPr/>
        <a:lstStyle/>
        <a:p>
          <a:endParaRPr lang="en-US" sz="800"/>
        </a:p>
      </dgm:t>
    </dgm:pt>
    <dgm:pt modelId="{71229ED8-8D15-4066-99B8-223DD110250D}" type="parTrans" cxnId="{8F3C422B-AA75-4982-8FAA-62F740B31AD2}">
      <dgm:prSet/>
      <dgm:spPr/>
      <dgm:t>
        <a:bodyPr/>
        <a:lstStyle/>
        <a:p>
          <a:endParaRPr lang="en-US" sz="800"/>
        </a:p>
      </dgm:t>
    </dgm:pt>
    <dgm:pt modelId="{2BBA88F5-954C-4EB4-A1D4-467E42FED117}">
      <dgm:prSet phldrT="[Text]" custT="1"/>
      <dgm:spPr/>
      <dgm:t>
        <a:bodyPr/>
        <a:lstStyle/>
        <a:p>
          <a:endParaRPr lang="en-US" sz="800" dirty="0"/>
        </a:p>
      </dgm:t>
    </dgm:pt>
    <dgm:pt modelId="{967D6B22-8555-43C3-B741-CB19E7F3FE41}" type="parTrans" cxnId="{6CFE49EB-CC9A-4A7E-97C0-00B65A7515AB}">
      <dgm:prSet/>
      <dgm:spPr/>
      <dgm:t>
        <a:bodyPr/>
        <a:lstStyle/>
        <a:p>
          <a:endParaRPr lang="en-US" sz="800"/>
        </a:p>
      </dgm:t>
    </dgm:pt>
    <dgm:pt modelId="{98750378-E95A-44FB-A7C6-C1CC084080F3}" type="sibTrans" cxnId="{6CFE49EB-CC9A-4A7E-97C0-00B65A7515AB}">
      <dgm:prSet/>
      <dgm:spPr/>
      <dgm:t>
        <a:bodyPr/>
        <a:lstStyle/>
        <a:p>
          <a:endParaRPr lang="en-US" sz="800"/>
        </a:p>
      </dgm:t>
    </dgm:pt>
    <dgm:pt modelId="{5F4387C8-92B0-4EE6-B64D-7F62187CCF1C}">
      <dgm:prSet phldrT="[Text]" custT="1"/>
      <dgm:spPr/>
      <dgm:t>
        <a:bodyPr/>
        <a:lstStyle/>
        <a:p>
          <a:r>
            <a:rPr lang="en-US" sz="800" b="1" dirty="0"/>
            <a:t>Smart Reports</a:t>
          </a:r>
        </a:p>
      </dgm:t>
    </dgm:pt>
    <dgm:pt modelId="{3FF69257-B7E7-4F55-9659-E260B9FE50BE}" type="parTrans" cxnId="{446ED490-4F0D-45E5-853B-AB7AAD7DCB24}">
      <dgm:prSet/>
      <dgm:spPr/>
      <dgm:t>
        <a:bodyPr/>
        <a:lstStyle/>
        <a:p>
          <a:endParaRPr lang="en-US" sz="800"/>
        </a:p>
      </dgm:t>
    </dgm:pt>
    <dgm:pt modelId="{285ED363-2722-4798-9F22-A46903948328}" type="sibTrans" cxnId="{446ED490-4F0D-45E5-853B-AB7AAD7DCB24}">
      <dgm:prSet/>
      <dgm:spPr/>
      <dgm:t>
        <a:bodyPr/>
        <a:lstStyle/>
        <a:p>
          <a:endParaRPr lang="en-US" sz="800"/>
        </a:p>
      </dgm:t>
    </dgm:pt>
    <dgm:pt modelId="{6E83AFDE-70AE-42B7-A84B-0C85765D6AE5}">
      <dgm:prSet phldrT="[Text]" custT="1"/>
      <dgm:spPr/>
      <dgm:t>
        <a:bodyPr/>
        <a:lstStyle/>
        <a:p>
          <a:r>
            <a:rPr lang="en-US" sz="800" b="1" dirty="0"/>
            <a:t>Energy</a:t>
          </a:r>
        </a:p>
      </dgm:t>
    </dgm:pt>
    <dgm:pt modelId="{99FE81BD-8C28-4BC4-AF0D-75BEF0CDB23B}" type="sibTrans" cxnId="{E8C7702D-CDD5-4B0E-B294-5218C2D74C2A}">
      <dgm:prSet/>
      <dgm:spPr/>
      <dgm:t>
        <a:bodyPr/>
        <a:lstStyle/>
        <a:p>
          <a:endParaRPr lang="en-US" sz="800"/>
        </a:p>
      </dgm:t>
    </dgm:pt>
    <dgm:pt modelId="{DDFBDDB6-4C9B-4ED6-A2D1-BBCA08AACEDC}" type="parTrans" cxnId="{E8C7702D-CDD5-4B0E-B294-5218C2D74C2A}">
      <dgm:prSet/>
      <dgm:spPr/>
      <dgm:t>
        <a:bodyPr/>
        <a:lstStyle/>
        <a:p>
          <a:endParaRPr lang="en-US" sz="800"/>
        </a:p>
      </dgm:t>
    </dgm:pt>
    <dgm:pt modelId="{701FA0EB-0204-42E1-BED7-8B04BC79E9E1}">
      <dgm:prSet phldrT="[Text]" custT="1"/>
      <dgm:spPr/>
      <dgm:t>
        <a:bodyPr/>
        <a:lstStyle/>
        <a:p>
          <a:r>
            <a:rPr lang="en-US" sz="800" b="1" dirty="0"/>
            <a:t>Map &amp; Floor Plan</a:t>
          </a:r>
        </a:p>
      </dgm:t>
    </dgm:pt>
    <dgm:pt modelId="{93560BFB-6290-4883-8E10-7F025CC85028}" type="sibTrans" cxnId="{8DE9076B-1C5C-47AE-BD41-4A13181AE46A}">
      <dgm:prSet/>
      <dgm:spPr/>
      <dgm:t>
        <a:bodyPr/>
        <a:lstStyle/>
        <a:p>
          <a:endParaRPr lang="en-US" sz="800"/>
        </a:p>
      </dgm:t>
    </dgm:pt>
    <dgm:pt modelId="{E0609B88-B1CC-4942-96C5-A71304D58439}" type="parTrans" cxnId="{8DE9076B-1C5C-47AE-BD41-4A13181AE46A}">
      <dgm:prSet/>
      <dgm:spPr/>
      <dgm:t>
        <a:bodyPr/>
        <a:lstStyle/>
        <a:p>
          <a:endParaRPr lang="en-US" sz="800"/>
        </a:p>
      </dgm:t>
    </dgm:pt>
    <dgm:pt modelId="{AA097D3D-58A6-41C9-B168-EA198C92B598}" type="pres">
      <dgm:prSet presAssocID="{7454A734-257F-46DD-BBB7-21181559554F}" presName="Name0" presStyleCnt="0">
        <dgm:presLayoutVars>
          <dgm:chMax val="1"/>
          <dgm:chPref val="1"/>
          <dgm:dir/>
          <dgm:animOne val="branch"/>
          <dgm:animLvl val="lvl"/>
        </dgm:presLayoutVars>
      </dgm:prSet>
      <dgm:spPr/>
    </dgm:pt>
    <dgm:pt modelId="{B4DB7B9B-3A06-4715-8D5C-6F2E1F9E37C3}" type="pres">
      <dgm:prSet presAssocID="{35D57CA4-11B2-4CD1-8956-638A8EEB728C}" presName="Parent" presStyleLbl="node0" presStyleIdx="0" presStyleCnt="1">
        <dgm:presLayoutVars>
          <dgm:chMax val="6"/>
          <dgm:chPref val="6"/>
        </dgm:presLayoutVars>
      </dgm:prSet>
      <dgm:spPr/>
    </dgm:pt>
    <dgm:pt modelId="{253468F7-F95E-4379-AD92-695B71C77616}" type="pres">
      <dgm:prSet presAssocID="{701FA0EB-0204-42E1-BED7-8B04BC79E9E1}" presName="Accent1" presStyleCnt="0"/>
      <dgm:spPr/>
    </dgm:pt>
    <dgm:pt modelId="{0670AFBB-52A3-4A8D-89E1-B8E6D150051D}" type="pres">
      <dgm:prSet presAssocID="{701FA0EB-0204-42E1-BED7-8B04BC79E9E1}" presName="Accent" presStyleLbl="bgShp" presStyleIdx="0" presStyleCnt="6"/>
      <dgm:spPr/>
    </dgm:pt>
    <dgm:pt modelId="{EEA8F8CB-F544-4443-BBA3-F8AD5D5C9B20}" type="pres">
      <dgm:prSet presAssocID="{701FA0EB-0204-42E1-BED7-8B04BC79E9E1}" presName="Child1" presStyleLbl="node1" presStyleIdx="0" presStyleCnt="6">
        <dgm:presLayoutVars>
          <dgm:chMax val="0"/>
          <dgm:chPref val="0"/>
          <dgm:bulletEnabled val="1"/>
        </dgm:presLayoutVars>
      </dgm:prSet>
      <dgm:spPr/>
    </dgm:pt>
    <dgm:pt modelId="{E672C2B4-F4B0-4640-873C-1C68E399E52F}" type="pres">
      <dgm:prSet presAssocID="{56B5921D-E608-4F4D-A45D-1831B934B746}" presName="Accent2" presStyleCnt="0"/>
      <dgm:spPr/>
    </dgm:pt>
    <dgm:pt modelId="{4A3BC037-DA59-40AA-9D50-6372EB2EE6BE}" type="pres">
      <dgm:prSet presAssocID="{56B5921D-E608-4F4D-A45D-1831B934B746}" presName="Accent" presStyleLbl="bgShp" presStyleIdx="1" presStyleCnt="6"/>
      <dgm:spPr/>
    </dgm:pt>
    <dgm:pt modelId="{7B8A002E-D18D-4724-B819-A81359E759B3}" type="pres">
      <dgm:prSet presAssocID="{56B5921D-E608-4F4D-A45D-1831B934B746}" presName="Child2" presStyleLbl="node1" presStyleIdx="1" presStyleCnt="6">
        <dgm:presLayoutVars>
          <dgm:chMax val="0"/>
          <dgm:chPref val="0"/>
          <dgm:bulletEnabled val="1"/>
        </dgm:presLayoutVars>
      </dgm:prSet>
      <dgm:spPr/>
    </dgm:pt>
    <dgm:pt modelId="{EB4F36BE-7D25-4891-B03C-D08708E9A5A9}" type="pres">
      <dgm:prSet presAssocID="{69B27197-0A63-43BD-90D5-60E48FE85E01}" presName="Accent3" presStyleCnt="0"/>
      <dgm:spPr/>
    </dgm:pt>
    <dgm:pt modelId="{C840DA77-B1E7-4942-98EE-C59909BDF5C4}" type="pres">
      <dgm:prSet presAssocID="{69B27197-0A63-43BD-90D5-60E48FE85E01}" presName="Accent" presStyleLbl="bgShp" presStyleIdx="2" presStyleCnt="6"/>
      <dgm:spPr/>
    </dgm:pt>
    <dgm:pt modelId="{75A83B1D-04F3-42C0-864B-0ADF4FF5CA10}" type="pres">
      <dgm:prSet presAssocID="{69B27197-0A63-43BD-90D5-60E48FE85E01}" presName="Child3" presStyleLbl="node1" presStyleIdx="2" presStyleCnt="6">
        <dgm:presLayoutVars>
          <dgm:chMax val="0"/>
          <dgm:chPref val="0"/>
          <dgm:bulletEnabled val="1"/>
        </dgm:presLayoutVars>
      </dgm:prSet>
      <dgm:spPr/>
    </dgm:pt>
    <dgm:pt modelId="{5FE49BF5-1DE7-4603-9153-F8700082340A}" type="pres">
      <dgm:prSet presAssocID="{5F4387C8-92B0-4EE6-B64D-7F62187CCF1C}" presName="Accent4" presStyleCnt="0"/>
      <dgm:spPr/>
    </dgm:pt>
    <dgm:pt modelId="{FF65F1DF-004D-49A7-9F2B-80EA4F3AD063}" type="pres">
      <dgm:prSet presAssocID="{5F4387C8-92B0-4EE6-B64D-7F62187CCF1C}" presName="Accent" presStyleLbl="bgShp" presStyleIdx="3" presStyleCnt="6"/>
      <dgm:spPr/>
    </dgm:pt>
    <dgm:pt modelId="{3DB6AC54-C9DE-4715-BB9A-4C72FF848DE9}" type="pres">
      <dgm:prSet presAssocID="{5F4387C8-92B0-4EE6-B64D-7F62187CCF1C}" presName="Child4" presStyleLbl="node1" presStyleIdx="3" presStyleCnt="6">
        <dgm:presLayoutVars>
          <dgm:chMax val="0"/>
          <dgm:chPref val="0"/>
          <dgm:bulletEnabled val="1"/>
        </dgm:presLayoutVars>
      </dgm:prSet>
      <dgm:spPr/>
    </dgm:pt>
    <dgm:pt modelId="{9D5DC5F3-E726-46F9-9669-A1936C0426A3}" type="pres">
      <dgm:prSet presAssocID="{FF6B2A4F-4E54-4DB4-8899-31A7CF5B5F84}" presName="Accent5" presStyleCnt="0"/>
      <dgm:spPr/>
    </dgm:pt>
    <dgm:pt modelId="{4C6856FB-65BE-44A4-8077-F4B34D95B0B3}" type="pres">
      <dgm:prSet presAssocID="{FF6B2A4F-4E54-4DB4-8899-31A7CF5B5F84}" presName="Accent" presStyleLbl="bgShp" presStyleIdx="4" presStyleCnt="6"/>
      <dgm:spPr/>
    </dgm:pt>
    <dgm:pt modelId="{7496C75C-97CD-4EB8-A701-17A64B3690B1}" type="pres">
      <dgm:prSet presAssocID="{FF6B2A4F-4E54-4DB4-8899-31A7CF5B5F84}" presName="Child5" presStyleLbl="node1" presStyleIdx="4" presStyleCnt="6">
        <dgm:presLayoutVars>
          <dgm:chMax val="0"/>
          <dgm:chPref val="0"/>
          <dgm:bulletEnabled val="1"/>
        </dgm:presLayoutVars>
      </dgm:prSet>
      <dgm:spPr/>
    </dgm:pt>
    <dgm:pt modelId="{8B33BB9A-F642-4075-9170-3BD88814906C}" type="pres">
      <dgm:prSet presAssocID="{6E83AFDE-70AE-42B7-A84B-0C85765D6AE5}" presName="Accent6" presStyleCnt="0"/>
      <dgm:spPr/>
    </dgm:pt>
    <dgm:pt modelId="{18032A95-1F17-485F-84E3-9D34D73F0FA8}" type="pres">
      <dgm:prSet presAssocID="{6E83AFDE-70AE-42B7-A84B-0C85765D6AE5}" presName="Accent" presStyleLbl="bgShp" presStyleIdx="5" presStyleCnt="6"/>
      <dgm:spPr/>
    </dgm:pt>
    <dgm:pt modelId="{4EC3F804-3AB7-47CA-82CC-9109B9484A59}" type="pres">
      <dgm:prSet presAssocID="{6E83AFDE-70AE-42B7-A84B-0C85765D6AE5}" presName="Child6" presStyleLbl="node1" presStyleIdx="5" presStyleCnt="6">
        <dgm:presLayoutVars>
          <dgm:chMax val="0"/>
          <dgm:chPref val="0"/>
          <dgm:bulletEnabled val="1"/>
        </dgm:presLayoutVars>
      </dgm:prSet>
      <dgm:spPr/>
    </dgm:pt>
  </dgm:ptLst>
  <dgm:cxnLst>
    <dgm:cxn modelId="{8F3C422B-AA75-4982-8FAA-62F740B31AD2}" srcId="{7454A734-257F-46DD-BBB7-21181559554F}" destId="{35D57CA4-11B2-4CD1-8956-638A8EEB728C}" srcOrd="0" destOrd="0" parTransId="{71229ED8-8D15-4066-99B8-223DD110250D}" sibTransId="{0BD724CD-9503-4C2F-9AB5-1A9C6CDF80F3}"/>
    <dgm:cxn modelId="{E8C7702D-CDD5-4B0E-B294-5218C2D74C2A}" srcId="{35D57CA4-11B2-4CD1-8956-638A8EEB728C}" destId="{6E83AFDE-70AE-42B7-A84B-0C85765D6AE5}" srcOrd="5" destOrd="0" parTransId="{DDFBDDB6-4C9B-4ED6-A2D1-BBCA08AACEDC}" sibTransId="{99FE81BD-8C28-4BC4-AF0D-75BEF0CDB23B}"/>
    <dgm:cxn modelId="{AB2EFF2E-BDA2-4409-ABFF-D7B45E24DDCC}" type="presOf" srcId="{5F4387C8-92B0-4EE6-B64D-7F62187CCF1C}" destId="{3DB6AC54-C9DE-4715-BB9A-4C72FF848DE9}" srcOrd="0" destOrd="0" presId="urn:microsoft.com/office/officeart/2011/layout/HexagonRadial"/>
    <dgm:cxn modelId="{016FAB37-CDB7-456D-A08A-67A64327ECA1}" type="presOf" srcId="{7454A734-257F-46DD-BBB7-21181559554F}" destId="{AA097D3D-58A6-41C9-B168-EA198C92B598}" srcOrd="0" destOrd="0" presId="urn:microsoft.com/office/officeart/2011/layout/HexagonRadial"/>
    <dgm:cxn modelId="{8A26813D-FCBC-4B1D-8332-3D14C7EE6EED}" srcId="{35D57CA4-11B2-4CD1-8956-638A8EEB728C}" destId="{56B5921D-E608-4F4D-A45D-1831B934B746}" srcOrd="1" destOrd="0" parTransId="{F4B53FD8-CEF5-40DF-BE45-70C2A5C60C2F}" sibTransId="{AE2DF371-39EF-4F8D-A9EB-1EBC5063CCA1}"/>
    <dgm:cxn modelId="{BABDF849-5D58-4808-A2EE-153A230ED85C}" srcId="{35D57CA4-11B2-4CD1-8956-638A8EEB728C}" destId="{69B27197-0A63-43BD-90D5-60E48FE85E01}" srcOrd="2" destOrd="0" parTransId="{CAFACF38-B8F3-44C8-912C-A200F8B03FF8}" sibTransId="{3285E92A-FFBB-4ECF-ADA4-97EAA0224EFC}"/>
    <dgm:cxn modelId="{8DE9076B-1C5C-47AE-BD41-4A13181AE46A}" srcId="{35D57CA4-11B2-4CD1-8956-638A8EEB728C}" destId="{701FA0EB-0204-42E1-BED7-8B04BC79E9E1}" srcOrd="0" destOrd="0" parTransId="{E0609B88-B1CC-4942-96C5-A71304D58439}" sibTransId="{93560BFB-6290-4883-8E10-7F025CC85028}"/>
    <dgm:cxn modelId="{B4E1FA4D-057E-4D2B-B6B3-0F420B05ED25}" type="presOf" srcId="{56B5921D-E608-4F4D-A45D-1831B934B746}" destId="{7B8A002E-D18D-4724-B819-A81359E759B3}" srcOrd="0" destOrd="0" presId="urn:microsoft.com/office/officeart/2011/layout/HexagonRadial"/>
    <dgm:cxn modelId="{94B2D84F-7E86-4AF1-8071-2CB266D1950C}" type="presOf" srcId="{69B27197-0A63-43BD-90D5-60E48FE85E01}" destId="{75A83B1D-04F3-42C0-864B-0ADF4FF5CA10}" srcOrd="0" destOrd="0" presId="urn:microsoft.com/office/officeart/2011/layout/HexagonRadial"/>
    <dgm:cxn modelId="{60CB4750-8A46-4AB5-91B6-E875F1686513}" type="presOf" srcId="{35D57CA4-11B2-4CD1-8956-638A8EEB728C}" destId="{B4DB7B9B-3A06-4715-8D5C-6F2E1F9E37C3}" srcOrd="0" destOrd="0" presId="urn:microsoft.com/office/officeart/2011/layout/HexagonRadial"/>
    <dgm:cxn modelId="{5A883A53-7590-4547-BB7A-14587BE0570B}" srcId="{35D57CA4-11B2-4CD1-8956-638A8EEB728C}" destId="{FF6B2A4F-4E54-4DB4-8899-31A7CF5B5F84}" srcOrd="4" destOrd="0" parTransId="{34ED84A1-3DE7-4128-9F1B-7BC7BFB135F5}" sibTransId="{FCE35A93-E1CC-427F-91E7-755B7A0A5062}"/>
    <dgm:cxn modelId="{ED80E583-CE2A-42CF-AA73-2E73385B808C}" type="presOf" srcId="{701FA0EB-0204-42E1-BED7-8B04BC79E9E1}" destId="{EEA8F8CB-F544-4443-BBA3-F8AD5D5C9B20}" srcOrd="0" destOrd="0" presId="urn:microsoft.com/office/officeart/2011/layout/HexagonRadial"/>
    <dgm:cxn modelId="{446ED490-4F0D-45E5-853B-AB7AAD7DCB24}" srcId="{35D57CA4-11B2-4CD1-8956-638A8EEB728C}" destId="{5F4387C8-92B0-4EE6-B64D-7F62187CCF1C}" srcOrd="3" destOrd="0" parTransId="{3FF69257-B7E7-4F55-9659-E260B9FE50BE}" sibTransId="{285ED363-2722-4798-9F22-A46903948328}"/>
    <dgm:cxn modelId="{89E13CA0-B2DA-4D19-890C-0D0CFED8D24C}" type="presOf" srcId="{6E83AFDE-70AE-42B7-A84B-0C85765D6AE5}" destId="{4EC3F804-3AB7-47CA-82CC-9109B9484A59}" srcOrd="0" destOrd="0" presId="urn:microsoft.com/office/officeart/2011/layout/HexagonRadial"/>
    <dgm:cxn modelId="{439A1BE4-9020-4FC0-8E5A-9EC60FA62D4B}" type="presOf" srcId="{FF6B2A4F-4E54-4DB4-8899-31A7CF5B5F84}" destId="{7496C75C-97CD-4EB8-A701-17A64B3690B1}" srcOrd="0" destOrd="0" presId="urn:microsoft.com/office/officeart/2011/layout/HexagonRadial"/>
    <dgm:cxn modelId="{6CFE49EB-CC9A-4A7E-97C0-00B65A7515AB}" srcId="{35D57CA4-11B2-4CD1-8956-638A8EEB728C}" destId="{2BBA88F5-954C-4EB4-A1D4-467E42FED117}" srcOrd="6" destOrd="0" parTransId="{967D6B22-8555-43C3-B741-CB19E7F3FE41}" sibTransId="{98750378-E95A-44FB-A7C6-C1CC084080F3}"/>
    <dgm:cxn modelId="{ED13BE27-A2DB-4908-B258-46DD09EBD29D}" type="presParOf" srcId="{AA097D3D-58A6-41C9-B168-EA198C92B598}" destId="{B4DB7B9B-3A06-4715-8D5C-6F2E1F9E37C3}" srcOrd="0" destOrd="0" presId="urn:microsoft.com/office/officeart/2011/layout/HexagonRadial"/>
    <dgm:cxn modelId="{37611564-1319-4417-927B-74ECBAE97BD6}" type="presParOf" srcId="{AA097D3D-58A6-41C9-B168-EA198C92B598}" destId="{253468F7-F95E-4379-AD92-695B71C77616}" srcOrd="1" destOrd="0" presId="urn:microsoft.com/office/officeart/2011/layout/HexagonRadial"/>
    <dgm:cxn modelId="{262E4162-991C-4315-9EBE-9FD8CA4D8230}" type="presParOf" srcId="{253468F7-F95E-4379-AD92-695B71C77616}" destId="{0670AFBB-52A3-4A8D-89E1-B8E6D150051D}" srcOrd="0" destOrd="0" presId="urn:microsoft.com/office/officeart/2011/layout/HexagonRadial"/>
    <dgm:cxn modelId="{9A5FC855-3730-4839-B43F-E28042E10CAC}" type="presParOf" srcId="{AA097D3D-58A6-41C9-B168-EA198C92B598}" destId="{EEA8F8CB-F544-4443-BBA3-F8AD5D5C9B20}" srcOrd="2" destOrd="0" presId="urn:microsoft.com/office/officeart/2011/layout/HexagonRadial"/>
    <dgm:cxn modelId="{67F5579C-D27C-4BCA-9440-8AA1AD7311B1}" type="presParOf" srcId="{AA097D3D-58A6-41C9-B168-EA198C92B598}" destId="{E672C2B4-F4B0-4640-873C-1C68E399E52F}" srcOrd="3" destOrd="0" presId="urn:microsoft.com/office/officeart/2011/layout/HexagonRadial"/>
    <dgm:cxn modelId="{D53734A4-50FC-4B80-AF54-EDD7418E8CAE}" type="presParOf" srcId="{E672C2B4-F4B0-4640-873C-1C68E399E52F}" destId="{4A3BC037-DA59-40AA-9D50-6372EB2EE6BE}" srcOrd="0" destOrd="0" presId="urn:microsoft.com/office/officeart/2011/layout/HexagonRadial"/>
    <dgm:cxn modelId="{262F3A34-A734-4E1F-9399-CEDE250AF90E}" type="presParOf" srcId="{AA097D3D-58A6-41C9-B168-EA198C92B598}" destId="{7B8A002E-D18D-4724-B819-A81359E759B3}" srcOrd="4" destOrd="0" presId="urn:microsoft.com/office/officeart/2011/layout/HexagonRadial"/>
    <dgm:cxn modelId="{CECE9DE0-25DB-4617-AB19-1EAA28E82BAF}" type="presParOf" srcId="{AA097D3D-58A6-41C9-B168-EA198C92B598}" destId="{EB4F36BE-7D25-4891-B03C-D08708E9A5A9}" srcOrd="5" destOrd="0" presId="urn:microsoft.com/office/officeart/2011/layout/HexagonRadial"/>
    <dgm:cxn modelId="{8B5EAA9A-BD27-443C-9344-EC9D4BA6A491}" type="presParOf" srcId="{EB4F36BE-7D25-4891-B03C-D08708E9A5A9}" destId="{C840DA77-B1E7-4942-98EE-C59909BDF5C4}" srcOrd="0" destOrd="0" presId="urn:microsoft.com/office/officeart/2011/layout/HexagonRadial"/>
    <dgm:cxn modelId="{82A7A1AB-23E8-48CD-B9F8-8EBD2FF344DD}" type="presParOf" srcId="{AA097D3D-58A6-41C9-B168-EA198C92B598}" destId="{75A83B1D-04F3-42C0-864B-0ADF4FF5CA10}" srcOrd="6" destOrd="0" presId="urn:microsoft.com/office/officeart/2011/layout/HexagonRadial"/>
    <dgm:cxn modelId="{07CF8974-B7F4-4BFA-B673-59CB2079C31C}" type="presParOf" srcId="{AA097D3D-58A6-41C9-B168-EA198C92B598}" destId="{5FE49BF5-1DE7-4603-9153-F8700082340A}" srcOrd="7" destOrd="0" presId="urn:microsoft.com/office/officeart/2011/layout/HexagonRadial"/>
    <dgm:cxn modelId="{F43D3F14-0867-47DD-AE6B-BB159C0B3EA1}" type="presParOf" srcId="{5FE49BF5-1DE7-4603-9153-F8700082340A}" destId="{FF65F1DF-004D-49A7-9F2B-80EA4F3AD063}" srcOrd="0" destOrd="0" presId="urn:microsoft.com/office/officeart/2011/layout/HexagonRadial"/>
    <dgm:cxn modelId="{A992F3D4-6CCE-4542-8979-C338E963AE72}" type="presParOf" srcId="{AA097D3D-58A6-41C9-B168-EA198C92B598}" destId="{3DB6AC54-C9DE-4715-BB9A-4C72FF848DE9}" srcOrd="8" destOrd="0" presId="urn:microsoft.com/office/officeart/2011/layout/HexagonRadial"/>
    <dgm:cxn modelId="{D7599CC1-889C-4589-B30F-FECC729BBA02}" type="presParOf" srcId="{AA097D3D-58A6-41C9-B168-EA198C92B598}" destId="{9D5DC5F3-E726-46F9-9669-A1936C0426A3}" srcOrd="9" destOrd="0" presId="urn:microsoft.com/office/officeart/2011/layout/HexagonRadial"/>
    <dgm:cxn modelId="{24F1DAD5-79B9-41E0-8AEB-8BDF5689C99E}" type="presParOf" srcId="{9D5DC5F3-E726-46F9-9669-A1936C0426A3}" destId="{4C6856FB-65BE-44A4-8077-F4B34D95B0B3}" srcOrd="0" destOrd="0" presId="urn:microsoft.com/office/officeart/2011/layout/HexagonRadial"/>
    <dgm:cxn modelId="{5C4C6517-5CBA-43CC-BBF3-7CEC45ECD732}" type="presParOf" srcId="{AA097D3D-58A6-41C9-B168-EA198C92B598}" destId="{7496C75C-97CD-4EB8-A701-17A64B3690B1}" srcOrd="10" destOrd="0" presId="urn:microsoft.com/office/officeart/2011/layout/HexagonRadial"/>
    <dgm:cxn modelId="{9AE8D1C3-70E9-4087-9DAB-860EB657A96C}" type="presParOf" srcId="{AA097D3D-58A6-41C9-B168-EA198C92B598}" destId="{8B33BB9A-F642-4075-9170-3BD88814906C}" srcOrd="11" destOrd="0" presId="urn:microsoft.com/office/officeart/2011/layout/HexagonRadial"/>
    <dgm:cxn modelId="{13305ECE-8C7A-449C-B229-7E4A3D2CD7B7}" type="presParOf" srcId="{8B33BB9A-F642-4075-9170-3BD88814906C}" destId="{18032A95-1F17-485F-84E3-9D34D73F0FA8}" srcOrd="0" destOrd="0" presId="urn:microsoft.com/office/officeart/2011/layout/HexagonRadial"/>
    <dgm:cxn modelId="{81BC59C7-FDC0-46B6-ADB3-AF051E5A70B3}" type="presParOf" srcId="{AA097D3D-58A6-41C9-B168-EA198C92B598}" destId="{4EC3F804-3AB7-47CA-82CC-9109B9484A59}" srcOrd="12" destOrd="0" presId="urn:microsoft.com/office/officeart/2011/layout/HexagonRadial"/>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B7B9B-3A06-4715-8D5C-6F2E1F9E37C3}">
      <dsp:nvSpPr>
        <dsp:cNvPr id="0" name=""/>
        <dsp:cNvSpPr/>
      </dsp:nvSpPr>
      <dsp:spPr>
        <a:xfrm>
          <a:off x="663469" y="560096"/>
          <a:ext cx="711907" cy="615828"/>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Smart Connect</a:t>
          </a:r>
        </a:p>
      </dsp:txBody>
      <dsp:txXfrm>
        <a:off x="781442" y="662147"/>
        <a:ext cx="475961" cy="411726"/>
      </dsp:txXfrm>
    </dsp:sp>
    <dsp:sp modelId="{4A3BC037-DA59-40AA-9D50-6372EB2EE6BE}">
      <dsp:nvSpPr>
        <dsp:cNvPr id="0" name=""/>
        <dsp:cNvSpPr/>
      </dsp:nvSpPr>
      <dsp:spPr>
        <a:xfrm>
          <a:off x="1109260" y="265464"/>
          <a:ext cx="268600" cy="2314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EA8F8CB-F544-4443-BBA3-F8AD5D5C9B20}">
      <dsp:nvSpPr>
        <dsp:cNvPr id="0" name=""/>
        <dsp:cNvSpPr/>
      </dsp:nvSpPr>
      <dsp:spPr>
        <a:xfrm>
          <a:off x="729046" y="0"/>
          <a:ext cx="583402" cy="50471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Map &amp; Floor Plan</a:t>
          </a:r>
        </a:p>
      </dsp:txBody>
      <dsp:txXfrm>
        <a:off x="825728" y="83641"/>
        <a:ext cx="390038" cy="337429"/>
      </dsp:txXfrm>
    </dsp:sp>
    <dsp:sp modelId="{C840DA77-B1E7-4942-98EE-C59909BDF5C4}">
      <dsp:nvSpPr>
        <dsp:cNvPr id="0" name=""/>
        <dsp:cNvSpPr/>
      </dsp:nvSpPr>
      <dsp:spPr>
        <a:xfrm>
          <a:off x="1422737" y="698124"/>
          <a:ext cx="268600" cy="2314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B8A002E-D18D-4724-B819-A81359E759B3}">
      <dsp:nvSpPr>
        <dsp:cNvPr id="0" name=""/>
        <dsp:cNvSpPr/>
      </dsp:nvSpPr>
      <dsp:spPr>
        <a:xfrm>
          <a:off x="1264094" y="310431"/>
          <a:ext cx="583402" cy="50471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Monitoring</a:t>
          </a:r>
        </a:p>
      </dsp:txBody>
      <dsp:txXfrm>
        <a:off x="1360776" y="394072"/>
        <a:ext cx="390038" cy="337429"/>
      </dsp:txXfrm>
    </dsp:sp>
    <dsp:sp modelId="{FF65F1DF-004D-49A7-9F2B-80EA4F3AD063}">
      <dsp:nvSpPr>
        <dsp:cNvPr id="0" name=""/>
        <dsp:cNvSpPr/>
      </dsp:nvSpPr>
      <dsp:spPr>
        <a:xfrm>
          <a:off x="1204976" y="1186515"/>
          <a:ext cx="268600" cy="2314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A83B1D-04F3-42C0-864B-0ADF4FF5CA10}">
      <dsp:nvSpPr>
        <dsp:cNvPr id="0" name=""/>
        <dsp:cNvSpPr/>
      </dsp:nvSpPr>
      <dsp:spPr>
        <a:xfrm>
          <a:off x="1264094" y="920704"/>
          <a:ext cx="583402" cy="50471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Maintenance</a:t>
          </a:r>
        </a:p>
      </dsp:txBody>
      <dsp:txXfrm>
        <a:off x="1360776" y="1004345"/>
        <a:ext cx="390038" cy="337429"/>
      </dsp:txXfrm>
    </dsp:sp>
    <dsp:sp modelId="{4C6856FB-65BE-44A4-8077-F4B34D95B0B3}">
      <dsp:nvSpPr>
        <dsp:cNvPr id="0" name=""/>
        <dsp:cNvSpPr/>
      </dsp:nvSpPr>
      <dsp:spPr>
        <a:xfrm>
          <a:off x="664794" y="1237212"/>
          <a:ext cx="268600" cy="2314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B6AC54-C9DE-4715-BB9A-4C72FF848DE9}">
      <dsp:nvSpPr>
        <dsp:cNvPr id="0" name=""/>
        <dsp:cNvSpPr/>
      </dsp:nvSpPr>
      <dsp:spPr>
        <a:xfrm>
          <a:off x="729046" y="1231483"/>
          <a:ext cx="583402" cy="50471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Smart Reports</a:t>
          </a:r>
        </a:p>
      </dsp:txBody>
      <dsp:txXfrm>
        <a:off x="825728" y="1315124"/>
        <a:ext cx="390038" cy="337429"/>
      </dsp:txXfrm>
    </dsp:sp>
    <dsp:sp modelId="{18032A95-1F17-485F-84E3-9D34D73F0FA8}">
      <dsp:nvSpPr>
        <dsp:cNvPr id="0" name=""/>
        <dsp:cNvSpPr/>
      </dsp:nvSpPr>
      <dsp:spPr>
        <a:xfrm>
          <a:off x="346183" y="804726"/>
          <a:ext cx="268600" cy="23143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96C75C-97CD-4EB8-A701-17A64B3690B1}">
      <dsp:nvSpPr>
        <dsp:cNvPr id="0" name=""/>
        <dsp:cNvSpPr/>
      </dsp:nvSpPr>
      <dsp:spPr>
        <a:xfrm>
          <a:off x="191514" y="921051"/>
          <a:ext cx="583402" cy="50471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Alarm</a:t>
          </a:r>
        </a:p>
      </dsp:txBody>
      <dsp:txXfrm>
        <a:off x="288196" y="1004692"/>
        <a:ext cx="390038" cy="337429"/>
      </dsp:txXfrm>
    </dsp:sp>
    <dsp:sp modelId="{4EC3F804-3AB7-47CA-82CC-9109B9484A59}">
      <dsp:nvSpPr>
        <dsp:cNvPr id="0" name=""/>
        <dsp:cNvSpPr/>
      </dsp:nvSpPr>
      <dsp:spPr>
        <a:xfrm>
          <a:off x="191514" y="309737"/>
          <a:ext cx="583402" cy="50471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Energy</a:t>
          </a:r>
        </a:p>
      </dsp:txBody>
      <dsp:txXfrm>
        <a:off x="288196" y="393378"/>
        <a:ext cx="390038" cy="33742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942737-0E2C-46A2-ADA6-2B1018F5F2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CD6355-6973-42C2-B257-F16EB38A15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6B4CEE-73A1-4870-827D-919F5047BA14}" type="datetimeFigureOut">
              <a:rPr lang="en-US" smtClean="0"/>
              <a:t>8/26/2019</a:t>
            </a:fld>
            <a:endParaRPr lang="en-US"/>
          </a:p>
        </p:txBody>
      </p:sp>
      <p:sp>
        <p:nvSpPr>
          <p:cNvPr id="4" name="Footer Placeholder 3">
            <a:extLst>
              <a:ext uri="{FF2B5EF4-FFF2-40B4-BE49-F238E27FC236}">
                <a16:creationId xmlns:a16="http://schemas.microsoft.com/office/drawing/2014/main" id="{BB810FC0-F7ED-4F5C-B367-0BCF7DF240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E11382-ECEF-4656-A6BC-58268C47B5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C63DFA-FD3C-4A24-92E5-12895D6712D4}" type="slidenum">
              <a:rPr lang="en-US" smtClean="0"/>
              <a:t>‹#›</a:t>
            </a:fld>
            <a:endParaRPr lang="en-US"/>
          </a:p>
        </p:txBody>
      </p:sp>
    </p:spTree>
    <p:extLst>
      <p:ext uri="{BB962C8B-B14F-4D97-AF65-F5344CB8AC3E}">
        <p14:creationId xmlns:p14="http://schemas.microsoft.com/office/powerpoint/2010/main" val="30119659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BBE6C-C3A9-4B8E-8646-4E77AF017694}"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7EFD5-9D49-4D69-B6B8-CDC69999E1E3}" type="slidenum">
              <a:rPr lang="en-US" smtClean="0"/>
              <a:t>‹#›</a:t>
            </a:fld>
            <a:endParaRPr lang="en-US"/>
          </a:p>
        </p:txBody>
      </p:sp>
    </p:spTree>
    <p:extLst>
      <p:ext uri="{BB962C8B-B14F-4D97-AF65-F5344CB8AC3E}">
        <p14:creationId xmlns:p14="http://schemas.microsoft.com/office/powerpoint/2010/main" val="27350514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a:t>
            </a:fld>
            <a:endParaRPr lang="en-US"/>
          </a:p>
        </p:txBody>
      </p:sp>
      <p:sp>
        <p:nvSpPr>
          <p:cNvPr id="5" name="Footer Placeholder 4">
            <a:extLst>
              <a:ext uri="{FF2B5EF4-FFF2-40B4-BE49-F238E27FC236}">
                <a16:creationId xmlns:a16="http://schemas.microsoft.com/office/drawing/2014/main" id="{E407B34C-D694-4E09-BF00-0D072FE78A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9141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10</a:t>
            </a:fld>
            <a:endParaRPr lang="en-US"/>
          </a:p>
        </p:txBody>
      </p:sp>
      <p:sp>
        <p:nvSpPr>
          <p:cNvPr id="5" name="Footer Placeholder 4">
            <a:extLst>
              <a:ext uri="{FF2B5EF4-FFF2-40B4-BE49-F238E27FC236}">
                <a16:creationId xmlns:a16="http://schemas.microsoft.com/office/drawing/2014/main" id="{495A7954-3711-4118-B338-54BE5442E31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797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11</a:t>
            </a:fld>
            <a:endParaRPr lang="en-US"/>
          </a:p>
        </p:txBody>
      </p:sp>
      <p:sp>
        <p:nvSpPr>
          <p:cNvPr id="5" name="Footer Placeholder 4">
            <a:extLst>
              <a:ext uri="{FF2B5EF4-FFF2-40B4-BE49-F238E27FC236}">
                <a16:creationId xmlns:a16="http://schemas.microsoft.com/office/drawing/2014/main" id="{9402DB79-9FA6-4BEA-853F-64785DFE20F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620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12</a:t>
            </a:fld>
            <a:endParaRPr lang="en-US"/>
          </a:p>
        </p:txBody>
      </p:sp>
      <p:sp>
        <p:nvSpPr>
          <p:cNvPr id="5" name="Footer Placeholder 4">
            <a:extLst>
              <a:ext uri="{FF2B5EF4-FFF2-40B4-BE49-F238E27FC236}">
                <a16:creationId xmlns:a16="http://schemas.microsoft.com/office/drawing/2014/main" id="{54FBD20B-DFFA-4F53-B4D4-BFD98F8E403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5895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13</a:t>
            </a:fld>
            <a:endParaRPr lang="en-US"/>
          </a:p>
        </p:txBody>
      </p:sp>
      <p:sp>
        <p:nvSpPr>
          <p:cNvPr id="5" name="Footer Placeholder 4">
            <a:extLst>
              <a:ext uri="{FF2B5EF4-FFF2-40B4-BE49-F238E27FC236}">
                <a16:creationId xmlns:a16="http://schemas.microsoft.com/office/drawing/2014/main" id="{432C8138-0F04-4D4E-A04C-22B1337C2A0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070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14</a:t>
            </a:fld>
            <a:endParaRPr lang="en-US"/>
          </a:p>
        </p:txBody>
      </p:sp>
      <p:sp>
        <p:nvSpPr>
          <p:cNvPr id="5" name="Footer Placeholder 4">
            <a:extLst>
              <a:ext uri="{FF2B5EF4-FFF2-40B4-BE49-F238E27FC236}">
                <a16:creationId xmlns:a16="http://schemas.microsoft.com/office/drawing/2014/main" id="{EB3C027C-B416-437A-B662-F654DB19F9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595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15</a:t>
            </a:fld>
            <a:endParaRPr lang="en-US"/>
          </a:p>
        </p:txBody>
      </p:sp>
      <p:sp>
        <p:nvSpPr>
          <p:cNvPr id="5" name="Footer Placeholder 4">
            <a:extLst>
              <a:ext uri="{FF2B5EF4-FFF2-40B4-BE49-F238E27FC236}">
                <a16:creationId xmlns:a16="http://schemas.microsoft.com/office/drawing/2014/main" id="{1339D272-31D1-4079-87A0-62B534A4B9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173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2</a:t>
            </a:fld>
            <a:endParaRPr lang="en-US"/>
          </a:p>
        </p:txBody>
      </p:sp>
      <p:sp>
        <p:nvSpPr>
          <p:cNvPr id="5" name="Footer Placeholder 4">
            <a:extLst>
              <a:ext uri="{FF2B5EF4-FFF2-40B4-BE49-F238E27FC236}">
                <a16:creationId xmlns:a16="http://schemas.microsoft.com/office/drawing/2014/main" id="{924FFA9B-E994-4011-B540-301C437FB9D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09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3</a:t>
            </a:fld>
            <a:endParaRPr lang="en-US"/>
          </a:p>
        </p:txBody>
      </p:sp>
      <p:sp>
        <p:nvSpPr>
          <p:cNvPr id="5" name="Footer Placeholder 4">
            <a:extLst>
              <a:ext uri="{FF2B5EF4-FFF2-40B4-BE49-F238E27FC236}">
                <a16:creationId xmlns:a16="http://schemas.microsoft.com/office/drawing/2014/main" id="{232313FC-16BF-40F8-98B9-9ECD3C1CD92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932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4</a:t>
            </a:fld>
            <a:endParaRPr lang="en-US"/>
          </a:p>
        </p:txBody>
      </p:sp>
      <p:sp>
        <p:nvSpPr>
          <p:cNvPr id="5" name="Footer Placeholder 4">
            <a:extLst>
              <a:ext uri="{FF2B5EF4-FFF2-40B4-BE49-F238E27FC236}">
                <a16:creationId xmlns:a16="http://schemas.microsoft.com/office/drawing/2014/main" id="{EE30FF57-AE46-4622-B9F0-730AB8423B6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747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5</a:t>
            </a:fld>
            <a:endParaRPr lang="en-US"/>
          </a:p>
        </p:txBody>
      </p:sp>
      <p:sp>
        <p:nvSpPr>
          <p:cNvPr id="5" name="Footer Placeholder 4">
            <a:extLst>
              <a:ext uri="{FF2B5EF4-FFF2-40B4-BE49-F238E27FC236}">
                <a16:creationId xmlns:a16="http://schemas.microsoft.com/office/drawing/2014/main" id="{584741F8-0D71-43A1-AB6C-B9B7A23CA7B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174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6</a:t>
            </a:fld>
            <a:endParaRPr lang="en-US"/>
          </a:p>
        </p:txBody>
      </p:sp>
      <p:sp>
        <p:nvSpPr>
          <p:cNvPr id="5" name="Footer Placeholder 4">
            <a:extLst>
              <a:ext uri="{FF2B5EF4-FFF2-40B4-BE49-F238E27FC236}">
                <a16:creationId xmlns:a16="http://schemas.microsoft.com/office/drawing/2014/main" id="{584741F8-0D71-43A1-AB6C-B9B7A23CA7B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19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7</a:t>
            </a:fld>
            <a:endParaRPr lang="en-US"/>
          </a:p>
        </p:txBody>
      </p:sp>
      <p:sp>
        <p:nvSpPr>
          <p:cNvPr id="5" name="Footer Placeholder 4">
            <a:extLst>
              <a:ext uri="{FF2B5EF4-FFF2-40B4-BE49-F238E27FC236}">
                <a16:creationId xmlns:a16="http://schemas.microsoft.com/office/drawing/2014/main" id="{305E6D7A-40C7-47D7-866D-43EBF71660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540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8</a:t>
            </a:fld>
            <a:endParaRPr lang="en-US"/>
          </a:p>
        </p:txBody>
      </p:sp>
      <p:sp>
        <p:nvSpPr>
          <p:cNvPr id="5" name="Footer Placeholder 4">
            <a:extLst>
              <a:ext uri="{FF2B5EF4-FFF2-40B4-BE49-F238E27FC236}">
                <a16:creationId xmlns:a16="http://schemas.microsoft.com/office/drawing/2014/main" id="{DAFCB783-863B-48F7-A855-D139DC7EF3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35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7EFD5-9D49-4D69-B6B8-CDC69999E1E3}" type="slidenum">
              <a:rPr lang="en-US" smtClean="0"/>
              <a:t>9</a:t>
            </a:fld>
            <a:endParaRPr lang="en-US"/>
          </a:p>
        </p:txBody>
      </p:sp>
      <p:sp>
        <p:nvSpPr>
          <p:cNvPr id="5" name="Footer Placeholder 4">
            <a:extLst>
              <a:ext uri="{FF2B5EF4-FFF2-40B4-BE49-F238E27FC236}">
                <a16:creationId xmlns:a16="http://schemas.microsoft.com/office/drawing/2014/main" id="{B0A7F9EE-9269-4580-AEF7-9BCEAEFC478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448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9A975AA5-DD63-4EF3-9034-86F2CC5E9B2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13936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9A975AA5-DD63-4EF3-9034-86F2CC5E9B2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171591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9A975AA5-DD63-4EF3-9034-86F2CC5E9B2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213775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9A975AA5-DD63-4EF3-9034-86F2CC5E9B2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343737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9A975AA5-DD63-4EF3-9034-86F2CC5E9B2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165673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9A975AA5-DD63-4EF3-9034-86F2CC5E9B22}"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6372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9A975AA5-DD63-4EF3-9034-86F2CC5E9B22}"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413154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9A975AA5-DD63-4EF3-9034-86F2CC5E9B22}"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347118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75AA5-DD63-4EF3-9034-86F2CC5E9B22}"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363090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9A975AA5-DD63-4EF3-9034-86F2CC5E9B22}"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296465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9A975AA5-DD63-4EF3-9034-86F2CC5E9B22}"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8E763-0137-4DAC-AE72-BDB1227E10BB}" type="slidenum">
              <a:rPr lang="en-US" smtClean="0"/>
              <a:t>‹#›</a:t>
            </a:fld>
            <a:endParaRPr lang="en-US"/>
          </a:p>
        </p:txBody>
      </p:sp>
    </p:spTree>
    <p:extLst>
      <p:ext uri="{BB962C8B-B14F-4D97-AF65-F5344CB8AC3E}">
        <p14:creationId xmlns:p14="http://schemas.microsoft.com/office/powerpoint/2010/main" val="110547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75AA5-DD63-4EF3-9034-86F2CC5E9B22}" type="datetimeFigureOut">
              <a:rPr lang="en-US" smtClean="0"/>
              <a:t>8/26/2019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8E763-0137-4DAC-AE72-BDB1227E10BB}" type="slidenum">
              <a:rPr lang="en-US" smtClean="0"/>
              <a:t>‹#›</a:t>
            </a:fld>
            <a:endParaRPr lang="en-US"/>
          </a:p>
        </p:txBody>
      </p:sp>
    </p:spTree>
    <p:extLst>
      <p:ext uri="{BB962C8B-B14F-4D97-AF65-F5344CB8AC3E}">
        <p14:creationId xmlns:p14="http://schemas.microsoft.com/office/powerpoint/2010/main" val="14811152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f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0.png"/><Relationship Id="rId7" Type="http://schemas.openxmlformats.org/officeDocument/2006/relationships/image" Target="../media/image53.jpg"/><Relationship Id="rId12"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2.jpg"/><Relationship Id="rId11" Type="http://schemas.openxmlformats.org/officeDocument/2006/relationships/image" Target="../media/image57.jpg"/><Relationship Id="rId5" Type="http://schemas.openxmlformats.org/officeDocument/2006/relationships/image" Target="../media/image51.png"/><Relationship Id="rId10" Type="http://schemas.openxmlformats.org/officeDocument/2006/relationships/image" Target="../media/image56.jpg"/><Relationship Id="rId4" Type="http://schemas.openxmlformats.org/officeDocument/2006/relationships/image" Target="../media/image25.png"/><Relationship Id="rId9" Type="http://schemas.openxmlformats.org/officeDocument/2006/relationships/image" Target="../media/image55.jp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8.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fif"/></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diagramData" Target="../diagrams/data1.xml"/><Relationship Id="rId1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17" Type="http://schemas.microsoft.com/office/2007/relationships/diagramDrawing" Target="../diagrams/drawing1.xml"/><Relationship Id="rId2" Type="http://schemas.openxmlformats.org/officeDocument/2006/relationships/notesSlide" Target="../notesSlides/notesSlide3.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g"/><Relationship Id="rId1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image" Target="../media/image13.jfif"/><Relationship Id="rId9" Type="http://schemas.openxmlformats.org/officeDocument/2006/relationships/image" Target="../media/image18.png"/><Relationship Id="rId1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splay in a store&#10;&#10;Description generated with high confidence">
            <a:extLst>
              <a:ext uri="{FF2B5EF4-FFF2-40B4-BE49-F238E27FC236}">
                <a16:creationId xmlns:a16="http://schemas.microsoft.com/office/drawing/2014/main" id="{A0FF980D-03D4-4C3E-97DC-F797ECC01E7F}"/>
              </a:ext>
            </a:extLst>
          </p:cNvPr>
          <p:cNvPicPr>
            <a:picLocks noChangeAspect="1"/>
          </p:cNvPicPr>
          <p:nvPr/>
        </p:nvPicPr>
        <p:blipFill rotWithShape="1">
          <a:blip r:embed="rId3">
            <a:extLst>
              <a:ext uri="{28A0092B-C50C-407E-A947-70E740481C1C}">
                <a14:useLocalDpi xmlns:a14="http://schemas.microsoft.com/office/drawing/2010/main" val="0"/>
              </a:ext>
            </a:extLst>
          </a:blip>
          <a:srcRect l="-49" t="43299" r="51" b="23999"/>
          <a:stretch/>
        </p:blipFill>
        <p:spPr>
          <a:xfrm>
            <a:off x="0" y="3845465"/>
            <a:ext cx="12192000" cy="2657969"/>
          </a:xfrm>
          <a:prstGeom prst="rect">
            <a:avLst/>
          </a:prstGeom>
        </p:spPr>
      </p:pic>
      <p:pic>
        <p:nvPicPr>
          <p:cNvPr id="36" name="Picture 35">
            <a:extLst>
              <a:ext uri="{FF2B5EF4-FFF2-40B4-BE49-F238E27FC236}">
                <a16:creationId xmlns:a16="http://schemas.microsoft.com/office/drawing/2014/main" id="{BF2E0C79-C040-4834-B1CF-894BFF5B931F}"/>
              </a:ext>
            </a:extLst>
          </p:cNvPr>
          <p:cNvPicPr>
            <a:picLocks noChangeAspect="1"/>
          </p:cNvPicPr>
          <p:nvPr/>
        </p:nvPicPr>
        <p:blipFill>
          <a:blip r:embed="rId4"/>
          <a:stretch>
            <a:fillRect/>
          </a:stretch>
        </p:blipFill>
        <p:spPr>
          <a:xfrm>
            <a:off x="6649236" y="2350557"/>
            <a:ext cx="3649668" cy="1120044"/>
          </a:xfrm>
          <a:prstGeom prst="rect">
            <a:avLst/>
          </a:prstGeom>
          <a:solidFill>
            <a:schemeClr val="bg1"/>
          </a:solidFill>
        </p:spPr>
      </p:pic>
      <p:sp>
        <p:nvSpPr>
          <p:cNvPr id="8" name="TextBox 7">
            <a:extLst>
              <a:ext uri="{FF2B5EF4-FFF2-40B4-BE49-F238E27FC236}">
                <a16:creationId xmlns:a16="http://schemas.microsoft.com/office/drawing/2014/main" id="{637EAF6D-32D2-4B92-8DAF-AB7214669EB0}"/>
              </a:ext>
            </a:extLst>
          </p:cNvPr>
          <p:cNvSpPr txBox="1"/>
          <p:nvPr/>
        </p:nvSpPr>
        <p:spPr>
          <a:xfrm>
            <a:off x="1538085" y="251714"/>
            <a:ext cx="7693898" cy="523220"/>
          </a:xfrm>
          <a:prstGeom prst="rect">
            <a:avLst/>
          </a:prstGeom>
          <a:noFill/>
        </p:spPr>
        <p:txBody>
          <a:bodyPr wrap="square" rtlCol="0">
            <a:spAutoFit/>
          </a:bodyPr>
          <a:lstStyle/>
          <a:p>
            <a:r>
              <a:rPr lang="en-US" sz="2800" b="1" dirty="0">
                <a:solidFill>
                  <a:schemeClr val="bg1"/>
                </a:solidFill>
                <a:latin typeface="微软雅黑" panose="020B0503020204020204" pitchFamily="34" charset="-122"/>
                <a:ea typeface="微软雅黑" panose="020B0503020204020204" pitchFamily="34" charset="-122"/>
              </a:rPr>
              <a:t>Smart Connect &amp; </a:t>
            </a:r>
            <a:r>
              <a:rPr lang="en-US" altLang="zh-CN" sz="2800" b="1" dirty="0">
                <a:solidFill>
                  <a:schemeClr val="bg1"/>
                </a:solidFill>
                <a:latin typeface="微软雅黑" panose="020B0503020204020204" pitchFamily="34" charset="-122"/>
                <a:ea typeface="微软雅黑" panose="020B0503020204020204" pitchFamily="34" charset="-122"/>
              </a:rPr>
              <a:t>Smart</a:t>
            </a:r>
            <a:r>
              <a:rPr lang="en-US" sz="2800" b="1" dirty="0">
                <a:solidFill>
                  <a:schemeClr val="bg1"/>
                </a:solidFill>
                <a:latin typeface="微软雅黑" panose="020B0503020204020204" pitchFamily="34" charset="-122"/>
                <a:ea typeface="微软雅黑" panose="020B0503020204020204" pitchFamily="34" charset="-122"/>
              </a:rPr>
              <a:t> Store </a:t>
            </a:r>
            <a:r>
              <a:rPr lang="en-US" sz="1100" b="1" dirty="0">
                <a:solidFill>
                  <a:schemeClr val="bg1"/>
                </a:solidFill>
                <a:latin typeface="微软雅黑" panose="020B0503020204020204" pitchFamily="34" charset="-122"/>
                <a:ea typeface="微软雅黑" panose="020B0503020204020204" pitchFamily="34" charset="-122"/>
              </a:rPr>
              <a:t>- Cloud platform </a:t>
            </a:r>
          </a:p>
        </p:txBody>
      </p:sp>
      <p:pic>
        <p:nvPicPr>
          <p:cNvPr id="18" name="Picture 17">
            <a:extLst>
              <a:ext uri="{FF2B5EF4-FFF2-40B4-BE49-F238E27FC236}">
                <a16:creationId xmlns:a16="http://schemas.microsoft.com/office/drawing/2014/main" id="{0DFA140E-0ACA-4D42-86C0-10F354487BE7}"/>
              </a:ext>
            </a:extLst>
          </p:cNvPr>
          <p:cNvPicPr>
            <a:picLocks noChangeAspect="1"/>
          </p:cNvPicPr>
          <p:nvPr/>
        </p:nvPicPr>
        <p:blipFill>
          <a:blip r:embed="rId5">
            <a:extLst>
              <a:ext uri="{28A0092B-C50C-407E-A947-70E740481C1C}">
                <a14:useLocalDpi xmlns:a14="http://schemas.microsoft.com/office/drawing/2010/main" val="0"/>
              </a:ext>
            </a:extLst>
          </a:blip>
          <a:srcRect t="186"/>
          <a:stretch>
            <a:fillRect/>
          </a:stretch>
        </p:blipFill>
        <p:spPr>
          <a:xfrm rot="10800000">
            <a:off x="0" y="-27398"/>
            <a:ext cx="12192000" cy="1417342"/>
          </a:xfrm>
          <a:custGeom>
            <a:avLst/>
            <a:gdLst>
              <a:gd name="connsiteX0" fmla="*/ 0 w 9144000"/>
              <a:gd name="connsiteY0" fmla="*/ 860759 h 1948368"/>
              <a:gd name="connsiteX1" fmla="*/ 0 w 9144000"/>
              <a:gd name="connsiteY1" fmla="*/ 386776 h 1948368"/>
              <a:gd name="connsiteX2" fmla="*/ 945 w 9144000"/>
              <a:gd name="connsiteY2" fmla="*/ 386735 h 1948368"/>
              <a:gd name="connsiteX3" fmla="*/ 9144000 w 9144000"/>
              <a:gd name="connsiteY3" fmla="*/ 1948368 h 1948368"/>
              <a:gd name="connsiteX4" fmla="*/ 0 w 9144000"/>
              <a:gd name="connsiteY4" fmla="*/ 1948368 h 1948368"/>
              <a:gd name="connsiteX5" fmla="*/ 0 w 9144000"/>
              <a:gd name="connsiteY5" fmla="*/ 860759 h 1948368"/>
              <a:gd name="connsiteX6" fmla="*/ 4328160 w 9144000"/>
              <a:gd name="connsiteY6" fmla="*/ 390078 h 1948368"/>
              <a:gd name="connsiteX7" fmla="*/ 8877607 w 9144000"/>
              <a:gd name="connsiteY7" fmla="*/ 69472 h 1948368"/>
              <a:gd name="connsiteX8" fmla="*/ 9144000 w 9144000"/>
              <a:gd name="connsiteY8" fmla="*/ 0 h 194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1948368">
                <a:moveTo>
                  <a:pt x="0" y="860759"/>
                </a:moveTo>
                <a:lnTo>
                  <a:pt x="0" y="386776"/>
                </a:lnTo>
                <a:lnTo>
                  <a:pt x="945" y="386735"/>
                </a:lnTo>
                <a:close/>
                <a:moveTo>
                  <a:pt x="9144000" y="1948368"/>
                </a:moveTo>
                <a:lnTo>
                  <a:pt x="0" y="1948368"/>
                </a:lnTo>
                <a:lnTo>
                  <a:pt x="0" y="860759"/>
                </a:lnTo>
                <a:cubicBezTo>
                  <a:pt x="1343660" y="594645"/>
                  <a:pt x="2245360" y="442832"/>
                  <a:pt x="4328160" y="390078"/>
                </a:cubicBezTo>
                <a:cubicBezTo>
                  <a:pt x="5835852" y="389529"/>
                  <a:pt x="7517673" y="395676"/>
                  <a:pt x="8877607" y="69472"/>
                </a:cubicBezTo>
                <a:lnTo>
                  <a:pt x="9144000" y="0"/>
                </a:lnTo>
                <a:close/>
              </a:path>
            </a:pathLst>
          </a:custGeom>
        </p:spPr>
      </p:pic>
      <p:grpSp>
        <p:nvGrpSpPr>
          <p:cNvPr id="29" name="Group 28">
            <a:extLst>
              <a:ext uri="{FF2B5EF4-FFF2-40B4-BE49-F238E27FC236}">
                <a16:creationId xmlns:a16="http://schemas.microsoft.com/office/drawing/2014/main" id="{1944737E-ABBE-493D-A96A-4E1B44B32D22}"/>
              </a:ext>
            </a:extLst>
          </p:cNvPr>
          <p:cNvGrpSpPr/>
          <p:nvPr/>
        </p:nvGrpSpPr>
        <p:grpSpPr>
          <a:xfrm>
            <a:off x="0" y="5428788"/>
            <a:ext cx="12192000" cy="1419976"/>
            <a:chOff x="0" y="5428788"/>
            <a:chExt cx="9144000" cy="1419976"/>
          </a:xfrm>
        </p:grpSpPr>
        <p:pic>
          <p:nvPicPr>
            <p:cNvPr id="19" name="Picture 18">
              <a:extLst>
                <a:ext uri="{FF2B5EF4-FFF2-40B4-BE49-F238E27FC236}">
                  <a16:creationId xmlns:a16="http://schemas.microsoft.com/office/drawing/2014/main" id="{99E18684-3A7F-435C-B945-714961A951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5428788"/>
              <a:ext cx="9144000" cy="1419976"/>
            </a:xfrm>
            <a:custGeom>
              <a:avLst/>
              <a:gdLst>
                <a:gd name="connsiteX0" fmla="*/ 9144000 w 9144000"/>
                <a:gd name="connsiteY0" fmla="*/ 0 h 1951990"/>
                <a:gd name="connsiteX1" fmla="*/ 9144000 w 9144000"/>
                <a:gd name="connsiteY1" fmla="*/ 1951990 h 1951990"/>
                <a:gd name="connsiteX2" fmla="*/ 0 w 9144000"/>
                <a:gd name="connsiteY2" fmla="*/ 1951990 h 1951990"/>
                <a:gd name="connsiteX3" fmla="*/ 0 w 9144000"/>
                <a:gd name="connsiteY3" fmla="*/ 390398 h 1951990"/>
                <a:gd name="connsiteX4" fmla="*/ 12204 w 9144000"/>
                <a:gd name="connsiteY4" fmla="*/ 389877 h 1951990"/>
                <a:gd name="connsiteX5" fmla="*/ 14085 w 9144000"/>
                <a:gd name="connsiteY5" fmla="*/ 857315 h 1951990"/>
                <a:gd name="connsiteX6" fmla="*/ 5951220 w 9144000"/>
                <a:gd name="connsiteY6" fmla="*/ 383540 h 1951990"/>
                <a:gd name="connsiteX7" fmla="*/ 9136380 w 9144000"/>
                <a:gd name="connsiteY7" fmla="*/ 33020 h 1951990"/>
                <a:gd name="connsiteX8" fmla="*/ 9136445 w 9144000"/>
                <a:gd name="connsiteY8" fmla="*/ 323 h 195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1951990">
                  <a:moveTo>
                    <a:pt x="9144000" y="0"/>
                  </a:moveTo>
                  <a:lnTo>
                    <a:pt x="9144000" y="1951990"/>
                  </a:lnTo>
                  <a:lnTo>
                    <a:pt x="0" y="1951990"/>
                  </a:lnTo>
                  <a:lnTo>
                    <a:pt x="0" y="390398"/>
                  </a:lnTo>
                  <a:lnTo>
                    <a:pt x="12204" y="389877"/>
                  </a:lnTo>
                  <a:lnTo>
                    <a:pt x="14085" y="857315"/>
                  </a:lnTo>
                  <a:cubicBezTo>
                    <a:pt x="2838950" y="277750"/>
                    <a:pt x="3941695" y="460185"/>
                    <a:pt x="5951220" y="383540"/>
                  </a:cubicBezTo>
                  <a:cubicBezTo>
                    <a:pt x="7331903" y="313468"/>
                    <a:pt x="7636510" y="349171"/>
                    <a:pt x="9136380" y="33020"/>
                  </a:cubicBezTo>
                  <a:lnTo>
                    <a:pt x="9136445" y="323"/>
                  </a:lnTo>
                  <a:close/>
                </a:path>
              </a:pathLst>
            </a:custGeom>
          </p:spPr>
        </p:pic>
        <p:pic>
          <p:nvPicPr>
            <p:cNvPr id="4" name="Picture 3">
              <a:extLst>
                <a:ext uri="{FF2B5EF4-FFF2-40B4-BE49-F238E27FC236}">
                  <a16:creationId xmlns:a16="http://schemas.microsoft.com/office/drawing/2014/main" id="{979B2FDE-DCEB-46D6-B66E-2E156D533453}"/>
                </a:ext>
              </a:extLst>
            </p:cNvPr>
            <p:cNvPicPr>
              <a:picLocks noChangeAspect="1"/>
            </p:cNvPicPr>
            <p:nvPr/>
          </p:nvPicPr>
          <p:blipFill>
            <a:blip r:embed="rId6"/>
            <a:stretch>
              <a:fillRect/>
            </a:stretch>
          </p:blipFill>
          <p:spPr>
            <a:xfrm>
              <a:off x="7568005" y="6110139"/>
              <a:ext cx="1297232" cy="560168"/>
            </a:xfrm>
            <a:prstGeom prst="rect">
              <a:avLst/>
            </a:prstGeom>
          </p:spPr>
        </p:pic>
      </p:grpSp>
      <p:sp>
        <p:nvSpPr>
          <p:cNvPr id="11" name="TextBox 10">
            <a:extLst>
              <a:ext uri="{FF2B5EF4-FFF2-40B4-BE49-F238E27FC236}">
                <a16:creationId xmlns:a16="http://schemas.microsoft.com/office/drawing/2014/main" id="{ABC4FEF1-04FB-409E-A153-0494A845B22F}"/>
              </a:ext>
            </a:extLst>
          </p:cNvPr>
          <p:cNvSpPr txBox="1"/>
          <p:nvPr/>
        </p:nvSpPr>
        <p:spPr>
          <a:xfrm>
            <a:off x="-289989" y="6300975"/>
            <a:ext cx="5675023"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Manage your sites from local to enterprise level</a:t>
            </a:r>
          </a:p>
        </p:txBody>
      </p:sp>
      <p:sp>
        <p:nvSpPr>
          <p:cNvPr id="32" name="TextBox 31">
            <a:extLst>
              <a:ext uri="{FF2B5EF4-FFF2-40B4-BE49-F238E27FC236}">
                <a16:creationId xmlns:a16="http://schemas.microsoft.com/office/drawing/2014/main" id="{C989D7D7-ECE5-46A6-8037-76EAA39B320E}"/>
              </a:ext>
            </a:extLst>
          </p:cNvPr>
          <p:cNvSpPr txBox="1"/>
          <p:nvPr/>
        </p:nvSpPr>
        <p:spPr>
          <a:xfrm>
            <a:off x="0" y="123724"/>
            <a:ext cx="7024025"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Emerson Smart Connect</a:t>
            </a:r>
          </a:p>
        </p:txBody>
      </p:sp>
      <p:grpSp>
        <p:nvGrpSpPr>
          <p:cNvPr id="37" name="Group 36">
            <a:extLst>
              <a:ext uri="{FF2B5EF4-FFF2-40B4-BE49-F238E27FC236}">
                <a16:creationId xmlns:a16="http://schemas.microsoft.com/office/drawing/2014/main" id="{E5A6A207-22EF-421C-B066-596A2696AA8E}"/>
              </a:ext>
            </a:extLst>
          </p:cNvPr>
          <p:cNvGrpSpPr/>
          <p:nvPr/>
        </p:nvGrpSpPr>
        <p:grpSpPr>
          <a:xfrm>
            <a:off x="10317986" y="1512636"/>
            <a:ext cx="830090" cy="1745978"/>
            <a:chOff x="7662960" y="2719995"/>
            <a:chExt cx="739980" cy="1556442"/>
          </a:xfrm>
        </p:grpSpPr>
        <p:pic>
          <p:nvPicPr>
            <p:cNvPr id="38" name="Picture 37" descr="A picture containing electronics&#10;&#10;Description generated with high confidence">
              <a:extLst>
                <a:ext uri="{FF2B5EF4-FFF2-40B4-BE49-F238E27FC236}">
                  <a16:creationId xmlns:a16="http://schemas.microsoft.com/office/drawing/2014/main" id="{B4BF5B25-C7C7-47C1-B962-693673E0171F}"/>
                </a:ext>
              </a:extLst>
            </p:cNvPr>
            <p:cNvPicPr>
              <a:picLocks noChangeAspect="1"/>
            </p:cNvPicPr>
            <p:nvPr/>
          </p:nvPicPr>
          <p:blipFill>
            <a:blip r:embed="rId7">
              <a:extLst>
                <a:ext uri="{28A0092B-C50C-407E-A947-70E740481C1C}">
                  <a14:useLocalDpi xmlns:a14="http://schemas.microsoft.com/office/drawing/2010/main" val="0"/>
                </a:ext>
              </a:extLst>
            </a:blip>
            <a:srcRect l="16664" t="2480" r="16563" b="3887"/>
            <a:stretch>
              <a:fillRect/>
            </a:stretch>
          </p:blipFill>
          <p:spPr>
            <a:xfrm>
              <a:off x="7662960" y="2719995"/>
              <a:ext cx="739980" cy="1556442"/>
            </a:xfrm>
            <a:custGeom>
              <a:avLst/>
              <a:gdLst>
                <a:gd name="connsiteX0" fmla="*/ 2355929 w 2724728"/>
                <a:gd name="connsiteY0" fmla="*/ 0 h 5731089"/>
                <a:gd name="connsiteX1" fmla="*/ 2428194 w 2724728"/>
                <a:gd name="connsiteY1" fmla="*/ 7285 h 5731089"/>
                <a:gd name="connsiteX2" fmla="*/ 2493662 w 2724728"/>
                <a:gd name="connsiteY2" fmla="*/ 27607 h 5731089"/>
                <a:gd name="connsiteX3" fmla="*/ 2534841 w 2724728"/>
                <a:gd name="connsiteY3" fmla="*/ 52845 h 5731089"/>
                <a:gd name="connsiteX4" fmla="*/ 2600454 w 2724728"/>
                <a:gd name="connsiteY4" fmla="*/ 97134 h 5731089"/>
                <a:gd name="connsiteX5" fmla="*/ 2617954 w 2724728"/>
                <a:gd name="connsiteY5" fmla="*/ 110939 h 5731089"/>
                <a:gd name="connsiteX6" fmla="*/ 2661302 w 2724728"/>
                <a:gd name="connsiteY6" fmla="*/ 163478 h 5731089"/>
                <a:gd name="connsiteX7" fmla="*/ 2724728 w 2724728"/>
                <a:gd name="connsiteY7" fmla="*/ 371120 h 5731089"/>
                <a:gd name="connsiteX8" fmla="*/ 2724728 w 2724728"/>
                <a:gd name="connsiteY8" fmla="*/ 5359709 h 5731089"/>
                <a:gd name="connsiteX9" fmla="*/ 2353348 w 2724728"/>
                <a:gd name="connsiteY9" fmla="*/ 5731089 h 5731089"/>
                <a:gd name="connsiteX10" fmla="*/ 371380 w 2724728"/>
                <a:gd name="connsiteY10" fmla="*/ 5731089 h 5731089"/>
                <a:gd name="connsiteX11" fmla="*/ 0 w 2724728"/>
                <a:gd name="connsiteY11" fmla="*/ 5359709 h 5731089"/>
                <a:gd name="connsiteX12" fmla="*/ 0 w 2724728"/>
                <a:gd name="connsiteY12" fmla="*/ 371120 h 5731089"/>
                <a:gd name="connsiteX13" fmla="*/ 296534 w 2724728"/>
                <a:gd name="connsiteY13" fmla="*/ 7285 h 5731089"/>
                <a:gd name="connsiteX14" fmla="*/ 311841 w 2724728"/>
                <a:gd name="connsiteY14" fmla="*/ 5742 h 57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4728" h="5731089">
                  <a:moveTo>
                    <a:pt x="2355929" y="0"/>
                  </a:moveTo>
                  <a:lnTo>
                    <a:pt x="2428194" y="7285"/>
                  </a:lnTo>
                  <a:lnTo>
                    <a:pt x="2493662" y="27607"/>
                  </a:lnTo>
                  <a:lnTo>
                    <a:pt x="2534841" y="52845"/>
                  </a:lnTo>
                  <a:cubicBezTo>
                    <a:pt x="2560021" y="68939"/>
                    <a:pt x="2581696" y="83563"/>
                    <a:pt x="2600454" y="97134"/>
                  </a:cubicBezTo>
                  <a:lnTo>
                    <a:pt x="2617954" y="110939"/>
                  </a:lnTo>
                  <a:lnTo>
                    <a:pt x="2661302" y="163478"/>
                  </a:lnTo>
                  <a:cubicBezTo>
                    <a:pt x="2701346" y="222750"/>
                    <a:pt x="2724728" y="294205"/>
                    <a:pt x="2724728" y="371120"/>
                  </a:cubicBezTo>
                  <a:lnTo>
                    <a:pt x="2724728" y="5359709"/>
                  </a:lnTo>
                  <a:cubicBezTo>
                    <a:pt x="2724728" y="5564817"/>
                    <a:pt x="2558456" y="5731089"/>
                    <a:pt x="2353348" y="5731089"/>
                  </a:cubicBezTo>
                  <a:lnTo>
                    <a:pt x="371380" y="5731089"/>
                  </a:lnTo>
                  <a:cubicBezTo>
                    <a:pt x="166272" y="5731089"/>
                    <a:pt x="0" y="5564817"/>
                    <a:pt x="0" y="5359709"/>
                  </a:cubicBezTo>
                  <a:lnTo>
                    <a:pt x="0" y="371120"/>
                  </a:lnTo>
                  <a:cubicBezTo>
                    <a:pt x="0" y="191651"/>
                    <a:pt x="127302" y="41915"/>
                    <a:pt x="296534" y="7285"/>
                  </a:cubicBezTo>
                  <a:lnTo>
                    <a:pt x="311841" y="5742"/>
                  </a:lnTo>
                  <a:close/>
                </a:path>
              </a:pathLst>
            </a:custGeom>
            <a:ln>
              <a:solidFill>
                <a:schemeClr val="bg1">
                  <a:lumMod val="50000"/>
                </a:schemeClr>
              </a:solidFill>
            </a:ln>
            <a:effectLst>
              <a:outerShdw blurRad="50800" dist="25400" dir="5400000" algn="ctr" rotWithShape="0">
                <a:srgbClr val="000000">
                  <a:alpha val="43137"/>
                </a:srgbClr>
              </a:outerShdw>
              <a:softEdge rad="0"/>
            </a:effectLst>
          </p:spPr>
        </p:pic>
        <p:pic>
          <p:nvPicPr>
            <p:cNvPr id="39" name="Picture 38" descr="A screenshot of a cell phone&#10;&#10;Description generated with very high confidence">
              <a:extLst>
                <a:ext uri="{FF2B5EF4-FFF2-40B4-BE49-F238E27FC236}">
                  <a16:creationId xmlns:a16="http://schemas.microsoft.com/office/drawing/2014/main" id="{8640DE6E-B1F7-4AC3-AE67-793EAF38B196}"/>
                </a:ext>
              </a:extLst>
            </p:cNvPr>
            <p:cNvPicPr preferRelativeResize="0">
              <a:picLocks/>
            </p:cNvPicPr>
            <p:nvPr/>
          </p:nvPicPr>
          <p:blipFill rotWithShape="1">
            <a:blip r:embed="rId8">
              <a:extLst>
                <a:ext uri="{28A0092B-C50C-407E-A947-70E740481C1C}">
                  <a14:useLocalDpi xmlns:a14="http://schemas.microsoft.com/office/drawing/2010/main" val="0"/>
                </a:ext>
              </a:extLst>
            </a:blip>
            <a:srcRect l="1592" r="1586" b="12080"/>
            <a:stretch/>
          </p:blipFill>
          <p:spPr>
            <a:xfrm>
              <a:off x="7704174" y="2907997"/>
              <a:ext cx="655199" cy="1185715"/>
            </a:xfrm>
            <a:prstGeom prst="rect">
              <a:avLst/>
            </a:prstGeom>
            <a:ln>
              <a:noFill/>
            </a:ln>
            <a:effectLst/>
          </p:spPr>
        </p:pic>
      </p:grpSp>
      <p:pic>
        <p:nvPicPr>
          <p:cNvPr id="46" name="Picture 45">
            <a:extLst>
              <a:ext uri="{FF2B5EF4-FFF2-40B4-BE49-F238E27FC236}">
                <a16:creationId xmlns:a16="http://schemas.microsoft.com/office/drawing/2014/main" id="{D202D898-2966-499C-A601-6A6B87DC6D7E}"/>
              </a:ext>
            </a:extLst>
          </p:cNvPr>
          <p:cNvPicPr>
            <a:picLocks noChangeAspect="1"/>
          </p:cNvPicPr>
          <p:nvPr/>
        </p:nvPicPr>
        <p:blipFill>
          <a:blip r:embed="rId9"/>
          <a:stretch>
            <a:fillRect/>
          </a:stretch>
        </p:blipFill>
        <p:spPr>
          <a:xfrm>
            <a:off x="6698191" y="1825855"/>
            <a:ext cx="3280190" cy="464691"/>
          </a:xfrm>
          <a:prstGeom prst="rect">
            <a:avLst/>
          </a:prstGeom>
        </p:spPr>
      </p:pic>
      <p:grpSp>
        <p:nvGrpSpPr>
          <p:cNvPr id="20" name="Group 19">
            <a:extLst>
              <a:ext uri="{FF2B5EF4-FFF2-40B4-BE49-F238E27FC236}">
                <a16:creationId xmlns:a16="http://schemas.microsoft.com/office/drawing/2014/main" id="{4F40A411-FBB6-4800-A606-61E1467268FB}"/>
              </a:ext>
            </a:extLst>
          </p:cNvPr>
          <p:cNvGrpSpPr/>
          <p:nvPr/>
        </p:nvGrpSpPr>
        <p:grpSpPr>
          <a:xfrm>
            <a:off x="905067" y="1336105"/>
            <a:ext cx="3414738" cy="2497900"/>
            <a:chOff x="4753947" y="3802380"/>
            <a:chExt cx="2601585" cy="1903073"/>
          </a:xfrm>
        </p:grpSpPr>
        <p:pic>
          <p:nvPicPr>
            <p:cNvPr id="21" name="Picture 20" descr="A picture containing electronics, monitor, computer, display&#10;&#10;Description generated with very high confidence">
              <a:extLst>
                <a:ext uri="{FF2B5EF4-FFF2-40B4-BE49-F238E27FC236}">
                  <a16:creationId xmlns:a16="http://schemas.microsoft.com/office/drawing/2014/main" id="{84B5E757-6F01-4CF0-99FA-338623334B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3947" y="3802380"/>
              <a:ext cx="2601585" cy="1903073"/>
            </a:xfrm>
            <a:prstGeom prst="rect">
              <a:avLst/>
            </a:prstGeom>
          </p:spPr>
        </p:pic>
        <p:pic>
          <p:nvPicPr>
            <p:cNvPr id="22" name="Picture 21">
              <a:extLst>
                <a:ext uri="{FF2B5EF4-FFF2-40B4-BE49-F238E27FC236}">
                  <a16:creationId xmlns:a16="http://schemas.microsoft.com/office/drawing/2014/main" id="{321C942A-D353-4CA8-854E-1C5B692EA550}"/>
                </a:ext>
              </a:extLst>
            </p:cNvPr>
            <p:cNvPicPr>
              <a:picLocks noChangeAspect="1"/>
            </p:cNvPicPr>
            <p:nvPr/>
          </p:nvPicPr>
          <p:blipFill>
            <a:blip r:embed="rId11"/>
            <a:stretch>
              <a:fillRect/>
            </a:stretch>
          </p:blipFill>
          <p:spPr>
            <a:xfrm>
              <a:off x="4852174" y="3894784"/>
              <a:ext cx="2412413" cy="1231336"/>
            </a:xfrm>
            <a:prstGeom prst="rect">
              <a:avLst/>
            </a:prstGeom>
          </p:spPr>
        </p:pic>
      </p:grpSp>
      <p:grpSp>
        <p:nvGrpSpPr>
          <p:cNvPr id="24" name="Group 23">
            <a:extLst>
              <a:ext uri="{FF2B5EF4-FFF2-40B4-BE49-F238E27FC236}">
                <a16:creationId xmlns:a16="http://schemas.microsoft.com/office/drawing/2014/main" id="{7D594D35-262F-4577-93CA-8F9BAF7847E1}"/>
              </a:ext>
            </a:extLst>
          </p:cNvPr>
          <p:cNvGrpSpPr/>
          <p:nvPr/>
        </p:nvGrpSpPr>
        <p:grpSpPr>
          <a:xfrm>
            <a:off x="4786733" y="1328994"/>
            <a:ext cx="1522898" cy="2270158"/>
            <a:chOff x="4132238" y="3467101"/>
            <a:chExt cx="1727385" cy="2574984"/>
          </a:xfrm>
        </p:grpSpPr>
        <p:pic>
          <p:nvPicPr>
            <p:cNvPr id="25" name="Picture 24" descr="A screenshot of a computer screen&#10;&#10;Description generated with very high confidence">
              <a:extLst>
                <a:ext uri="{FF2B5EF4-FFF2-40B4-BE49-F238E27FC236}">
                  <a16:creationId xmlns:a16="http://schemas.microsoft.com/office/drawing/2014/main" id="{FA80A020-00AD-48DE-A367-A792A642A2B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32238" y="3467101"/>
              <a:ext cx="1727385" cy="2574984"/>
            </a:xfrm>
            <a:prstGeom prst="rect">
              <a:avLst/>
            </a:prstGeom>
          </p:spPr>
        </p:pic>
        <p:pic>
          <p:nvPicPr>
            <p:cNvPr id="26" name="Picture 25">
              <a:extLst>
                <a:ext uri="{FF2B5EF4-FFF2-40B4-BE49-F238E27FC236}">
                  <a16:creationId xmlns:a16="http://schemas.microsoft.com/office/drawing/2014/main" id="{5DD69B6B-B400-4045-AA8D-E9B8E89C3615}"/>
                </a:ext>
              </a:extLst>
            </p:cNvPr>
            <p:cNvPicPr>
              <a:picLocks noChangeAspect="1"/>
            </p:cNvPicPr>
            <p:nvPr/>
          </p:nvPicPr>
          <p:blipFill rotWithShape="1">
            <a:blip r:embed="rId13"/>
            <a:srcRect l="-217" t="-1759" r="663" b="-14"/>
            <a:stretch/>
          </p:blipFill>
          <p:spPr>
            <a:xfrm>
              <a:off x="4217869" y="3689990"/>
              <a:ext cx="1542851" cy="2078350"/>
            </a:xfrm>
            <a:prstGeom prst="rect">
              <a:avLst/>
            </a:prstGeom>
          </p:spPr>
        </p:pic>
      </p:grpSp>
    </p:spTree>
    <p:extLst>
      <p:ext uri="{BB962C8B-B14F-4D97-AF65-F5344CB8AC3E}">
        <p14:creationId xmlns:p14="http://schemas.microsoft.com/office/powerpoint/2010/main" val="182269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539EA-3FC7-459A-95C4-7D05BE6653F1}"/>
              </a:ext>
            </a:extLst>
          </p:cNvPr>
          <p:cNvSpPr/>
          <p:nvPr/>
        </p:nvSpPr>
        <p:spPr>
          <a:xfrm>
            <a:off x="33913" y="698946"/>
            <a:ext cx="4547815" cy="785343"/>
          </a:xfrm>
          <a:prstGeom prst="rect">
            <a:avLst/>
          </a:prstGeom>
        </p:spPr>
        <p:txBody>
          <a:bodyPr wrap="square">
            <a:spAutoFit/>
          </a:bodyPr>
          <a:lstStyle/>
          <a:p>
            <a:pPr>
              <a:lnSpc>
                <a:spcPct val="150000"/>
              </a:lnSpc>
              <a:spcAft>
                <a:spcPts val="800"/>
              </a:spcAft>
            </a:pPr>
            <a:r>
              <a:rPr lang="en-US" sz="1600" dirty="0">
                <a:latin typeface="Arial" panose="020B0604020202020204" pitchFamily="34" charset="0"/>
                <a:ea typeface="DengXian" panose="02010600030101010101" pitchFamily="2" charset="-122"/>
                <a:cs typeface="Arial" panose="020B0604020202020204" pitchFamily="34" charset="0"/>
              </a:rPr>
              <a:t>Inform device exceptional message to users instantly and make them:</a:t>
            </a:r>
          </a:p>
        </p:txBody>
      </p:sp>
      <p:sp>
        <p:nvSpPr>
          <p:cNvPr id="19" name="Rectangle 18">
            <a:extLst>
              <a:ext uri="{FF2B5EF4-FFF2-40B4-BE49-F238E27FC236}">
                <a16:creationId xmlns:a16="http://schemas.microsoft.com/office/drawing/2014/main" id="{17CB9848-0640-4A1A-8208-C103D75C8A8C}"/>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696A9E0-289C-474F-BCE7-2D438CC1A11C}"/>
              </a:ext>
            </a:extLst>
          </p:cNvPr>
          <p:cNvPicPr>
            <a:picLocks noChangeAspect="1"/>
          </p:cNvPicPr>
          <p:nvPr/>
        </p:nvPicPr>
        <p:blipFill>
          <a:blip r:embed="rId3"/>
          <a:stretch>
            <a:fillRect/>
          </a:stretch>
        </p:blipFill>
        <p:spPr>
          <a:xfrm>
            <a:off x="10926146" y="6385723"/>
            <a:ext cx="909687" cy="392820"/>
          </a:xfrm>
          <a:prstGeom prst="rect">
            <a:avLst/>
          </a:prstGeom>
        </p:spPr>
      </p:pic>
      <p:sp>
        <p:nvSpPr>
          <p:cNvPr id="21" name="TextBox 20">
            <a:extLst>
              <a:ext uri="{FF2B5EF4-FFF2-40B4-BE49-F238E27FC236}">
                <a16:creationId xmlns:a16="http://schemas.microsoft.com/office/drawing/2014/main" id="{867948A4-9763-436B-96F0-2E26A8D625A2}"/>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55729512-ACF7-48DC-81BB-CDA455D4864E}"/>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174E4319-6F93-4A6C-81C3-303A33185657}"/>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
            <a:extLst>
              <a:ext uri="{FF2B5EF4-FFF2-40B4-BE49-F238E27FC236}">
                <a16:creationId xmlns:a16="http://schemas.microsoft.com/office/drawing/2014/main" id="{B42E3BEA-6B19-4A9B-B312-0E945867FEDD}"/>
              </a:ext>
            </a:extLst>
          </p:cNvPr>
          <p:cNvSpPr>
            <a:spLocks noChangeArrowheads="1"/>
          </p:cNvSpPr>
          <p:nvPr/>
        </p:nvSpPr>
        <p:spPr bwMode="auto">
          <a:xfrm>
            <a:off x="547117" y="264207"/>
            <a:ext cx="1985800" cy="35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US" sz="1600" b="1" dirty="0">
                <a:latin typeface="+mn-lt"/>
                <a:ea typeface="DengXian" panose="02010600030101010101" pitchFamily="2" charset="-122"/>
                <a:cs typeface="Arial" panose="020B0604020202020204" pitchFamily="34" charset="0"/>
              </a:rPr>
              <a:t>Advisory Notification</a:t>
            </a:r>
          </a:p>
        </p:txBody>
      </p:sp>
      <p:pic>
        <p:nvPicPr>
          <p:cNvPr id="27" name="Picture 26">
            <a:extLst>
              <a:ext uri="{FF2B5EF4-FFF2-40B4-BE49-F238E27FC236}">
                <a16:creationId xmlns:a16="http://schemas.microsoft.com/office/drawing/2014/main" id="{A6D90AD9-36C3-4310-A068-76764E0CB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9" y="203689"/>
            <a:ext cx="432000" cy="432000"/>
          </a:xfrm>
          <a:prstGeom prst="rect">
            <a:avLst/>
          </a:prstGeom>
        </p:spPr>
      </p:pic>
      <p:pic>
        <p:nvPicPr>
          <p:cNvPr id="5" name="Picture 4">
            <a:extLst>
              <a:ext uri="{FF2B5EF4-FFF2-40B4-BE49-F238E27FC236}">
                <a16:creationId xmlns:a16="http://schemas.microsoft.com/office/drawing/2014/main" id="{CBD430D8-3818-4645-ABA0-A1B03D5488B3}"/>
              </a:ext>
            </a:extLst>
          </p:cNvPr>
          <p:cNvPicPr>
            <a:picLocks noChangeAspect="1"/>
          </p:cNvPicPr>
          <p:nvPr/>
        </p:nvPicPr>
        <p:blipFill>
          <a:blip r:embed="rId5"/>
          <a:stretch>
            <a:fillRect/>
          </a:stretch>
        </p:blipFill>
        <p:spPr>
          <a:xfrm>
            <a:off x="4756826" y="791575"/>
            <a:ext cx="7264032" cy="4082235"/>
          </a:xfrm>
          <a:prstGeom prst="rect">
            <a:avLst/>
          </a:prstGeom>
        </p:spPr>
      </p:pic>
      <p:pic>
        <p:nvPicPr>
          <p:cNvPr id="7" name="Picture 6">
            <a:extLst>
              <a:ext uri="{FF2B5EF4-FFF2-40B4-BE49-F238E27FC236}">
                <a16:creationId xmlns:a16="http://schemas.microsoft.com/office/drawing/2014/main" id="{B6A034AF-9F11-4B4F-A245-4F67E418631A}"/>
              </a:ext>
            </a:extLst>
          </p:cNvPr>
          <p:cNvPicPr>
            <a:picLocks noChangeAspect="1"/>
          </p:cNvPicPr>
          <p:nvPr/>
        </p:nvPicPr>
        <p:blipFill rotWithShape="1">
          <a:blip r:embed="rId6"/>
          <a:srcRect l="20434" t="894" r="717" b="1999"/>
          <a:stretch/>
        </p:blipFill>
        <p:spPr>
          <a:xfrm>
            <a:off x="63098" y="3050800"/>
            <a:ext cx="4615910" cy="3194740"/>
          </a:xfrm>
          <a:prstGeom prst="rect">
            <a:avLst/>
          </a:prstGeom>
        </p:spPr>
      </p:pic>
      <p:sp>
        <p:nvSpPr>
          <p:cNvPr id="28" name="Rectangle 27">
            <a:extLst>
              <a:ext uri="{FF2B5EF4-FFF2-40B4-BE49-F238E27FC236}">
                <a16:creationId xmlns:a16="http://schemas.microsoft.com/office/drawing/2014/main" id="{90CF4D7C-238D-4B44-B636-54B2500850BB}"/>
              </a:ext>
            </a:extLst>
          </p:cNvPr>
          <p:cNvSpPr/>
          <p:nvPr/>
        </p:nvSpPr>
        <p:spPr>
          <a:xfrm>
            <a:off x="102009" y="1613212"/>
            <a:ext cx="4547815" cy="1200329"/>
          </a:xfrm>
          <a:prstGeom prst="rect">
            <a:avLst/>
          </a:prstGeom>
        </p:spPr>
        <p:txBody>
          <a:bodyPr wrap="square">
            <a:spAutoFit/>
          </a:bodyPr>
          <a:lstStyle/>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look over alarm message of all stores by site, device and alarm level</a:t>
            </a:r>
            <a:endParaRPr lang="zh-CN" altLang="zh-CN" sz="1200" dirty="0">
              <a:latin typeface="Arial" panose="020B0604020202020204" pitchFamily="34" charset="0"/>
              <a:cs typeface="Arial" panose="020B0604020202020204" pitchFamily="34" charset="0"/>
            </a:endParaRPr>
          </a:p>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sort out alarms with different severity and find out potential faulty point or trouble spot </a:t>
            </a:r>
            <a:endParaRPr lang="zh-CN" altLang="zh-CN" sz="12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93C0CED-7B46-4CA7-8D3A-49E9DFD94F80}"/>
              </a:ext>
            </a:extLst>
          </p:cNvPr>
          <p:cNvSpPr/>
          <p:nvPr/>
        </p:nvSpPr>
        <p:spPr>
          <a:xfrm>
            <a:off x="4832119" y="4986909"/>
            <a:ext cx="6692629" cy="923330"/>
          </a:xfrm>
          <a:prstGeom prst="rect">
            <a:avLst/>
          </a:prstGeom>
        </p:spPr>
        <p:txBody>
          <a:bodyPr wrap="square">
            <a:spAutoFit/>
          </a:bodyPr>
          <a:lstStyle/>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Analyze alarm distribution and exceptional data , help detect device potential issue</a:t>
            </a:r>
          </a:p>
          <a:p>
            <a:pPr marL="171450" indent="-171450" fontAlgn="t">
              <a:lnSpc>
                <a:spcPct val="150000"/>
              </a:lnSpc>
              <a:buFont typeface="Arial" panose="020B0604020202020204" pitchFamily="34" charset="0"/>
              <a:buChar char="•"/>
            </a:pPr>
            <a:endParaRPr lang="zh-CN" altLang="zh-CN" sz="1200" dirty="0">
              <a:latin typeface="Arial" panose="020B0604020202020204" pitchFamily="34" charset="0"/>
              <a:cs typeface="Arial" panose="020B0604020202020204" pitchFamily="34" charset="0"/>
            </a:endParaRPr>
          </a:p>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Unhandled alarm will be escalated to high level manager</a:t>
            </a:r>
            <a:endParaRPr lang="zh-CN" altLang="zh-C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08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5B762-34FF-4ED2-B6B2-4293844849E3}"/>
              </a:ext>
            </a:extLst>
          </p:cNvPr>
          <p:cNvSpPr>
            <a:spLocks noChangeArrowheads="1"/>
          </p:cNvSpPr>
          <p:nvPr/>
        </p:nvSpPr>
        <p:spPr bwMode="auto">
          <a:xfrm>
            <a:off x="1902693" y="16431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a:extLst>
              <a:ext uri="{FF2B5EF4-FFF2-40B4-BE49-F238E27FC236}">
                <a16:creationId xmlns:a16="http://schemas.microsoft.com/office/drawing/2014/main" id="{27C071D7-F1C3-48C5-BB81-1E73BEDC299F}"/>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BF7CF86-0209-403E-AA60-78796F5472ED}"/>
              </a:ext>
            </a:extLst>
          </p:cNvPr>
          <p:cNvPicPr>
            <a:picLocks noChangeAspect="1"/>
          </p:cNvPicPr>
          <p:nvPr/>
        </p:nvPicPr>
        <p:blipFill>
          <a:blip r:embed="rId3"/>
          <a:stretch>
            <a:fillRect/>
          </a:stretch>
        </p:blipFill>
        <p:spPr>
          <a:xfrm>
            <a:off x="10926146" y="6385723"/>
            <a:ext cx="909687" cy="392820"/>
          </a:xfrm>
          <a:prstGeom prst="rect">
            <a:avLst/>
          </a:prstGeom>
        </p:spPr>
      </p:pic>
      <p:sp>
        <p:nvSpPr>
          <p:cNvPr id="21" name="TextBox 20">
            <a:extLst>
              <a:ext uri="{FF2B5EF4-FFF2-40B4-BE49-F238E27FC236}">
                <a16:creationId xmlns:a16="http://schemas.microsoft.com/office/drawing/2014/main" id="{EAC3B992-9239-473C-8DBD-04D9303BD968}"/>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9170B6C-C62B-4B89-B110-F3E1F19EC036}"/>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D55AF3E3-52AA-4498-AD38-B03CFEB2C051}"/>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6" name="Rectangle 2">
            <a:extLst>
              <a:ext uri="{FF2B5EF4-FFF2-40B4-BE49-F238E27FC236}">
                <a16:creationId xmlns:a16="http://schemas.microsoft.com/office/drawing/2014/main" id="{B3DAD499-86FC-44EE-9131-9CC964CF5764}"/>
              </a:ext>
            </a:extLst>
          </p:cNvPr>
          <p:cNvSpPr>
            <a:spLocks noChangeArrowheads="1"/>
          </p:cNvSpPr>
          <p:nvPr/>
        </p:nvSpPr>
        <p:spPr bwMode="auto">
          <a:xfrm>
            <a:off x="545453" y="250971"/>
            <a:ext cx="24780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Maintenance management</a:t>
            </a:r>
          </a:p>
        </p:txBody>
      </p:sp>
      <p:pic>
        <p:nvPicPr>
          <p:cNvPr id="27" name="Picture 26" descr="A close up of a logo&#10;&#10;Description generated with very high confidence">
            <a:extLst>
              <a:ext uri="{FF2B5EF4-FFF2-40B4-BE49-F238E27FC236}">
                <a16:creationId xmlns:a16="http://schemas.microsoft.com/office/drawing/2014/main" id="{BA863D4B-BC44-47A9-8354-9FEE31E7F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29" y="201285"/>
            <a:ext cx="432000" cy="432000"/>
          </a:xfrm>
          <a:prstGeom prst="rect">
            <a:avLst/>
          </a:prstGeom>
        </p:spPr>
      </p:pic>
      <p:sp>
        <p:nvSpPr>
          <p:cNvPr id="8" name="Rectangle 7">
            <a:extLst>
              <a:ext uri="{FF2B5EF4-FFF2-40B4-BE49-F238E27FC236}">
                <a16:creationId xmlns:a16="http://schemas.microsoft.com/office/drawing/2014/main" id="{1DC9E93A-AE73-4475-BEE5-C7A9E2CB8FE4}"/>
              </a:ext>
            </a:extLst>
          </p:cNvPr>
          <p:cNvSpPr/>
          <p:nvPr/>
        </p:nvSpPr>
        <p:spPr>
          <a:xfrm>
            <a:off x="152161" y="1804069"/>
            <a:ext cx="2223379" cy="3693319"/>
          </a:xfrm>
          <a:prstGeom prst="rect">
            <a:avLst/>
          </a:prstGeom>
        </p:spPr>
        <p:txBody>
          <a:bodyPr wrap="square">
            <a:spAutoFit/>
          </a:bodyPr>
          <a:lstStyle/>
          <a:p>
            <a:pPr marL="171450" indent="-171450" eaLnBrk="0" fontAlgn="base" hangingPunct="0">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Record every device’s maintenance data and sum up the total number of maintenance task for all stores. </a:t>
            </a:r>
            <a:endParaRPr lang="zh-CN" altLang="zh-CN" sz="1200" dirty="0">
              <a:latin typeface="Arial" panose="020B0604020202020204" pitchFamily="34" charset="0"/>
              <a:cs typeface="Arial" panose="020B0604020202020204" pitchFamily="34" charset="0"/>
            </a:endParaRPr>
          </a:p>
          <a:p>
            <a:pPr marL="171450" indent="-171450" eaLnBrk="0" fontAlgn="base" hangingPunct="0">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Generate servicer’s performance report and find more about the service quality.</a:t>
            </a:r>
            <a:endParaRPr lang="zh-CN" altLang="zh-CN" sz="1200" dirty="0">
              <a:latin typeface="Arial" panose="020B0604020202020204" pitchFamily="34" charset="0"/>
              <a:cs typeface="Arial" panose="020B0604020202020204" pitchFamily="34" charset="0"/>
            </a:endParaRPr>
          </a:p>
          <a:p>
            <a:pPr marL="171450" indent="-171450" eaLnBrk="0" fontAlgn="base" hangingPunct="0">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Trace the progress of maintenance tasks ( no response, handling or completed )</a:t>
            </a:r>
            <a:endParaRPr lang="zh-CN" altLang="zh-CN" sz="12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2E7B8BC-7D41-4F17-A069-2AE62803001D}"/>
              </a:ext>
            </a:extLst>
          </p:cNvPr>
          <p:cNvSpPr/>
          <p:nvPr/>
        </p:nvSpPr>
        <p:spPr>
          <a:xfrm>
            <a:off x="65711" y="710775"/>
            <a:ext cx="2706671" cy="1021883"/>
          </a:xfrm>
          <a:prstGeom prst="rect">
            <a:avLst/>
          </a:prstGeom>
        </p:spPr>
        <p:txBody>
          <a:bodyPr wrap="square">
            <a:spAutoFit/>
          </a:bodyPr>
          <a:lstStyle/>
          <a:p>
            <a:pPr eaLnBrk="0" fontAlgn="base" hangingPunct="0">
              <a:lnSpc>
                <a:spcPct val="150000"/>
              </a:lnSpc>
            </a:pPr>
            <a:r>
              <a:rPr lang="en-US" altLang="zh-CN" sz="1400" dirty="0">
                <a:latin typeface="Arial" panose="020B0604020202020204" pitchFamily="34" charset="0"/>
                <a:cs typeface="Arial" panose="020B0604020202020204" pitchFamily="34" charset="0"/>
              </a:rPr>
              <a:t>Manage device maintenance, form a complete service history for each service provider and </a:t>
            </a:r>
            <a:endParaRPr lang="zh-CN" altLang="zh-CN" sz="1400" dirty="0">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E9C9AD54-3E69-4506-A3E5-A3D2FDA4063D}"/>
              </a:ext>
            </a:extLst>
          </p:cNvPr>
          <p:cNvPicPr>
            <a:picLocks noChangeAspect="1"/>
          </p:cNvPicPr>
          <p:nvPr/>
        </p:nvPicPr>
        <p:blipFill>
          <a:blip r:embed="rId5"/>
          <a:stretch>
            <a:fillRect/>
          </a:stretch>
        </p:blipFill>
        <p:spPr>
          <a:xfrm>
            <a:off x="2663657" y="861835"/>
            <a:ext cx="9368646" cy="4777033"/>
          </a:xfrm>
          <a:prstGeom prst="rect">
            <a:avLst/>
          </a:prstGeom>
        </p:spPr>
      </p:pic>
      <p:pic>
        <p:nvPicPr>
          <p:cNvPr id="30" name="Picture 29">
            <a:extLst>
              <a:ext uri="{FF2B5EF4-FFF2-40B4-BE49-F238E27FC236}">
                <a16:creationId xmlns:a16="http://schemas.microsoft.com/office/drawing/2014/main" id="{78BCD47A-1428-40C5-B11B-353B217E3DBF}"/>
              </a:ext>
            </a:extLst>
          </p:cNvPr>
          <p:cNvPicPr>
            <a:picLocks noChangeAspect="1"/>
          </p:cNvPicPr>
          <p:nvPr/>
        </p:nvPicPr>
        <p:blipFill rotWithShape="1">
          <a:blip r:embed="rId6"/>
          <a:srcRect b="64916"/>
          <a:stretch/>
        </p:blipFill>
        <p:spPr>
          <a:xfrm>
            <a:off x="2663657" y="4532894"/>
            <a:ext cx="9357202" cy="1673940"/>
          </a:xfrm>
          <a:prstGeom prst="rect">
            <a:avLst/>
          </a:prstGeom>
        </p:spPr>
      </p:pic>
    </p:spTree>
    <p:extLst>
      <p:ext uri="{BB962C8B-B14F-4D97-AF65-F5344CB8AC3E}">
        <p14:creationId xmlns:p14="http://schemas.microsoft.com/office/powerpoint/2010/main" val="147264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B1DDB4-C8DC-4087-B05C-4A4AB68594AF}"/>
              </a:ext>
            </a:extLst>
          </p:cNvPr>
          <p:cNvSpPr/>
          <p:nvPr/>
        </p:nvSpPr>
        <p:spPr>
          <a:xfrm>
            <a:off x="8538011" y="3728563"/>
            <a:ext cx="3177329" cy="307777"/>
          </a:xfrm>
          <a:prstGeom prst="rect">
            <a:avLst/>
          </a:prstGeom>
        </p:spPr>
        <p:txBody>
          <a:bodyPr wrap="square">
            <a:spAutoFit/>
          </a:bodyPr>
          <a:lstStyle/>
          <a:p>
            <a:pPr marL="285748" indent="-285748">
              <a:buFont typeface="Arial" panose="020B0604020202020204" pitchFamily="34" charset="0"/>
              <a:buChar char="•"/>
            </a:pPr>
            <a:r>
              <a:rPr lang="en-US" sz="1400" dirty="0">
                <a:latin typeface="Arial" panose="020B0604020202020204" pitchFamily="34" charset="0"/>
                <a:cs typeface="Arial" panose="020B0604020202020204" pitchFamily="34" charset="0"/>
              </a:rPr>
              <a:t>Servicer performance evaluation</a:t>
            </a:r>
          </a:p>
        </p:txBody>
      </p:sp>
      <p:sp>
        <p:nvSpPr>
          <p:cNvPr id="22" name="Rectangle 21">
            <a:extLst>
              <a:ext uri="{FF2B5EF4-FFF2-40B4-BE49-F238E27FC236}">
                <a16:creationId xmlns:a16="http://schemas.microsoft.com/office/drawing/2014/main" id="{AABA9B6D-6823-4717-8F04-CD4200830513}"/>
              </a:ext>
            </a:extLst>
          </p:cNvPr>
          <p:cNvSpPr/>
          <p:nvPr/>
        </p:nvSpPr>
        <p:spPr>
          <a:xfrm>
            <a:off x="121657" y="1092052"/>
            <a:ext cx="3273296" cy="307777"/>
          </a:xfrm>
          <a:prstGeom prst="rect">
            <a:avLst/>
          </a:prstGeom>
        </p:spPr>
        <p:txBody>
          <a:bodyPr wrap="square">
            <a:spAutoFit/>
          </a:bodyPr>
          <a:lstStyle/>
          <a:p>
            <a:pPr marL="285748" indent="-285748">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Daily </a:t>
            </a:r>
            <a:r>
              <a:rPr lang="en-US" sz="1400" dirty="0">
                <a:latin typeface="Arial" panose="020B0604020202020204" pitchFamily="34" charset="0"/>
                <a:cs typeface="Arial" panose="020B0604020202020204" pitchFamily="34" charset="0"/>
              </a:rPr>
              <a:t>energy consumption analysis</a:t>
            </a:r>
          </a:p>
        </p:txBody>
      </p:sp>
      <p:sp>
        <p:nvSpPr>
          <p:cNvPr id="29" name="Rectangle 28">
            <a:extLst>
              <a:ext uri="{FF2B5EF4-FFF2-40B4-BE49-F238E27FC236}">
                <a16:creationId xmlns:a16="http://schemas.microsoft.com/office/drawing/2014/main" id="{27DF46AA-7EDE-43B5-97CF-F09DB29FA5B0}"/>
              </a:ext>
            </a:extLst>
          </p:cNvPr>
          <p:cNvSpPr/>
          <p:nvPr/>
        </p:nvSpPr>
        <p:spPr>
          <a:xfrm>
            <a:off x="8523310" y="1092052"/>
            <a:ext cx="2676880" cy="307777"/>
          </a:xfrm>
          <a:prstGeom prst="rect">
            <a:avLst/>
          </a:prstGeom>
        </p:spPr>
        <p:txBody>
          <a:bodyPr wrap="square">
            <a:spAutoFit/>
          </a:bodyPr>
          <a:lstStyle/>
          <a:p>
            <a:pPr marL="285748" indent="-285748">
              <a:buFont typeface="Arial" panose="020B0604020202020204" pitchFamily="34" charset="0"/>
              <a:buChar char="•"/>
            </a:pPr>
            <a:r>
              <a:rPr lang="en-US" sz="1400" dirty="0">
                <a:latin typeface="Arial" panose="020B0604020202020204" pitchFamily="34" charset="0"/>
                <a:cs typeface="Arial" panose="020B0604020202020204" pitchFamily="34" charset="0"/>
              </a:rPr>
              <a:t>Food quality report</a:t>
            </a:r>
          </a:p>
        </p:txBody>
      </p:sp>
      <p:sp>
        <p:nvSpPr>
          <p:cNvPr id="30" name="Rectangle 29">
            <a:extLst>
              <a:ext uri="{FF2B5EF4-FFF2-40B4-BE49-F238E27FC236}">
                <a16:creationId xmlns:a16="http://schemas.microsoft.com/office/drawing/2014/main" id="{4D83BEB4-B76D-4CC3-8A6D-150516878E43}"/>
              </a:ext>
            </a:extLst>
          </p:cNvPr>
          <p:cNvSpPr/>
          <p:nvPr/>
        </p:nvSpPr>
        <p:spPr>
          <a:xfrm>
            <a:off x="4319063" y="1092052"/>
            <a:ext cx="3589524" cy="307777"/>
          </a:xfrm>
          <a:prstGeom prst="rect">
            <a:avLst/>
          </a:prstGeom>
        </p:spPr>
        <p:txBody>
          <a:bodyPr wrap="square">
            <a:spAutoFit/>
          </a:bodyPr>
          <a:lstStyle/>
          <a:p>
            <a:pPr marL="285748" indent="-285748">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Average </a:t>
            </a:r>
            <a:r>
              <a:rPr lang="en-US" sz="1400" dirty="0">
                <a:latin typeface="Arial" panose="020B0604020202020204" pitchFamily="34" charset="0"/>
                <a:cs typeface="Arial" panose="020B0604020202020204" pitchFamily="34" charset="0"/>
              </a:rPr>
              <a:t>energy consumption analysis</a:t>
            </a:r>
          </a:p>
        </p:txBody>
      </p:sp>
      <p:sp>
        <p:nvSpPr>
          <p:cNvPr id="31" name="Rectangle 30">
            <a:extLst>
              <a:ext uri="{FF2B5EF4-FFF2-40B4-BE49-F238E27FC236}">
                <a16:creationId xmlns:a16="http://schemas.microsoft.com/office/drawing/2014/main" id="{878FE046-41DC-49A5-8B41-2C4FBD1A3360}"/>
              </a:ext>
            </a:extLst>
          </p:cNvPr>
          <p:cNvSpPr/>
          <p:nvPr/>
        </p:nvSpPr>
        <p:spPr>
          <a:xfrm>
            <a:off x="121656" y="3728563"/>
            <a:ext cx="3428939" cy="307777"/>
          </a:xfrm>
          <a:prstGeom prst="rect">
            <a:avLst/>
          </a:prstGeom>
        </p:spPr>
        <p:txBody>
          <a:bodyPr wrap="square">
            <a:spAutoFit/>
          </a:bodyPr>
          <a:lstStyle/>
          <a:p>
            <a:pPr marL="285748" indent="-285748">
              <a:buFont typeface="Arial" panose="020B0604020202020204" pitchFamily="34" charset="0"/>
              <a:buChar char="•"/>
            </a:pPr>
            <a:r>
              <a:rPr lang="en-US" sz="1400" dirty="0">
                <a:latin typeface="Arial" panose="020B0604020202020204" pitchFamily="34" charset="0"/>
                <a:cs typeface="Arial" panose="020B0604020202020204" pitchFamily="34" charset="0"/>
              </a:rPr>
              <a:t>Hourly energy consumption analysis</a:t>
            </a:r>
          </a:p>
        </p:txBody>
      </p:sp>
      <p:sp>
        <p:nvSpPr>
          <p:cNvPr id="32" name="Rectangle 31">
            <a:extLst>
              <a:ext uri="{FF2B5EF4-FFF2-40B4-BE49-F238E27FC236}">
                <a16:creationId xmlns:a16="http://schemas.microsoft.com/office/drawing/2014/main" id="{9BD83B5F-A58E-4340-A0A2-E52BE6CD0775}"/>
              </a:ext>
            </a:extLst>
          </p:cNvPr>
          <p:cNvSpPr/>
          <p:nvPr/>
        </p:nvSpPr>
        <p:spPr>
          <a:xfrm>
            <a:off x="4473948" y="3728563"/>
            <a:ext cx="3617371" cy="307777"/>
          </a:xfrm>
          <a:prstGeom prst="rect">
            <a:avLst/>
          </a:prstGeom>
        </p:spPr>
        <p:txBody>
          <a:bodyPr wrap="square">
            <a:spAutoFit/>
          </a:bodyPr>
          <a:lstStyle/>
          <a:p>
            <a:pPr marL="285748" indent="-285748">
              <a:buFont typeface="Arial" panose="020B0604020202020204" pitchFamily="34" charset="0"/>
              <a:buChar char="•"/>
            </a:pPr>
            <a:r>
              <a:rPr lang="en-US" sz="1400" dirty="0">
                <a:latin typeface="Arial" panose="020B0604020202020204" pitchFamily="34" charset="0"/>
                <a:cs typeface="Arial" panose="020B0604020202020204" pitchFamily="34" charset="0"/>
              </a:rPr>
              <a:t>Monthl</a:t>
            </a:r>
            <a:r>
              <a:rPr lang="en-US" altLang="zh-CN" sz="1400" dirty="0">
                <a:latin typeface="Arial" panose="020B0604020202020204" pitchFamily="34" charset="0"/>
                <a:cs typeface="Arial" panose="020B0604020202020204" pitchFamily="34" charset="0"/>
              </a:rPr>
              <a:t>y </a:t>
            </a:r>
            <a:r>
              <a:rPr lang="en-US" sz="1400" dirty="0">
                <a:latin typeface="Arial" panose="020B0604020202020204" pitchFamily="34" charset="0"/>
                <a:cs typeface="Arial" panose="020B0604020202020204" pitchFamily="34" charset="0"/>
              </a:rPr>
              <a:t>energy consumption analysis</a:t>
            </a:r>
          </a:p>
        </p:txBody>
      </p:sp>
      <p:pic>
        <p:nvPicPr>
          <p:cNvPr id="8" name="Picture 7">
            <a:extLst>
              <a:ext uri="{FF2B5EF4-FFF2-40B4-BE49-F238E27FC236}">
                <a16:creationId xmlns:a16="http://schemas.microsoft.com/office/drawing/2014/main" id="{735D7052-2DC1-431A-8ABD-32DEAEF6C9EC}"/>
              </a:ext>
            </a:extLst>
          </p:cNvPr>
          <p:cNvPicPr>
            <a:picLocks noChangeAspect="1"/>
          </p:cNvPicPr>
          <p:nvPr/>
        </p:nvPicPr>
        <p:blipFill rotWithShape="1">
          <a:blip r:embed="rId3"/>
          <a:srcRect l="1286"/>
          <a:stretch/>
        </p:blipFill>
        <p:spPr>
          <a:xfrm>
            <a:off x="8621240" y="1435361"/>
            <a:ext cx="3214593" cy="212318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9AC99A0-F5ED-4C9D-923E-79A52A854F79}"/>
              </a:ext>
            </a:extLst>
          </p:cNvPr>
          <p:cNvPicPr>
            <a:picLocks noChangeAspect="1"/>
          </p:cNvPicPr>
          <p:nvPr/>
        </p:nvPicPr>
        <p:blipFill rotWithShape="1">
          <a:blip r:embed="rId4"/>
          <a:srcRect l="20" t="2408" b="-342"/>
          <a:stretch/>
        </p:blipFill>
        <p:spPr>
          <a:xfrm>
            <a:off x="8621239" y="4075889"/>
            <a:ext cx="3214593" cy="2140494"/>
          </a:xfrm>
          <a:prstGeom prst="rect">
            <a:avLst/>
          </a:prstGeom>
          <a:ln w="6350" cmpd="sng">
            <a:solidFill>
              <a:schemeClr val="tx1"/>
            </a:solidFill>
          </a:ln>
        </p:spPr>
      </p:pic>
      <p:sp>
        <p:nvSpPr>
          <p:cNvPr id="24" name="Rectangle 23">
            <a:extLst>
              <a:ext uri="{FF2B5EF4-FFF2-40B4-BE49-F238E27FC236}">
                <a16:creationId xmlns:a16="http://schemas.microsoft.com/office/drawing/2014/main" id="{DDBF9E48-2C4E-44AB-AB39-ABA67E13C325}"/>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55023920-5C70-44DA-97F9-C1C6CD049505}"/>
              </a:ext>
            </a:extLst>
          </p:cNvPr>
          <p:cNvPicPr>
            <a:picLocks noChangeAspect="1"/>
          </p:cNvPicPr>
          <p:nvPr/>
        </p:nvPicPr>
        <p:blipFill>
          <a:blip r:embed="rId5"/>
          <a:stretch>
            <a:fillRect/>
          </a:stretch>
        </p:blipFill>
        <p:spPr>
          <a:xfrm>
            <a:off x="10926146" y="6385723"/>
            <a:ext cx="909687" cy="392820"/>
          </a:xfrm>
          <a:prstGeom prst="rect">
            <a:avLst/>
          </a:prstGeom>
        </p:spPr>
      </p:pic>
      <p:sp>
        <p:nvSpPr>
          <p:cNvPr id="33" name="TextBox 32">
            <a:extLst>
              <a:ext uri="{FF2B5EF4-FFF2-40B4-BE49-F238E27FC236}">
                <a16:creationId xmlns:a16="http://schemas.microsoft.com/office/drawing/2014/main" id="{F2179949-66DA-44D1-AA17-206C002A5569}"/>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B914F75-6329-40E6-997D-4316850F9603}"/>
              </a:ext>
            </a:extLst>
          </p:cNvPr>
          <p:cNvSpPr/>
          <p:nvPr/>
        </p:nvSpPr>
        <p:spPr>
          <a:xfrm>
            <a:off x="523016" y="259349"/>
            <a:ext cx="2157949" cy="338554"/>
          </a:xfrm>
          <a:prstGeom prst="rect">
            <a:avLst/>
          </a:prstGeom>
        </p:spPr>
        <p:txBody>
          <a:bodyPr wrap="square">
            <a:spAutoFit/>
          </a:bodyPr>
          <a:lstStyle/>
          <a:p>
            <a:pPr lvl="0" eaLnBrk="0" fontAlgn="base" hangingPunct="0">
              <a:spcBef>
                <a:spcPct val="0"/>
              </a:spcBef>
              <a:spcAft>
                <a:spcPct val="0"/>
              </a:spcAft>
            </a:pPr>
            <a:r>
              <a:rPr lang="en-US" altLang="en-US" sz="1600" b="1" dirty="0">
                <a:ea typeface="微软雅黑" panose="020B0503020204020204" pitchFamily="34" charset="-122"/>
                <a:cs typeface="Times New Roman" panose="02020603050405020304" pitchFamily="18" charset="0"/>
              </a:rPr>
              <a:t>Smart reports</a:t>
            </a:r>
            <a:endParaRPr lang="en-US" altLang="en-US" sz="1600" b="1" dirty="0"/>
          </a:p>
        </p:txBody>
      </p:sp>
      <p:pic>
        <p:nvPicPr>
          <p:cNvPr id="35" name="Picture 34">
            <a:extLst>
              <a:ext uri="{FF2B5EF4-FFF2-40B4-BE49-F238E27FC236}">
                <a16:creationId xmlns:a16="http://schemas.microsoft.com/office/drawing/2014/main" id="{2707BE5C-BAED-47D4-BC8B-723BA92949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657" y="212626"/>
            <a:ext cx="432000" cy="432000"/>
          </a:xfrm>
          <a:prstGeom prst="rect">
            <a:avLst/>
          </a:prstGeom>
        </p:spPr>
      </p:pic>
      <p:cxnSp>
        <p:nvCxnSpPr>
          <p:cNvPr id="36" name="Straight Connector 35">
            <a:extLst>
              <a:ext uri="{FF2B5EF4-FFF2-40B4-BE49-F238E27FC236}">
                <a16:creationId xmlns:a16="http://schemas.microsoft.com/office/drawing/2014/main" id="{56D6B934-9E28-4C4F-B220-2575AAF6AD26}"/>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946833B3-4CE0-49E3-95FE-69EE5A55BC7A}"/>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41" name="Picture 40">
            <a:extLst>
              <a:ext uri="{FF2B5EF4-FFF2-40B4-BE49-F238E27FC236}">
                <a16:creationId xmlns:a16="http://schemas.microsoft.com/office/drawing/2014/main" id="{64B3A754-5303-4322-BCAE-022CEF8F2D5B}"/>
              </a:ext>
            </a:extLst>
          </p:cNvPr>
          <p:cNvPicPr>
            <a:picLocks noChangeAspect="1"/>
          </p:cNvPicPr>
          <p:nvPr/>
        </p:nvPicPr>
        <p:blipFill>
          <a:blip r:embed="rId7"/>
          <a:stretch>
            <a:fillRect/>
          </a:stretch>
        </p:blipFill>
        <p:spPr>
          <a:xfrm>
            <a:off x="215041" y="1460619"/>
            <a:ext cx="3815139" cy="2144029"/>
          </a:xfrm>
          <a:prstGeom prst="rect">
            <a:avLst/>
          </a:prstGeom>
        </p:spPr>
      </p:pic>
      <p:pic>
        <p:nvPicPr>
          <p:cNvPr id="3" name="Picture 2">
            <a:extLst>
              <a:ext uri="{FF2B5EF4-FFF2-40B4-BE49-F238E27FC236}">
                <a16:creationId xmlns:a16="http://schemas.microsoft.com/office/drawing/2014/main" id="{24DE7979-B816-4431-B46C-65FB9DE9BA55}"/>
              </a:ext>
            </a:extLst>
          </p:cNvPr>
          <p:cNvPicPr>
            <a:picLocks noChangeAspect="1"/>
          </p:cNvPicPr>
          <p:nvPr/>
        </p:nvPicPr>
        <p:blipFill>
          <a:blip r:embed="rId8"/>
          <a:stretch>
            <a:fillRect/>
          </a:stretch>
        </p:blipFill>
        <p:spPr>
          <a:xfrm>
            <a:off x="215040" y="4072355"/>
            <a:ext cx="3815139" cy="2144028"/>
          </a:xfrm>
          <a:prstGeom prst="rect">
            <a:avLst/>
          </a:prstGeom>
        </p:spPr>
      </p:pic>
      <p:pic>
        <p:nvPicPr>
          <p:cNvPr id="4" name="Picture 3">
            <a:extLst>
              <a:ext uri="{FF2B5EF4-FFF2-40B4-BE49-F238E27FC236}">
                <a16:creationId xmlns:a16="http://schemas.microsoft.com/office/drawing/2014/main" id="{411D77E3-522A-4EB7-A3D1-1EE68169FEB5}"/>
              </a:ext>
            </a:extLst>
          </p:cNvPr>
          <p:cNvPicPr>
            <a:picLocks noChangeAspect="1"/>
          </p:cNvPicPr>
          <p:nvPr/>
        </p:nvPicPr>
        <p:blipFill>
          <a:blip r:embed="rId9"/>
          <a:stretch>
            <a:fillRect/>
          </a:stretch>
        </p:blipFill>
        <p:spPr>
          <a:xfrm>
            <a:off x="4375063" y="4072355"/>
            <a:ext cx="3815139" cy="2144028"/>
          </a:xfrm>
          <a:prstGeom prst="rect">
            <a:avLst/>
          </a:prstGeom>
        </p:spPr>
      </p:pic>
      <p:pic>
        <p:nvPicPr>
          <p:cNvPr id="10" name="Picture 9">
            <a:extLst>
              <a:ext uri="{FF2B5EF4-FFF2-40B4-BE49-F238E27FC236}">
                <a16:creationId xmlns:a16="http://schemas.microsoft.com/office/drawing/2014/main" id="{97258CD6-AEF4-4F0F-9AD8-8DF105129BB7}"/>
              </a:ext>
            </a:extLst>
          </p:cNvPr>
          <p:cNvPicPr>
            <a:picLocks noChangeAspect="1"/>
          </p:cNvPicPr>
          <p:nvPr/>
        </p:nvPicPr>
        <p:blipFill>
          <a:blip r:embed="rId10"/>
          <a:stretch>
            <a:fillRect/>
          </a:stretch>
        </p:blipFill>
        <p:spPr>
          <a:xfrm>
            <a:off x="4375063" y="1460742"/>
            <a:ext cx="3815139" cy="2153384"/>
          </a:xfrm>
          <a:prstGeom prst="rect">
            <a:avLst/>
          </a:prstGeom>
        </p:spPr>
      </p:pic>
    </p:spTree>
    <p:extLst>
      <p:ext uri="{BB962C8B-B14F-4D97-AF65-F5344CB8AC3E}">
        <p14:creationId xmlns:p14="http://schemas.microsoft.com/office/powerpoint/2010/main" val="204308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EE362B9-9E94-4855-82A5-8A6E6C90BAF8}"/>
              </a:ext>
            </a:extLst>
          </p:cNvPr>
          <p:cNvGrpSpPr/>
          <p:nvPr/>
        </p:nvGrpSpPr>
        <p:grpSpPr>
          <a:xfrm>
            <a:off x="326083" y="1128588"/>
            <a:ext cx="2275644" cy="4786496"/>
            <a:chOff x="7662960" y="2719995"/>
            <a:chExt cx="739980" cy="1556442"/>
          </a:xfrm>
        </p:grpSpPr>
        <p:pic>
          <p:nvPicPr>
            <p:cNvPr id="12" name="Picture 11" descr="A picture containing electronics&#10;&#10;Description generated with high confidence">
              <a:extLst>
                <a:ext uri="{FF2B5EF4-FFF2-40B4-BE49-F238E27FC236}">
                  <a16:creationId xmlns:a16="http://schemas.microsoft.com/office/drawing/2014/main" id="{3B43A303-A1A2-4262-9CCD-4903981A8BF1}"/>
                </a:ext>
              </a:extLst>
            </p:cNvPr>
            <p:cNvPicPr>
              <a:picLocks noChangeAspect="1"/>
            </p:cNvPicPr>
            <p:nvPr/>
          </p:nvPicPr>
          <p:blipFill>
            <a:blip r:embed="rId3">
              <a:extLst>
                <a:ext uri="{28A0092B-C50C-407E-A947-70E740481C1C}">
                  <a14:useLocalDpi xmlns:a14="http://schemas.microsoft.com/office/drawing/2010/main" val="0"/>
                </a:ext>
              </a:extLst>
            </a:blip>
            <a:srcRect l="16664" t="2480" r="16563" b="3887"/>
            <a:stretch>
              <a:fillRect/>
            </a:stretch>
          </p:blipFill>
          <p:spPr>
            <a:xfrm>
              <a:off x="7662960" y="2719995"/>
              <a:ext cx="739980" cy="1556442"/>
            </a:xfrm>
            <a:custGeom>
              <a:avLst/>
              <a:gdLst>
                <a:gd name="connsiteX0" fmla="*/ 2355929 w 2724728"/>
                <a:gd name="connsiteY0" fmla="*/ 0 h 5731089"/>
                <a:gd name="connsiteX1" fmla="*/ 2428194 w 2724728"/>
                <a:gd name="connsiteY1" fmla="*/ 7285 h 5731089"/>
                <a:gd name="connsiteX2" fmla="*/ 2493662 w 2724728"/>
                <a:gd name="connsiteY2" fmla="*/ 27607 h 5731089"/>
                <a:gd name="connsiteX3" fmla="*/ 2534841 w 2724728"/>
                <a:gd name="connsiteY3" fmla="*/ 52845 h 5731089"/>
                <a:gd name="connsiteX4" fmla="*/ 2600454 w 2724728"/>
                <a:gd name="connsiteY4" fmla="*/ 97134 h 5731089"/>
                <a:gd name="connsiteX5" fmla="*/ 2617954 w 2724728"/>
                <a:gd name="connsiteY5" fmla="*/ 110939 h 5731089"/>
                <a:gd name="connsiteX6" fmla="*/ 2661302 w 2724728"/>
                <a:gd name="connsiteY6" fmla="*/ 163478 h 5731089"/>
                <a:gd name="connsiteX7" fmla="*/ 2724728 w 2724728"/>
                <a:gd name="connsiteY7" fmla="*/ 371120 h 5731089"/>
                <a:gd name="connsiteX8" fmla="*/ 2724728 w 2724728"/>
                <a:gd name="connsiteY8" fmla="*/ 5359709 h 5731089"/>
                <a:gd name="connsiteX9" fmla="*/ 2353348 w 2724728"/>
                <a:gd name="connsiteY9" fmla="*/ 5731089 h 5731089"/>
                <a:gd name="connsiteX10" fmla="*/ 371380 w 2724728"/>
                <a:gd name="connsiteY10" fmla="*/ 5731089 h 5731089"/>
                <a:gd name="connsiteX11" fmla="*/ 0 w 2724728"/>
                <a:gd name="connsiteY11" fmla="*/ 5359709 h 5731089"/>
                <a:gd name="connsiteX12" fmla="*/ 0 w 2724728"/>
                <a:gd name="connsiteY12" fmla="*/ 371120 h 5731089"/>
                <a:gd name="connsiteX13" fmla="*/ 296534 w 2724728"/>
                <a:gd name="connsiteY13" fmla="*/ 7285 h 5731089"/>
                <a:gd name="connsiteX14" fmla="*/ 311841 w 2724728"/>
                <a:gd name="connsiteY14" fmla="*/ 5742 h 573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4728" h="5731089">
                  <a:moveTo>
                    <a:pt x="2355929" y="0"/>
                  </a:moveTo>
                  <a:lnTo>
                    <a:pt x="2428194" y="7285"/>
                  </a:lnTo>
                  <a:lnTo>
                    <a:pt x="2493662" y="27607"/>
                  </a:lnTo>
                  <a:lnTo>
                    <a:pt x="2534841" y="52845"/>
                  </a:lnTo>
                  <a:cubicBezTo>
                    <a:pt x="2560021" y="68939"/>
                    <a:pt x="2581696" y="83563"/>
                    <a:pt x="2600454" y="97134"/>
                  </a:cubicBezTo>
                  <a:lnTo>
                    <a:pt x="2617954" y="110939"/>
                  </a:lnTo>
                  <a:lnTo>
                    <a:pt x="2661302" y="163478"/>
                  </a:lnTo>
                  <a:cubicBezTo>
                    <a:pt x="2701346" y="222750"/>
                    <a:pt x="2724728" y="294205"/>
                    <a:pt x="2724728" y="371120"/>
                  </a:cubicBezTo>
                  <a:lnTo>
                    <a:pt x="2724728" y="5359709"/>
                  </a:lnTo>
                  <a:cubicBezTo>
                    <a:pt x="2724728" y="5564817"/>
                    <a:pt x="2558456" y="5731089"/>
                    <a:pt x="2353348" y="5731089"/>
                  </a:cubicBezTo>
                  <a:lnTo>
                    <a:pt x="371380" y="5731089"/>
                  </a:lnTo>
                  <a:cubicBezTo>
                    <a:pt x="166272" y="5731089"/>
                    <a:pt x="0" y="5564817"/>
                    <a:pt x="0" y="5359709"/>
                  </a:cubicBezTo>
                  <a:lnTo>
                    <a:pt x="0" y="371120"/>
                  </a:lnTo>
                  <a:cubicBezTo>
                    <a:pt x="0" y="191651"/>
                    <a:pt x="127302" y="41915"/>
                    <a:pt x="296534" y="7285"/>
                  </a:cubicBezTo>
                  <a:lnTo>
                    <a:pt x="311841" y="5742"/>
                  </a:lnTo>
                  <a:close/>
                </a:path>
              </a:pathLst>
            </a:custGeom>
            <a:ln>
              <a:solidFill>
                <a:schemeClr val="bg1">
                  <a:lumMod val="50000"/>
                </a:schemeClr>
              </a:solidFill>
            </a:ln>
            <a:effectLst>
              <a:outerShdw blurRad="50800" dist="25400" dir="5400000" algn="ctr" rotWithShape="0">
                <a:srgbClr val="000000">
                  <a:alpha val="43137"/>
                </a:srgbClr>
              </a:outerShdw>
              <a:softEdge rad="0"/>
            </a:effectLst>
          </p:spPr>
        </p:pic>
        <p:pic>
          <p:nvPicPr>
            <p:cNvPr id="15" name="Picture 14" descr="A screenshot of a cell phone&#10;&#10;Description generated with very high confidence">
              <a:extLst>
                <a:ext uri="{FF2B5EF4-FFF2-40B4-BE49-F238E27FC236}">
                  <a16:creationId xmlns:a16="http://schemas.microsoft.com/office/drawing/2014/main" id="{BD860013-C957-49FE-8CBF-E46B01E98D4A}"/>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1592" r="1586" b="12080"/>
            <a:stretch/>
          </p:blipFill>
          <p:spPr>
            <a:xfrm>
              <a:off x="7704174" y="2907997"/>
              <a:ext cx="655199" cy="1185715"/>
            </a:xfrm>
            <a:prstGeom prst="rect">
              <a:avLst/>
            </a:prstGeom>
            <a:ln>
              <a:noFill/>
            </a:ln>
            <a:effectLst/>
          </p:spPr>
        </p:pic>
      </p:grpSp>
      <p:sp>
        <p:nvSpPr>
          <p:cNvPr id="16" name="TextBox 15">
            <a:extLst>
              <a:ext uri="{FF2B5EF4-FFF2-40B4-BE49-F238E27FC236}">
                <a16:creationId xmlns:a16="http://schemas.microsoft.com/office/drawing/2014/main" id="{31AC982A-D5FB-4276-88F0-93D441D1FBB6}"/>
              </a:ext>
            </a:extLst>
          </p:cNvPr>
          <p:cNvSpPr txBox="1"/>
          <p:nvPr/>
        </p:nvSpPr>
        <p:spPr bwMode="auto">
          <a:xfrm>
            <a:off x="2932753" y="1413790"/>
            <a:ext cx="9088105" cy="1846659"/>
          </a:xfrm>
          <a:prstGeom prst="rect">
            <a:avLst/>
          </a:prstGeom>
          <a:noFill/>
          <a:ln w="9525">
            <a:noFill/>
            <a:miter lim="800000"/>
            <a:headEnd/>
            <a:tailEnd/>
          </a:ln>
        </p:spPr>
        <p:txBody>
          <a:bodyPr wrap="square">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indent="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50000"/>
              </a:lnSpc>
            </a:pPr>
            <a:r>
              <a:rPr lang="en-US" altLang="zh-CN" sz="1600" b="1" dirty="0">
                <a:latin typeface="Arial" panose="020B0604020202020204" pitchFamily="34" charset="0"/>
                <a:ea typeface="宋体" panose="02010600030101010101" pitchFamily="2" charset="-122"/>
                <a:cs typeface="Arial" panose="020B0604020202020204" pitchFamily="34" charset="0"/>
              </a:rPr>
              <a:t>Smart Connect WeChat</a:t>
            </a:r>
            <a:r>
              <a:rPr lang="en-US" altLang="zh-CN" sz="1400" b="1" dirty="0">
                <a:latin typeface="Arial" panose="020B0604020202020204" pitchFamily="34" charset="0"/>
                <a:ea typeface="宋体" panose="02010600030101010101" pitchFamily="2" charset="-122"/>
                <a:cs typeface="Arial" panose="020B0604020202020204" pitchFamily="34" charset="0"/>
              </a:rPr>
              <a:t> </a:t>
            </a:r>
            <a:r>
              <a:rPr lang="en-US" altLang="zh-CN" sz="1400" dirty="0">
                <a:latin typeface="Arial" panose="020B0604020202020204" pitchFamily="34" charset="0"/>
                <a:ea typeface="宋体" panose="02010600030101010101" pitchFamily="2" charset="-122"/>
                <a:cs typeface="Arial" panose="020B0604020202020204" pitchFamily="34" charset="0"/>
              </a:rPr>
              <a:t>is a mobile application developed with WeChat platform. By following the “Emerson Intelligent Store” official account, users can access every stores details and check the parameters of each device. This application is perfect for device remote monitoring situation and it is now serving to C-store, Super markets, Quick Service Restaurant etc.  </a:t>
            </a:r>
          </a:p>
          <a:p>
            <a:pPr>
              <a:lnSpc>
                <a:spcPct val="150000"/>
              </a:lnSpc>
            </a:pPr>
            <a:endParaRPr lang="en-US" altLang="zh-CN" dirty="0">
              <a:ea typeface="宋体" panose="02010600030101010101" pitchFamily="2" charset="-122"/>
            </a:endParaRPr>
          </a:p>
        </p:txBody>
      </p:sp>
      <p:sp>
        <p:nvSpPr>
          <p:cNvPr id="2" name="Rectangle 1">
            <a:extLst>
              <a:ext uri="{FF2B5EF4-FFF2-40B4-BE49-F238E27FC236}">
                <a16:creationId xmlns:a16="http://schemas.microsoft.com/office/drawing/2014/main" id="{218EEC00-DED4-4516-803F-462C7C409BCD}"/>
              </a:ext>
            </a:extLst>
          </p:cNvPr>
          <p:cNvSpPr/>
          <p:nvPr/>
        </p:nvSpPr>
        <p:spPr>
          <a:xfrm>
            <a:off x="2932754" y="3366887"/>
            <a:ext cx="9088103" cy="784830"/>
          </a:xfrm>
          <a:prstGeom prst="rect">
            <a:avLst/>
          </a:prstGeom>
        </p:spPr>
        <p:txBody>
          <a:bodyPr wrap="square">
            <a:spAutoFit/>
          </a:bodyPr>
          <a:lstStyle/>
          <a:p>
            <a:pPr>
              <a:lnSpc>
                <a:spcPct val="150000"/>
              </a:lnSpc>
            </a:pPr>
            <a:r>
              <a:rPr lang="en-US" altLang="zh-CN" sz="1600" b="1" dirty="0">
                <a:latin typeface="Arial" panose="020B0604020202020204" pitchFamily="34" charset="0"/>
                <a:ea typeface="宋体" panose="02010600030101010101" pitchFamily="2" charset="-122"/>
                <a:cs typeface="Arial" panose="020B0604020202020204" pitchFamily="34" charset="0"/>
              </a:rPr>
              <a:t>Smart Connect WeChat</a:t>
            </a:r>
            <a:r>
              <a:rPr lang="en-US" altLang="zh-CN" sz="1400" b="1" dirty="0">
                <a:latin typeface="Arial" panose="020B0604020202020204" pitchFamily="34" charset="0"/>
                <a:ea typeface="宋体" panose="02010600030101010101" pitchFamily="2" charset="-122"/>
                <a:cs typeface="Arial" panose="020B0604020202020204" pitchFamily="34" charset="0"/>
              </a:rPr>
              <a:t> </a:t>
            </a:r>
            <a:r>
              <a:rPr lang="en-US" altLang="zh-CN" sz="1400" dirty="0">
                <a:latin typeface="Arial" panose="020B0604020202020204" pitchFamily="34" charset="0"/>
                <a:ea typeface="宋体" panose="02010600030101010101" pitchFamily="2" charset="-122"/>
                <a:cs typeface="Arial" panose="020B0604020202020204" pitchFamily="34" charset="0"/>
              </a:rPr>
              <a:t>provides 4 major functions for users, including messages pushing, alarm receiving, device monitoring and maintenance order addressing.</a:t>
            </a:r>
          </a:p>
        </p:txBody>
      </p:sp>
      <p:sp>
        <p:nvSpPr>
          <p:cNvPr id="19" name="Rectangle 18">
            <a:extLst>
              <a:ext uri="{FF2B5EF4-FFF2-40B4-BE49-F238E27FC236}">
                <a16:creationId xmlns:a16="http://schemas.microsoft.com/office/drawing/2014/main" id="{8D754C3D-EC7A-41DD-9813-952254DA0996}"/>
              </a:ext>
            </a:extLst>
          </p:cNvPr>
          <p:cNvSpPr/>
          <p:nvPr/>
        </p:nvSpPr>
        <p:spPr>
          <a:xfrm>
            <a:off x="2932754" y="4380508"/>
            <a:ext cx="9088103" cy="1323439"/>
          </a:xfrm>
          <a:prstGeom prst="rect">
            <a:avLst/>
          </a:prstGeom>
        </p:spPr>
        <p:txBody>
          <a:bodyPr wrap="square">
            <a:spAutoFit/>
          </a:bodyPr>
          <a:lstStyle/>
          <a:p>
            <a:pPr>
              <a:lnSpc>
                <a:spcPct val="150000"/>
              </a:lnSpc>
            </a:pPr>
            <a:r>
              <a:rPr lang="en-US" altLang="zh-CN" sz="1600" b="1" dirty="0">
                <a:latin typeface="Arial" panose="020B0604020202020204" pitchFamily="34" charset="0"/>
                <a:ea typeface="宋体" panose="02010600030101010101" pitchFamily="2" charset="-122"/>
                <a:cs typeface="Arial" panose="020B0604020202020204" pitchFamily="34" charset="0"/>
              </a:rPr>
              <a:t>Benefits for users</a:t>
            </a:r>
          </a:p>
          <a:p>
            <a:pPr marL="285750" indent="-285750">
              <a:buFont typeface="Wingdings" panose="05000000000000000000" pitchFamily="2" charset="2"/>
              <a:buChar char="ü"/>
            </a:pPr>
            <a:r>
              <a:rPr lang="en-US" altLang="zh-CN" sz="1400" dirty="0">
                <a:latin typeface="Arial" panose="020B0604020202020204" pitchFamily="34" charset="0"/>
                <a:ea typeface="宋体" panose="02010600030101010101" pitchFamily="2" charset="-122"/>
                <a:cs typeface="Arial" panose="020B0604020202020204" pitchFamily="34" charset="0"/>
              </a:rPr>
              <a:t>WeChat – a very mature application, widely installed on both Android and IOS phone. Users do not need to install separate app.</a:t>
            </a:r>
          </a:p>
          <a:p>
            <a:pPr marL="285750" indent="-285750">
              <a:buFont typeface="Wingdings" panose="05000000000000000000" pitchFamily="2" charset="2"/>
              <a:buChar char="ü"/>
            </a:pPr>
            <a:r>
              <a:rPr lang="en-US" altLang="zh-CN" sz="1400" dirty="0">
                <a:latin typeface="Arial" panose="020B0604020202020204" pitchFamily="34" charset="0"/>
                <a:ea typeface="宋体" panose="02010600030101010101" pitchFamily="2" charset="-122"/>
                <a:cs typeface="Arial" panose="020B0604020202020204" pitchFamily="34" charset="0"/>
              </a:rPr>
              <a:t>Realtime - Users can monitor the device status and energy information for all sites wherever and whenever</a:t>
            </a:r>
          </a:p>
          <a:p>
            <a:pPr marL="285750" indent="-285750">
              <a:buFont typeface="Wingdings" panose="05000000000000000000" pitchFamily="2" charset="2"/>
              <a:buChar char="ü"/>
            </a:pPr>
            <a:r>
              <a:rPr lang="en-US" altLang="zh-CN" sz="1400" dirty="0" err="1">
                <a:latin typeface="Arial" panose="020B0604020202020204" pitchFamily="34" charset="0"/>
                <a:ea typeface="宋体" panose="02010600030101010101" pitchFamily="2" charset="-122"/>
                <a:cs typeface="Arial" panose="020B0604020202020204" pitchFamily="34" charset="0"/>
              </a:rPr>
              <a:t>Connevient</a:t>
            </a:r>
            <a:r>
              <a:rPr lang="en-US" altLang="zh-CN" sz="1400" dirty="0">
                <a:latin typeface="Arial" panose="020B0604020202020204" pitchFamily="34" charset="0"/>
                <a:ea typeface="宋体" panose="02010600030101010101" pitchFamily="2" charset="-122"/>
                <a:cs typeface="Arial" panose="020B0604020202020204" pitchFamily="34" charset="0"/>
              </a:rPr>
              <a:t> – Alarming message will be pushed to users right after it happened. </a:t>
            </a:r>
          </a:p>
        </p:txBody>
      </p:sp>
      <p:sp>
        <p:nvSpPr>
          <p:cNvPr id="23" name="Rectangle 22">
            <a:extLst>
              <a:ext uri="{FF2B5EF4-FFF2-40B4-BE49-F238E27FC236}">
                <a16:creationId xmlns:a16="http://schemas.microsoft.com/office/drawing/2014/main" id="{DFA9C5AE-FA6F-445C-B649-32B4AF410DDB}"/>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48125203-BDCF-4E9D-8B79-1C8AA0467B80}"/>
              </a:ext>
            </a:extLst>
          </p:cNvPr>
          <p:cNvPicPr>
            <a:picLocks noChangeAspect="1"/>
          </p:cNvPicPr>
          <p:nvPr/>
        </p:nvPicPr>
        <p:blipFill>
          <a:blip r:embed="rId5"/>
          <a:stretch>
            <a:fillRect/>
          </a:stretch>
        </p:blipFill>
        <p:spPr>
          <a:xfrm>
            <a:off x="10926146" y="6385723"/>
            <a:ext cx="909687" cy="392820"/>
          </a:xfrm>
          <a:prstGeom prst="rect">
            <a:avLst/>
          </a:prstGeom>
        </p:spPr>
      </p:pic>
      <p:sp>
        <p:nvSpPr>
          <p:cNvPr id="25" name="TextBox 24">
            <a:extLst>
              <a:ext uri="{FF2B5EF4-FFF2-40B4-BE49-F238E27FC236}">
                <a16:creationId xmlns:a16="http://schemas.microsoft.com/office/drawing/2014/main" id="{498A577A-3297-4EC1-9790-FB61D18855E2}"/>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AB17027B-E241-4B3D-9333-0795629BB285}"/>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27" name="Straight Connector 26">
            <a:extLst>
              <a:ext uri="{FF2B5EF4-FFF2-40B4-BE49-F238E27FC236}">
                <a16:creationId xmlns:a16="http://schemas.microsoft.com/office/drawing/2014/main" id="{3B4CEEE8-9F5B-48F9-A263-C0BBF6E5BD4F}"/>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9C42A2-2172-4458-8D0C-D11A0722C796}"/>
              </a:ext>
            </a:extLst>
          </p:cNvPr>
          <p:cNvSpPr txBox="1"/>
          <p:nvPr/>
        </p:nvSpPr>
        <p:spPr>
          <a:xfrm>
            <a:off x="647678" y="211644"/>
            <a:ext cx="2787623" cy="400110"/>
          </a:xfrm>
          <a:prstGeom prst="rect">
            <a:avLst/>
          </a:prstGeom>
          <a:noFill/>
        </p:spPr>
        <p:txBody>
          <a:bodyPr wrap="none" rtlCol="0">
            <a:spAutoFit/>
          </a:bodyPr>
          <a:lstStyle/>
          <a:p>
            <a:pPr lvl="0" eaLnBrk="0" fontAlgn="base" hangingPunct="0">
              <a:spcBef>
                <a:spcPct val="0"/>
              </a:spcBef>
              <a:spcAft>
                <a:spcPct val="0"/>
              </a:spcAft>
            </a:pPr>
            <a:r>
              <a:rPr lang="en-US" altLang="en-US" sz="2000" b="1" dirty="0">
                <a:ea typeface="微软雅黑" panose="020B0503020204020204" pitchFamily="34" charset="-122"/>
                <a:cs typeface="Times New Roman" panose="02020603050405020304" pitchFamily="18" charset="0"/>
              </a:rPr>
              <a:t>Smart Connect - WeChat</a:t>
            </a:r>
            <a:endParaRPr lang="en-US" altLang="en-US" sz="2000" b="1" dirty="0"/>
          </a:p>
        </p:txBody>
      </p:sp>
    </p:spTree>
    <p:extLst>
      <p:ext uri="{BB962C8B-B14F-4D97-AF65-F5344CB8AC3E}">
        <p14:creationId xmlns:p14="http://schemas.microsoft.com/office/powerpoint/2010/main" val="100812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2818A-D297-4E5E-B1F1-B52D3C86637B}"/>
              </a:ext>
            </a:extLst>
          </p:cNvPr>
          <p:cNvSpPr/>
          <p:nvPr/>
        </p:nvSpPr>
        <p:spPr>
          <a:xfrm>
            <a:off x="665472" y="886571"/>
            <a:ext cx="2145033" cy="355803"/>
          </a:xfrm>
          <a:prstGeom prst="rect">
            <a:avLst/>
          </a:prstGeom>
        </p:spPr>
        <p:txBody>
          <a:bodyPr wrap="square">
            <a:spAutoFit/>
          </a:bodyPr>
          <a:lstStyle/>
          <a:p>
            <a:pPr algn="just">
              <a:lnSpc>
                <a:spcPct val="107000"/>
              </a:lnSpc>
            </a:pPr>
            <a:r>
              <a:rPr lang="en-US" sz="1600" dirty="0">
                <a:latin typeface="Arial" panose="020B0604020202020204" pitchFamily="34" charset="0"/>
                <a:ea typeface="DengXian" panose="02010600030101010101" pitchFamily="2" charset="-122"/>
                <a:cs typeface="Arial" panose="020B0604020202020204" pitchFamily="34" charset="0"/>
              </a:rPr>
              <a:t>Real-time monitoring</a:t>
            </a:r>
          </a:p>
        </p:txBody>
      </p:sp>
      <p:sp>
        <p:nvSpPr>
          <p:cNvPr id="3" name="Rectangle 2">
            <a:extLst>
              <a:ext uri="{FF2B5EF4-FFF2-40B4-BE49-F238E27FC236}">
                <a16:creationId xmlns:a16="http://schemas.microsoft.com/office/drawing/2014/main" id="{0F602B74-54C1-4DFE-9FCE-F40853AE5A73}"/>
              </a:ext>
            </a:extLst>
          </p:cNvPr>
          <p:cNvSpPr/>
          <p:nvPr/>
        </p:nvSpPr>
        <p:spPr>
          <a:xfrm>
            <a:off x="-467579" y="4765827"/>
            <a:ext cx="4308556" cy="1014380"/>
          </a:xfrm>
          <a:prstGeom prst="rect">
            <a:avLst/>
          </a:prstGeom>
        </p:spPr>
        <p:txBody>
          <a:bodyPr wrap="square">
            <a:spAutoFit/>
          </a:bodyPr>
          <a:lstStyle/>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Real-time data reflecting for cooling, heating and utility devices </a:t>
            </a:r>
          </a:p>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Displaying the detail information for each device, such as input, output, etc.</a:t>
            </a:r>
          </a:p>
        </p:txBody>
      </p:sp>
      <p:sp>
        <p:nvSpPr>
          <p:cNvPr id="4" name="Rectangle 3">
            <a:extLst>
              <a:ext uri="{FF2B5EF4-FFF2-40B4-BE49-F238E27FC236}">
                <a16:creationId xmlns:a16="http://schemas.microsoft.com/office/drawing/2014/main" id="{5F1E625D-DC38-4CDE-80B6-1F05325279F9}"/>
              </a:ext>
            </a:extLst>
          </p:cNvPr>
          <p:cNvSpPr/>
          <p:nvPr/>
        </p:nvSpPr>
        <p:spPr>
          <a:xfrm>
            <a:off x="4396816" y="886572"/>
            <a:ext cx="1993939" cy="355803"/>
          </a:xfrm>
          <a:prstGeom prst="rect">
            <a:avLst/>
          </a:prstGeom>
        </p:spPr>
        <p:txBody>
          <a:bodyPr wrap="square">
            <a:spAutoFit/>
          </a:bodyPr>
          <a:lstStyle/>
          <a:p>
            <a:pPr>
              <a:lnSpc>
                <a:spcPct val="107000"/>
              </a:lnSpc>
            </a:pPr>
            <a:r>
              <a:rPr lang="en-US" sz="1600" dirty="0">
                <a:latin typeface="Arial" panose="020B0604020202020204" pitchFamily="34" charset="0"/>
                <a:ea typeface="DengXian" panose="02010600030101010101" pitchFamily="2" charset="-122"/>
                <a:cs typeface="Arial" panose="020B0604020202020204" pitchFamily="34" charset="0"/>
              </a:rPr>
              <a:t>Alarm </a:t>
            </a:r>
            <a:r>
              <a:rPr lang="en-US" altLang="zh-CN" sz="1600" dirty="0">
                <a:latin typeface="Arial" panose="020B0604020202020204" pitchFamily="34" charset="0"/>
                <a:ea typeface="DengXian" panose="02010600030101010101" pitchFamily="2" charset="-122"/>
                <a:cs typeface="Arial" panose="020B0604020202020204" pitchFamily="34" charset="0"/>
              </a:rPr>
              <a:t>Monitoring</a:t>
            </a:r>
            <a:endParaRPr lang="en-US" sz="1600" dirty="0">
              <a:solidFill>
                <a:srgbClr val="FF0000"/>
              </a:solidFill>
              <a:latin typeface="Arial" panose="020B0604020202020204" pitchFamily="34" charset="0"/>
              <a:ea typeface="DengXian" panose="02010600030101010101" pitchFamily="2" charset="-122"/>
              <a:cs typeface="Arial" panose="020B0604020202020204" pitchFamily="34" charset="0"/>
            </a:endParaRPr>
          </a:p>
        </p:txBody>
      </p:sp>
      <p:sp>
        <p:nvSpPr>
          <p:cNvPr id="6" name="Rectangle 5">
            <a:extLst>
              <a:ext uri="{FF2B5EF4-FFF2-40B4-BE49-F238E27FC236}">
                <a16:creationId xmlns:a16="http://schemas.microsoft.com/office/drawing/2014/main" id="{24E5E718-16A1-4A3F-AA5A-D829B01EFD28}"/>
              </a:ext>
            </a:extLst>
          </p:cNvPr>
          <p:cNvSpPr/>
          <p:nvPr/>
        </p:nvSpPr>
        <p:spPr>
          <a:xfrm>
            <a:off x="8404730" y="886572"/>
            <a:ext cx="2556597" cy="355803"/>
          </a:xfrm>
          <a:prstGeom prst="rect">
            <a:avLst/>
          </a:prstGeom>
        </p:spPr>
        <p:txBody>
          <a:bodyPr wrap="none">
            <a:spAutoFit/>
          </a:bodyPr>
          <a:lstStyle/>
          <a:p>
            <a:pPr>
              <a:lnSpc>
                <a:spcPct val="107000"/>
              </a:lnSpc>
            </a:pPr>
            <a:r>
              <a:rPr lang="en-US" altLang="zh-CN" sz="1600" dirty="0">
                <a:latin typeface="Arial" panose="020B0604020202020204" pitchFamily="34" charset="0"/>
                <a:ea typeface="DengXian" panose="02010600030101010101" pitchFamily="2" charset="-122"/>
                <a:cs typeface="Arial" panose="020B0604020202020204" pitchFamily="34" charset="0"/>
              </a:rPr>
              <a:t>Work Order</a:t>
            </a:r>
            <a:r>
              <a:rPr lang="en-US" sz="1600" dirty="0">
                <a:latin typeface="Arial" panose="020B0604020202020204" pitchFamily="34" charset="0"/>
                <a:ea typeface="DengXian" panose="02010600030101010101" pitchFamily="2" charset="-122"/>
                <a:cs typeface="Arial" panose="020B0604020202020204" pitchFamily="34" charset="0"/>
              </a:rPr>
              <a:t> management </a:t>
            </a:r>
          </a:p>
        </p:txBody>
      </p:sp>
      <p:sp>
        <p:nvSpPr>
          <p:cNvPr id="7" name="Rectangle 6">
            <a:extLst>
              <a:ext uri="{FF2B5EF4-FFF2-40B4-BE49-F238E27FC236}">
                <a16:creationId xmlns:a16="http://schemas.microsoft.com/office/drawing/2014/main" id="{301D5F57-CE9C-4728-8A37-749D89280CF5}"/>
              </a:ext>
            </a:extLst>
          </p:cNvPr>
          <p:cNvSpPr/>
          <p:nvPr/>
        </p:nvSpPr>
        <p:spPr>
          <a:xfrm>
            <a:off x="3569790" y="4768416"/>
            <a:ext cx="3878239" cy="1244893"/>
          </a:xfrm>
          <a:prstGeom prst="rect">
            <a:avLst/>
          </a:prstGeom>
        </p:spPr>
        <p:txBody>
          <a:bodyPr wrap="square">
            <a:spAutoFit/>
          </a:bodyPr>
          <a:lstStyle/>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Pushing alarm message to  store manager or upper management</a:t>
            </a:r>
          </a:p>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Looking over alarms by  device, store level and quick view the details of alarm happened</a:t>
            </a:r>
          </a:p>
        </p:txBody>
      </p:sp>
      <p:pic>
        <p:nvPicPr>
          <p:cNvPr id="23" name="Picture 22">
            <a:extLst>
              <a:ext uri="{FF2B5EF4-FFF2-40B4-BE49-F238E27FC236}">
                <a16:creationId xmlns:a16="http://schemas.microsoft.com/office/drawing/2014/main" id="{6B2B4977-62FA-4299-A994-60F78C53E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39" y="866906"/>
            <a:ext cx="360000" cy="360000"/>
          </a:xfrm>
          <a:prstGeom prst="rect">
            <a:avLst/>
          </a:prstGeom>
        </p:spPr>
      </p:pic>
      <p:pic>
        <p:nvPicPr>
          <p:cNvPr id="24" name="Picture 23" descr="A close up of a logo&#10;&#10;Description generated with very high confidence">
            <a:extLst>
              <a:ext uri="{FF2B5EF4-FFF2-40B4-BE49-F238E27FC236}">
                <a16:creationId xmlns:a16="http://schemas.microsoft.com/office/drawing/2014/main" id="{0610B0A6-A493-46DB-84AF-7DE099DDB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00" y="866906"/>
            <a:ext cx="360000" cy="360000"/>
          </a:xfrm>
          <a:prstGeom prst="rect">
            <a:avLst/>
          </a:prstGeom>
        </p:spPr>
      </p:pic>
      <p:pic>
        <p:nvPicPr>
          <p:cNvPr id="25" name="Picture 24">
            <a:extLst>
              <a:ext uri="{FF2B5EF4-FFF2-40B4-BE49-F238E27FC236}">
                <a16:creationId xmlns:a16="http://schemas.microsoft.com/office/drawing/2014/main" id="{5ED4AA6F-D048-43C1-9219-22DF2CF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294" y="866906"/>
            <a:ext cx="360000" cy="360000"/>
          </a:xfrm>
          <a:prstGeom prst="rect">
            <a:avLst/>
          </a:prstGeom>
        </p:spPr>
      </p:pic>
      <p:cxnSp>
        <p:nvCxnSpPr>
          <p:cNvPr id="12" name="Straight Connector 11">
            <a:extLst>
              <a:ext uri="{FF2B5EF4-FFF2-40B4-BE49-F238E27FC236}">
                <a16:creationId xmlns:a16="http://schemas.microsoft.com/office/drawing/2014/main" id="{D0410DE4-D014-4150-A613-AE75F664E874}"/>
              </a:ext>
            </a:extLst>
          </p:cNvPr>
          <p:cNvCxnSpPr>
            <a:cxnSpLocks/>
          </p:cNvCxnSpPr>
          <p:nvPr/>
        </p:nvCxnSpPr>
        <p:spPr>
          <a:xfrm>
            <a:off x="3891895" y="860485"/>
            <a:ext cx="0" cy="5196186"/>
          </a:xfrm>
          <a:prstGeom prst="line">
            <a:avLst/>
          </a:prstGeom>
          <a:ln>
            <a:solidFill>
              <a:srgbClr val="004A8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CCECE3-9219-4700-B427-6779BD05782C}"/>
              </a:ext>
            </a:extLst>
          </p:cNvPr>
          <p:cNvCxnSpPr>
            <a:cxnSpLocks/>
          </p:cNvCxnSpPr>
          <p:nvPr/>
        </p:nvCxnSpPr>
        <p:spPr>
          <a:xfrm>
            <a:off x="7658079" y="860485"/>
            <a:ext cx="0" cy="5196186"/>
          </a:xfrm>
          <a:prstGeom prst="line">
            <a:avLst/>
          </a:prstGeom>
          <a:ln>
            <a:solidFill>
              <a:srgbClr val="004A8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551536-B84B-4F63-A803-16B2F1C54CC7}"/>
              </a:ext>
            </a:extLst>
          </p:cNvPr>
          <p:cNvCxnSpPr/>
          <p:nvPr/>
        </p:nvCxnSpPr>
        <p:spPr>
          <a:xfrm>
            <a:off x="327879" y="1250155"/>
            <a:ext cx="11672971" cy="0"/>
          </a:xfrm>
          <a:prstGeom prst="line">
            <a:avLst/>
          </a:prstGeom>
          <a:ln>
            <a:solidFill>
              <a:srgbClr val="004A8D"/>
            </a:solidFill>
          </a:ln>
        </p:spPr>
        <p:style>
          <a:lnRef idx="1">
            <a:schemeClr val="accent1"/>
          </a:lnRef>
          <a:fillRef idx="0">
            <a:schemeClr val="accent1"/>
          </a:fillRef>
          <a:effectRef idx="0">
            <a:schemeClr val="accent1"/>
          </a:effectRef>
          <a:fontRef idx="minor">
            <a:schemeClr val="tx1"/>
          </a:fontRef>
        </p:style>
      </p:cxnSp>
      <p:pic>
        <p:nvPicPr>
          <p:cNvPr id="26" name="Picture 25" descr="A screenshot of a cell phone&#10;&#10;Description generated with very high confidence">
            <a:extLst>
              <a:ext uri="{FF2B5EF4-FFF2-40B4-BE49-F238E27FC236}">
                <a16:creationId xmlns:a16="http://schemas.microsoft.com/office/drawing/2014/main" id="{9AA8266D-F46E-4896-8652-8AEE89C52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868" y="1395523"/>
            <a:ext cx="1600156" cy="3200312"/>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0">
              <a:rot lat="0" lon="0" rev="0"/>
            </a:camera>
            <a:lightRig rig="chilly" dir="t"/>
          </a:scene3d>
          <a:sp3d extrusionH="76200" prstMaterial="dkEdge">
            <a:bevelT w="203200" h="50800" prst="softRound"/>
            <a:extrusionClr>
              <a:schemeClr val="bg1"/>
            </a:extrusionClr>
          </a:sp3d>
        </p:spPr>
      </p:pic>
      <p:pic>
        <p:nvPicPr>
          <p:cNvPr id="28" name="Picture 27" descr="A screenshot of a cell phone&#10;&#10;Description generated with very high confidence">
            <a:extLst>
              <a:ext uri="{FF2B5EF4-FFF2-40B4-BE49-F238E27FC236}">
                <a16:creationId xmlns:a16="http://schemas.microsoft.com/office/drawing/2014/main" id="{53447F31-A234-4B9A-9D96-23FE5D5F84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7874" y="1395523"/>
            <a:ext cx="1600156" cy="3200312"/>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0">
              <a:rot lat="0" lon="0" rev="0"/>
            </a:camera>
            <a:lightRig rig="chilly" dir="t"/>
          </a:scene3d>
          <a:sp3d extrusionH="76200" prstMaterial="dkEdge">
            <a:bevelT w="203200" h="50800" prst="softRound"/>
            <a:extrusionClr>
              <a:schemeClr val="bg1"/>
            </a:extrusionClr>
          </a:sp3d>
        </p:spPr>
      </p:pic>
      <p:pic>
        <p:nvPicPr>
          <p:cNvPr id="13" name="Picture 12" descr="A screenshot of a cell phone&#10;&#10;Description generated with very high confidence">
            <a:extLst>
              <a:ext uri="{FF2B5EF4-FFF2-40B4-BE49-F238E27FC236}">
                <a16:creationId xmlns:a16="http://schemas.microsoft.com/office/drawing/2014/main" id="{04DFC197-45FD-40B0-A6B8-C50D452CB6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139" y="1401141"/>
            <a:ext cx="1600108" cy="3200216"/>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0">
              <a:rot lat="0" lon="0" rev="0"/>
            </a:camera>
            <a:lightRig rig="chilly" dir="t"/>
          </a:scene3d>
          <a:sp3d extrusionH="76200" prstMaterial="dkEdge">
            <a:bevelT w="203200" h="50800" prst="softRound"/>
            <a:extrusionClr>
              <a:schemeClr val="bg1"/>
            </a:extrusionClr>
          </a:sp3d>
        </p:spPr>
      </p:pic>
      <p:pic>
        <p:nvPicPr>
          <p:cNvPr id="29" name="Picture 28" descr="A screenshot of a cell phone&#10;&#10;Description generated with very high confidence">
            <a:extLst>
              <a:ext uri="{FF2B5EF4-FFF2-40B4-BE49-F238E27FC236}">
                <a16:creationId xmlns:a16="http://schemas.microsoft.com/office/drawing/2014/main" id="{C433E858-11AE-42FC-B9FE-175DCD589D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2832" y="1401140"/>
            <a:ext cx="1600108" cy="3200216"/>
          </a:xfrm>
          <a:prstGeom prst="roundRect">
            <a:avLst>
              <a:gd name="adj" fmla="val 8594"/>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0">
              <a:rot lat="0" lon="0" rev="0"/>
            </a:camera>
            <a:lightRig rig="chilly" dir="t"/>
          </a:scene3d>
          <a:sp3d extrusionH="76200" prstMaterial="dkEdge">
            <a:bevelT w="203200" h="50800" prst="softRound"/>
            <a:extrusionClr>
              <a:schemeClr val="bg1"/>
            </a:extrusionClr>
          </a:sp3d>
        </p:spPr>
      </p:pic>
      <p:pic>
        <p:nvPicPr>
          <p:cNvPr id="34" name="Picture 33" descr="A screenshot of a cell phone&#10;&#10;Description generated with very high confidence">
            <a:extLst>
              <a:ext uri="{FF2B5EF4-FFF2-40B4-BE49-F238E27FC236}">
                <a16:creationId xmlns:a16="http://schemas.microsoft.com/office/drawing/2014/main" id="{5CF92098-EEF6-41AF-8EBA-9223EB01D6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4843" y="1403840"/>
            <a:ext cx="1600156" cy="3200312"/>
          </a:xfrm>
          <a:prstGeom prst="roundRect">
            <a:avLst>
              <a:gd name="adj" fmla="val 8594"/>
            </a:avLst>
          </a:prstGeom>
          <a:solidFill>
            <a:srgbClr val="FFFFFF">
              <a:shade val="85000"/>
            </a:srgbClr>
          </a:solidFill>
          <a:ln>
            <a:noFill/>
          </a:ln>
          <a:effectLst>
            <a:reflection blurRad="6350" stA="52000" endA="300" endPos="35000" dir="5400000" sy="-100000" algn="bl" rotWithShape="0"/>
          </a:effectLst>
          <a:scene3d>
            <a:camera prst="orthographicFront"/>
            <a:lightRig rig="balanced" dir="t"/>
          </a:scene3d>
          <a:sp3d extrusionH="76200" contourW="12700">
            <a:bevelT/>
            <a:contourClr>
              <a:schemeClr val="accent1">
                <a:lumMod val="60000"/>
                <a:lumOff val="40000"/>
              </a:schemeClr>
            </a:contourClr>
          </a:sp3d>
        </p:spPr>
      </p:pic>
      <p:pic>
        <p:nvPicPr>
          <p:cNvPr id="35" name="Picture 34" descr="A screenshot of a cell phone&#10;&#10;Description generated with very high confidence">
            <a:extLst>
              <a:ext uri="{FF2B5EF4-FFF2-40B4-BE49-F238E27FC236}">
                <a16:creationId xmlns:a16="http://schemas.microsoft.com/office/drawing/2014/main" id="{6D6A65FE-AD52-4BCC-8009-48F3C1BD0B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39576" y="1403840"/>
            <a:ext cx="1600156" cy="3200312"/>
          </a:xfrm>
          <a:prstGeom prst="roundRect">
            <a:avLst>
              <a:gd name="adj" fmla="val 8594"/>
            </a:avLst>
          </a:prstGeom>
          <a:solidFill>
            <a:srgbClr val="FFFFFF">
              <a:shade val="85000"/>
            </a:srgbClr>
          </a:solidFill>
          <a:ln>
            <a:noFill/>
          </a:ln>
          <a:effectLst>
            <a:reflection blurRad="6350" stA="52000" endA="300" endPos="35000" dir="5400000" sy="-100000" algn="bl" rotWithShape="0"/>
          </a:effectLst>
          <a:scene3d>
            <a:camera prst="orthographicFront"/>
            <a:lightRig rig="balanced" dir="t"/>
          </a:scene3d>
          <a:sp3d extrusionH="76200" contourW="12700">
            <a:bevelT/>
            <a:contourClr>
              <a:schemeClr val="accent1">
                <a:lumMod val="60000"/>
                <a:lumOff val="40000"/>
              </a:schemeClr>
            </a:contourClr>
          </a:sp3d>
        </p:spPr>
      </p:pic>
      <p:sp>
        <p:nvSpPr>
          <p:cNvPr id="5" name="Rectangle 4">
            <a:extLst>
              <a:ext uri="{FF2B5EF4-FFF2-40B4-BE49-F238E27FC236}">
                <a16:creationId xmlns:a16="http://schemas.microsoft.com/office/drawing/2014/main" id="{FA6D9A61-567E-47B0-A6BD-4A8146385F41}"/>
              </a:ext>
            </a:extLst>
          </p:cNvPr>
          <p:cNvSpPr/>
          <p:nvPr/>
        </p:nvSpPr>
        <p:spPr>
          <a:xfrm>
            <a:off x="7300044" y="4768416"/>
            <a:ext cx="4801166" cy="1705916"/>
          </a:xfrm>
          <a:prstGeom prst="rect">
            <a:avLst/>
          </a:prstGeom>
        </p:spPr>
        <p:txBody>
          <a:bodyPr wrap="square">
            <a:spAutoFit/>
          </a:bodyPr>
          <a:lstStyle/>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Creating and pushing new repair request to maintenance service provider</a:t>
            </a:r>
          </a:p>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Reacting to the task assigned ( service provider)</a:t>
            </a:r>
          </a:p>
          <a:p>
            <a:pPr marL="874390" indent="-285748">
              <a:lnSpc>
                <a:spcPct val="107000"/>
              </a:lnSpc>
              <a:buFont typeface="Arial" panose="020B0604020202020204" pitchFamily="34" charset="0"/>
              <a:buChar char="•"/>
            </a:pPr>
            <a:r>
              <a:rPr lang="en-US" sz="1400" dirty="0">
                <a:latin typeface="Arial" panose="020B0604020202020204" pitchFamily="34" charset="0"/>
                <a:ea typeface="DengXian" panose="02010600030101010101" pitchFamily="2" charset="-122"/>
                <a:cs typeface="Arial" panose="020B0604020202020204" pitchFamily="34" charset="0"/>
              </a:rPr>
              <a:t>Monitoring the progress  of each maintenance task</a:t>
            </a:r>
          </a:p>
          <a:p>
            <a:pPr marL="588641">
              <a:lnSpc>
                <a:spcPct val="107000"/>
              </a:lnSpc>
            </a:pPr>
            <a:r>
              <a:rPr lang="en-US" sz="1400" dirty="0">
                <a:latin typeface="Arial" panose="020B0604020202020204" pitchFamily="34" charset="0"/>
                <a:ea typeface="DengXian" panose="02010600030101010101" pitchFamily="2" charset="-122"/>
                <a:cs typeface="Arial" panose="020B0604020202020204" pitchFamily="34" charset="0"/>
              </a:rPr>
              <a:t>  </a:t>
            </a:r>
          </a:p>
        </p:txBody>
      </p:sp>
      <p:sp>
        <p:nvSpPr>
          <p:cNvPr id="38" name="Rectangle 37">
            <a:extLst>
              <a:ext uri="{FF2B5EF4-FFF2-40B4-BE49-F238E27FC236}">
                <a16:creationId xmlns:a16="http://schemas.microsoft.com/office/drawing/2014/main" id="{3245EB9A-1AB2-4538-A7A7-49BEDFC68BF0}"/>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A3D1DBF2-8DDF-47FD-9DCE-44EB7B46D4BC}"/>
              </a:ext>
            </a:extLst>
          </p:cNvPr>
          <p:cNvPicPr>
            <a:picLocks noChangeAspect="1"/>
          </p:cNvPicPr>
          <p:nvPr/>
        </p:nvPicPr>
        <p:blipFill>
          <a:blip r:embed="rId12"/>
          <a:stretch>
            <a:fillRect/>
          </a:stretch>
        </p:blipFill>
        <p:spPr>
          <a:xfrm>
            <a:off x="10926146" y="6385723"/>
            <a:ext cx="909687" cy="392820"/>
          </a:xfrm>
          <a:prstGeom prst="rect">
            <a:avLst/>
          </a:prstGeom>
        </p:spPr>
      </p:pic>
      <p:sp>
        <p:nvSpPr>
          <p:cNvPr id="40" name="TextBox 39">
            <a:extLst>
              <a:ext uri="{FF2B5EF4-FFF2-40B4-BE49-F238E27FC236}">
                <a16:creationId xmlns:a16="http://schemas.microsoft.com/office/drawing/2014/main" id="{37E778E2-D175-4F86-9DE5-FC13D1A8B63A}"/>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E3E4F990-E4EE-4DA0-8B4A-31A08749E1C3}"/>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3" name="Straight Connector 42">
            <a:extLst>
              <a:ext uri="{FF2B5EF4-FFF2-40B4-BE49-F238E27FC236}">
                <a16:creationId xmlns:a16="http://schemas.microsoft.com/office/drawing/2014/main" id="{3972F3DF-65C2-498F-97CB-61CB9EBBD16E}"/>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3A1F7DC-29E6-4DEE-B9E3-2038F7CC5B58}"/>
              </a:ext>
            </a:extLst>
          </p:cNvPr>
          <p:cNvSpPr txBox="1"/>
          <p:nvPr/>
        </p:nvSpPr>
        <p:spPr>
          <a:xfrm>
            <a:off x="647678" y="211644"/>
            <a:ext cx="3928961" cy="400110"/>
          </a:xfrm>
          <a:prstGeom prst="rect">
            <a:avLst/>
          </a:prstGeom>
          <a:noFill/>
        </p:spPr>
        <p:txBody>
          <a:bodyPr wrap="none" rtlCol="0">
            <a:spAutoFit/>
          </a:bodyPr>
          <a:lstStyle/>
          <a:p>
            <a:pPr lvl="0" eaLnBrk="0" fontAlgn="base" hangingPunct="0">
              <a:spcBef>
                <a:spcPct val="0"/>
              </a:spcBef>
              <a:spcAft>
                <a:spcPct val="0"/>
              </a:spcAft>
            </a:pPr>
            <a:r>
              <a:rPr lang="en-US" altLang="en-US" sz="2000" b="1" dirty="0">
                <a:ea typeface="微软雅黑" panose="020B0503020204020204" pitchFamily="34" charset="-122"/>
                <a:cs typeface="Times New Roman" panose="02020603050405020304" pitchFamily="18" charset="0"/>
              </a:rPr>
              <a:t>Smart Connect – WeChat Functions</a:t>
            </a:r>
            <a:endParaRPr lang="en-US" altLang="en-US" sz="2000" b="1" dirty="0"/>
          </a:p>
        </p:txBody>
      </p:sp>
    </p:spTree>
    <p:extLst>
      <p:ext uri="{BB962C8B-B14F-4D97-AF65-F5344CB8AC3E}">
        <p14:creationId xmlns:p14="http://schemas.microsoft.com/office/powerpoint/2010/main" val="285354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6D9A61-567E-47B0-A6BD-4A8146385F41}"/>
              </a:ext>
            </a:extLst>
          </p:cNvPr>
          <p:cNvSpPr/>
          <p:nvPr/>
        </p:nvSpPr>
        <p:spPr>
          <a:xfrm>
            <a:off x="171168" y="5196626"/>
            <a:ext cx="6686832" cy="553357"/>
          </a:xfrm>
          <a:prstGeom prst="rect">
            <a:avLst/>
          </a:prstGeom>
        </p:spPr>
        <p:txBody>
          <a:bodyPr wrap="square">
            <a:spAutoFit/>
          </a:bodyPr>
          <a:lstStyle/>
          <a:p>
            <a:pPr marL="588641">
              <a:lnSpc>
                <a:spcPct val="107000"/>
              </a:lnSpc>
            </a:pPr>
            <a:r>
              <a:rPr lang="en-US" sz="1400" dirty="0">
                <a:latin typeface="Arial" panose="020B0604020202020204" pitchFamily="34" charset="0"/>
                <a:ea typeface="DengXian" panose="02010600030101010101" pitchFamily="2" charset="-122"/>
                <a:cs typeface="Arial" panose="020B0604020202020204" pitchFamily="34" charset="0"/>
              </a:rPr>
              <a:t>Any customized features need to be analyzed and evaluated by R&amp;D team. Please contact Product marketing department for more details.</a:t>
            </a:r>
          </a:p>
        </p:txBody>
      </p:sp>
      <p:sp>
        <p:nvSpPr>
          <p:cNvPr id="2" name="Rectangle 1">
            <a:extLst>
              <a:ext uri="{FF2B5EF4-FFF2-40B4-BE49-F238E27FC236}">
                <a16:creationId xmlns:a16="http://schemas.microsoft.com/office/drawing/2014/main" id="{3E09783F-60D8-4E3A-8A7D-52E848DAD8F6}"/>
              </a:ext>
            </a:extLst>
          </p:cNvPr>
          <p:cNvSpPr/>
          <p:nvPr/>
        </p:nvSpPr>
        <p:spPr>
          <a:xfrm>
            <a:off x="137038" y="1639248"/>
            <a:ext cx="6720962" cy="783869"/>
          </a:xfrm>
          <a:prstGeom prst="rect">
            <a:avLst/>
          </a:prstGeom>
        </p:spPr>
        <p:txBody>
          <a:bodyPr wrap="square">
            <a:spAutoFit/>
          </a:bodyPr>
          <a:lstStyle/>
          <a:p>
            <a:pPr marL="588641">
              <a:lnSpc>
                <a:spcPct val="107000"/>
              </a:lnSpc>
            </a:pPr>
            <a:r>
              <a:rPr lang="en-US" sz="1400" dirty="0">
                <a:latin typeface="Arial" panose="020B0604020202020204" pitchFamily="34" charset="0"/>
                <a:ea typeface="DengXian" panose="02010600030101010101" pitchFamily="2" charset="-122"/>
                <a:cs typeface="Arial" panose="020B0604020202020204" pitchFamily="34" charset="0"/>
              </a:rPr>
              <a:t>Any requirement of interface development between software platform and other brand’s main controller should be discussed with Product marketing and R&amp;D department in advance. </a:t>
            </a:r>
          </a:p>
        </p:txBody>
      </p:sp>
      <p:sp>
        <p:nvSpPr>
          <p:cNvPr id="3" name="Rectangle 2">
            <a:extLst>
              <a:ext uri="{FF2B5EF4-FFF2-40B4-BE49-F238E27FC236}">
                <a16:creationId xmlns:a16="http://schemas.microsoft.com/office/drawing/2014/main" id="{2771F5B5-44C9-4688-9504-0AB899FE7765}"/>
              </a:ext>
            </a:extLst>
          </p:cNvPr>
          <p:cNvSpPr/>
          <p:nvPr/>
        </p:nvSpPr>
        <p:spPr>
          <a:xfrm>
            <a:off x="102906" y="3397578"/>
            <a:ext cx="6755094" cy="783869"/>
          </a:xfrm>
          <a:prstGeom prst="rect">
            <a:avLst/>
          </a:prstGeom>
        </p:spPr>
        <p:txBody>
          <a:bodyPr wrap="square">
            <a:spAutoFit/>
          </a:bodyPr>
          <a:lstStyle/>
          <a:p>
            <a:pPr marL="588641">
              <a:lnSpc>
                <a:spcPct val="107000"/>
              </a:lnSpc>
            </a:pPr>
            <a:r>
              <a:rPr lang="en-US" sz="1400" dirty="0">
                <a:latin typeface="Arial" panose="020B0604020202020204" pitchFamily="34" charset="0"/>
                <a:ea typeface="DengXian" panose="02010600030101010101" pitchFamily="2" charset="-122"/>
                <a:cs typeface="Arial" panose="020B0604020202020204" pitchFamily="34" charset="0"/>
              </a:rPr>
              <a:t>We can develop new reports according to customer’s needs, but everything relating to it should be analyzed first. Please contact Product marketing department before </a:t>
            </a:r>
            <a:r>
              <a:rPr lang="en-US" altLang="zh-CN" sz="1400" dirty="0">
                <a:latin typeface="Arial" panose="020B0604020202020204" pitchFamily="34" charset="0"/>
                <a:ea typeface="DengXian" panose="02010600030101010101" pitchFamily="2" charset="-122"/>
                <a:cs typeface="Arial" panose="020B0604020202020204" pitchFamily="34" charset="0"/>
              </a:rPr>
              <a:t>making commitments</a:t>
            </a:r>
            <a:r>
              <a:rPr lang="en-US" sz="1400" dirty="0">
                <a:latin typeface="Arial" panose="020B0604020202020204" pitchFamily="34" charset="0"/>
                <a:ea typeface="DengXian" panose="02010600030101010101" pitchFamily="2" charset="-122"/>
                <a:cs typeface="Arial" panose="020B0604020202020204" pitchFamily="34" charset="0"/>
              </a:rPr>
              <a:t> to customers.  </a:t>
            </a:r>
          </a:p>
        </p:txBody>
      </p:sp>
      <p:sp>
        <p:nvSpPr>
          <p:cNvPr id="4" name="Rectangle 3">
            <a:extLst>
              <a:ext uri="{FF2B5EF4-FFF2-40B4-BE49-F238E27FC236}">
                <a16:creationId xmlns:a16="http://schemas.microsoft.com/office/drawing/2014/main" id="{993BBAFF-B85A-4830-A067-B9574F58AF06}"/>
              </a:ext>
            </a:extLst>
          </p:cNvPr>
          <p:cNvSpPr/>
          <p:nvPr/>
        </p:nvSpPr>
        <p:spPr>
          <a:xfrm>
            <a:off x="1096002" y="1283447"/>
            <a:ext cx="1042273" cy="355803"/>
          </a:xfrm>
          <a:prstGeom prst="rect">
            <a:avLst/>
          </a:prstGeom>
        </p:spPr>
        <p:txBody>
          <a:bodyPr wrap="none">
            <a:spAutoFit/>
          </a:bodyPr>
          <a:lstStyle/>
          <a:p>
            <a:pPr>
              <a:lnSpc>
                <a:spcPct val="107000"/>
              </a:lnSpc>
            </a:pPr>
            <a:r>
              <a:rPr lang="en-US" sz="1600" dirty="0">
                <a:latin typeface="Arial" panose="020B0604020202020204" pitchFamily="34" charset="0"/>
                <a:ea typeface="DengXian" panose="02010600030101010101" pitchFamily="2" charset="-122"/>
                <a:cs typeface="Arial" panose="020B0604020202020204" pitchFamily="34" charset="0"/>
              </a:rPr>
              <a:t>Interface </a:t>
            </a:r>
          </a:p>
        </p:txBody>
      </p:sp>
      <p:sp>
        <p:nvSpPr>
          <p:cNvPr id="6" name="Rectangle 5">
            <a:extLst>
              <a:ext uri="{FF2B5EF4-FFF2-40B4-BE49-F238E27FC236}">
                <a16:creationId xmlns:a16="http://schemas.microsoft.com/office/drawing/2014/main" id="{B6734003-C40D-4F38-81DE-B92F209CB0C1}"/>
              </a:ext>
            </a:extLst>
          </p:cNvPr>
          <p:cNvSpPr/>
          <p:nvPr/>
        </p:nvSpPr>
        <p:spPr>
          <a:xfrm>
            <a:off x="1165732" y="3080377"/>
            <a:ext cx="902811" cy="355803"/>
          </a:xfrm>
          <a:prstGeom prst="rect">
            <a:avLst/>
          </a:prstGeom>
        </p:spPr>
        <p:txBody>
          <a:bodyPr wrap="none">
            <a:spAutoFit/>
          </a:bodyPr>
          <a:lstStyle/>
          <a:p>
            <a:pPr>
              <a:lnSpc>
                <a:spcPct val="107000"/>
              </a:lnSpc>
            </a:pPr>
            <a:r>
              <a:rPr lang="en-US" sz="1600" dirty="0">
                <a:latin typeface="Arial" panose="020B0604020202020204" pitchFamily="34" charset="0"/>
                <a:ea typeface="DengXian" panose="02010600030101010101" pitchFamily="2" charset="-122"/>
                <a:cs typeface="Arial" panose="020B0604020202020204" pitchFamily="34" charset="0"/>
              </a:rPr>
              <a:t>Reports</a:t>
            </a:r>
          </a:p>
        </p:txBody>
      </p:sp>
      <p:pic>
        <p:nvPicPr>
          <p:cNvPr id="16" name="Picture 15" descr="A close up of a logo&#10;&#10;Description generated with very high confidence">
            <a:extLst>
              <a:ext uri="{FF2B5EF4-FFF2-40B4-BE49-F238E27FC236}">
                <a16:creationId xmlns:a16="http://schemas.microsoft.com/office/drawing/2014/main" id="{AA193926-8C92-4414-9C8D-7231796B3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96" y="3008932"/>
            <a:ext cx="432000" cy="432000"/>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F3130C86-290B-4ACF-9691-4B76F0EB5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82" y="4784288"/>
            <a:ext cx="432000" cy="432000"/>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9193639D-D923-41DE-9E43-CD2621F62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000" y="1215647"/>
            <a:ext cx="432000" cy="432000"/>
          </a:xfrm>
          <a:prstGeom prst="rect">
            <a:avLst/>
          </a:prstGeom>
        </p:spPr>
      </p:pic>
      <p:sp>
        <p:nvSpPr>
          <p:cNvPr id="21" name="Rectangle 20">
            <a:extLst>
              <a:ext uri="{FF2B5EF4-FFF2-40B4-BE49-F238E27FC236}">
                <a16:creationId xmlns:a16="http://schemas.microsoft.com/office/drawing/2014/main" id="{D7327986-398E-4EFF-9A8A-8FDB637B6ED2}"/>
              </a:ext>
            </a:extLst>
          </p:cNvPr>
          <p:cNvSpPr/>
          <p:nvPr/>
        </p:nvSpPr>
        <p:spPr>
          <a:xfrm>
            <a:off x="1086543" y="4799492"/>
            <a:ext cx="1963999" cy="355803"/>
          </a:xfrm>
          <a:prstGeom prst="rect">
            <a:avLst/>
          </a:prstGeom>
        </p:spPr>
        <p:txBody>
          <a:bodyPr wrap="none">
            <a:spAutoFit/>
          </a:bodyPr>
          <a:lstStyle/>
          <a:p>
            <a:pPr>
              <a:lnSpc>
                <a:spcPct val="107000"/>
              </a:lnSpc>
            </a:pPr>
            <a:r>
              <a:rPr lang="en-US" sz="1600" dirty="0">
                <a:latin typeface="Arial" panose="020B0604020202020204" pitchFamily="34" charset="0"/>
                <a:ea typeface="DengXian" panose="02010600030101010101" pitchFamily="2" charset="-122"/>
                <a:cs typeface="Arial" panose="020B0604020202020204" pitchFamily="34" charset="0"/>
              </a:rPr>
              <a:t>Customized feature</a:t>
            </a:r>
          </a:p>
        </p:txBody>
      </p:sp>
      <p:sp>
        <p:nvSpPr>
          <p:cNvPr id="26" name="Rectangle 25">
            <a:extLst>
              <a:ext uri="{FF2B5EF4-FFF2-40B4-BE49-F238E27FC236}">
                <a16:creationId xmlns:a16="http://schemas.microsoft.com/office/drawing/2014/main" id="{1CC4588E-DCCC-423C-8379-E124F50C8066}"/>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6BF822E1-8A43-4F65-956E-4CD758D2D997}"/>
              </a:ext>
            </a:extLst>
          </p:cNvPr>
          <p:cNvPicPr>
            <a:picLocks noChangeAspect="1"/>
          </p:cNvPicPr>
          <p:nvPr/>
        </p:nvPicPr>
        <p:blipFill>
          <a:blip r:embed="rId6"/>
          <a:stretch>
            <a:fillRect/>
          </a:stretch>
        </p:blipFill>
        <p:spPr>
          <a:xfrm>
            <a:off x="10926146" y="6385723"/>
            <a:ext cx="909687" cy="392820"/>
          </a:xfrm>
          <a:prstGeom prst="rect">
            <a:avLst/>
          </a:prstGeom>
        </p:spPr>
      </p:pic>
      <p:sp>
        <p:nvSpPr>
          <p:cNvPr id="28" name="TextBox 27">
            <a:extLst>
              <a:ext uri="{FF2B5EF4-FFF2-40B4-BE49-F238E27FC236}">
                <a16:creationId xmlns:a16="http://schemas.microsoft.com/office/drawing/2014/main" id="{84B75803-F124-4F6C-8F6E-9BE94F25EC77}"/>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91A96678-0F51-4E68-A85A-510BCAA94362}"/>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30" name="Straight Connector 29">
            <a:extLst>
              <a:ext uri="{FF2B5EF4-FFF2-40B4-BE49-F238E27FC236}">
                <a16:creationId xmlns:a16="http://schemas.microsoft.com/office/drawing/2014/main" id="{DCE7C15E-0598-4387-B88F-2D0DF50E4AEE}"/>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8680C9-96D2-479A-8120-11D7E5E52CDA}"/>
              </a:ext>
            </a:extLst>
          </p:cNvPr>
          <p:cNvSpPr txBox="1"/>
          <p:nvPr/>
        </p:nvSpPr>
        <p:spPr>
          <a:xfrm>
            <a:off x="647678" y="211644"/>
            <a:ext cx="3515899" cy="400110"/>
          </a:xfrm>
          <a:prstGeom prst="rect">
            <a:avLst/>
          </a:prstGeom>
          <a:noFill/>
        </p:spPr>
        <p:txBody>
          <a:bodyPr wrap="none" rtlCol="0">
            <a:spAutoFit/>
          </a:bodyPr>
          <a:lstStyle/>
          <a:p>
            <a:pPr lvl="0" eaLnBrk="0" fontAlgn="base" hangingPunct="0">
              <a:spcBef>
                <a:spcPct val="0"/>
              </a:spcBef>
              <a:spcAft>
                <a:spcPct val="0"/>
              </a:spcAft>
            </a:pPr>
            <a:r>
              <a:rPr lang="en-US" altLang="en-US" sz="2000" b="1" dirty="0">
                <a:ea typeface="微软雅黑" panose="020B0503020204020204" pitchFamily="34" charset="-122"/>
                <a:cs typeface="Times New Roman" panose="02020603050405020304" pitchFamily="18" charset="0"/>
              </a:rPr>
              <a:t>Smart Connect – Customization</a:t>
            </a:r>
            <a:endParaRPr lang="en-US" altLang="en-US" sz="2000" b="1" dirty="0"/>
          </a:p>
        </p:txBody>
      </p:sp>
      <p:grpSp>
        <p:nvGrpSpPr>
          <p:cNvPr id="32" name="Group 31">
            <a:extLst>
              <a:ext uri="{FF2B5EF4-FFF2-40B4-BE49-F238E27FC236}">
                <a16:creationId xmlns:a16="http://schemas.microsoft.com/office/drawing/2014/main" id="{C6F83DB3-0804-44F3-ABDD-7A12345A18FB}"/>
              </a:ext>
            </a:extLst>
          </p:cNvPr>
          <p:cNvGrpSpPr/>
          <p:nvPr/>
        </p:nvGrpSpPr>
        <p:grpSpPr>
          <a:xfrm>
            <a:off x="7370768" y="1215647"/>
            <a:ext cx="3193470" cy="4760452"/>
            <a:chOff x="4132238" y="3467101"/>
            <a:chExt cx="1727385" cy="2574984"/>
          </a:xfrm>
        </p:grpSpPr>
        <p:pic>
          <p:nvPicPr>
            <p:cNvPr id="33" name="Picture 32" descr="A screenshot of a computer screen&#10;&#10;Description generated with very high confidence">
              <a:extLst>
                <a:ext uri="{FF2B5EF4-FFF2-40B4-BE49-F238E27FC236}">
                  <a16:creationId xmlns:a16="http://schemas.microsoft.com/office/drawing/2014/main" id="{BBADD96C-C6D0-4F34-8B12-A89F23F5D8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2238" y="3467101"/>
              <a:ext cx="1727385" cy="2574984"/>
            </a:xfrm>
            <a:prstGeom prst="rect">
              <a:avLst/>
            </a:prstGeom>
          </p:spPr>
        </p:pic>
        <p:pic>
          <p:nvPicPr>
            <p:cNvPr id="34" name="Picture 33">
              <a:extLst>
                <a:ext uri="{FF2B5EF4-FFF2-40B4-BE49-F238E27FC236}">
                  <a16:creationId xmlns:a16="http://schemas.microsoft.com/office/drawing/2014/main" id="{62AA019F-DDD9-4E8A-9CD6-D0FA70281FB4}"/>
                </a:ext>
              </a:extLst>
            </p:cNvPr>
            <p:cNvPicPr>
              <a:picLocks noChangeAspect="1"/>
            </p:cNvPicPr>
            <p:nvPr/>
          </p:nvPicPr>
          <p:blipFill rotWithShape="1">
            <a:blip r:embed="rId8"/>
            <a:srcRect l="-217" t="-1759" r="663" b="-14"/>
            <a:stretch/>
          </p:blipFill>
          <p:spPr>
            <a:xfrm>
              <a:off x="4217869" y="3689990"/>
              <a:ext cx="1542851" cy="2078350"/>
            </a:xfrm>
            <a:prstGeom prst="rect">
              <a:avLst/>
            </a:prstGeom>
          </p:spPr>
        </p:pic>
      </p:grpSp>
    </p:spTree>
    <p:extLst>
      <p:ext uri="{BB962C8B-B14F-4D97-AF65-F5344CB8AC3E}">
        <p14:creationId xmlns:p14="http://schemas.microsoft.com/office/powerpoint/2010/main" val="423775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2898E8-73F9-445F-B057-173CCBA87DE0}"/>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EB2C2C2-1228-433A-AC41-BF4EE95777E3}"/>
              </a:ext>
            </a:extLst>
          </p:cNvPr>
          <p:cNvSpPr/>
          <p:nvPr/>
        </p:nvSpPr>
        <p:spPr>
          <a:xfrm>
            <a:off x="5124868" y="1109078"/>
            <a:ext cx="6673570" cy="2182649"/>
          </a:xfrm>
          <a:prstGeom prst="rect">
            <a:avLst/>
          </a:prstGeom>
        </p:spPr>
        <p:txBody>
          <a:bodyPr wrap="square">
            <a:spAutoFit/>
          </a:bodyPr>
          <a:lstStyle/>
          <a:p>
            <a:pPr>
              <a:lnSpc>
                <a:spcPct val="125000"/>
              </a:lnSpc>
              <a:spcAft>
                <a:spcPts val="800"/>
              </a:spcAft>
            </a:pPr>
            <a:r>
              <a:rPr lang="en-US" sz="1400" b="1" dirty="0">
                <a:latin typeface="Arial" panose="020B0604020202020204" pitchFamily="34" charset="0"/>
                <a:ea typeface="DengXian" panose="02010600030101010101" pitchFamily="2" charset="-122"/>
                <a:cs typeface="Arial" panose="020B0604020202020204" pitchFamily="34" charset="0"/>
              </a:rPr>
              <a:t>Smart Connect</a:t>
            </a:r>
            <a:r>
              <a:rPr lang="en-US" sz="1400" dirty="0">
                <a:latin typeface="Arial" panose="020B0604020202020204" pitchFamily="34" charset="0"/>
                <a:ea typeface="DengXian" panose="02010600030101010101" pitchFamily="2" charset="-122"/>
                <a:cs typeface="Arial" panose="020B0604020202020204" pitchFamily="34" charset="0"/>
              </a:rPr>
              <a:t>, an enterprise level software, provides centralized monitoring service for the devices in each store. </a:t>
            </a:r>
          </a:p>
          <a:p>
            <a:pPr>
              <a:lnSpc>
                <a:spcPct val="125000"/>
              </a:lnSpc>
              <a:spcAft>
                <a:spcPts val="800"/>
              </a:spcAft>
            </a:pPr>
            <a:r>
              <a:rPr lang="en-US" sz="1400" dirty="0">
                <a:latin typeface="Arial" panose="020B0604020202020204" pitchFamily="34" charset="0"/>
                <a:ea typeface="DengXian" panose="02010600030101010101" pitchFamily="2" charset="-122"/>
                <a:cs typeface="Arial" panose="020B0604020202020204" pitchFamily="34" charset="0"/>
              </a:rPr>
              <a:t>It is a cloud service, an integrated system and an optimal solution for store remote monitoring.</a:t>
            </a:r>
          </a:p>
          <a:p>
            <a:pPr>
              <a:lnSpc>
                <a:spcPct val="125000"/>
              </a:lnSpc>
              <a:spcAft>
                <a:spcPts val="800"/>
              </a:spcAft>
            </a:pPr>
            <a:r>
              <a:rPr lang="en-US" sz="1400" dirty="0">
                <a:latin typeface="Arial" panose="020B0604020202020204" pitchFamily="34" charset="0"/>
                <a:ea typeface="DengXian" panose="02010600030101010101" pitchFamily="2" charset="-122"/>
                <a:cs typeface="Arial" panose="020B0604020202020204" pitchFamily="34" charset="0"/>
              </a:rPr>
              <a:t>Smart Connect provides accurate data and real-time monitoring service remotely. Users are able to manage their sites/stores globally, check the equipment and devices inside the stores at anytime, anywhere.  </a:t>
            </a:r>
          </a:p>
        </p:txBody>
      </p:sp>
      <p:pic>
        <p:nvPicPr>
          <p:cNvPr id="14" name="Picture 13">
            <a:extLst>
              <a:ext uri="{FF2B5EF4-FFF2-40B4-BE49-F238E27FC236}">
                <a16:creationId xmlns:a16="http://schemas.microsoft.com/office/drawing/2014/main" id="{AE0AC230-C63D-41CC-9835-1013B72A1A6C}"/>
              </a:ext>
            </a:extLst>
          </p:cNvPr>
          <p:cNvPicPr>
            <a:picLocks noChangeAspect="1"/>
          </p:cNvPicPr>
          <p:nvPr/>
        </p:nvPicPr>
        <p:blipFill>
          <a:blip r:embed="rId3"/>
          <a:stretch>
            <a:fillRect/>
          </a:stretch>
        </p:blipFill>
        <p:spPr>
          <a:xfrm>
            <a:off x="10926146" y="6385723"/>
            <a:ext cx="909687" cy="392820"/>
          </a:xfrm>
          <a:prstGeom prst="rect">
            <a:avLst/>
          </a:prstGeom>
        </p:spPr>
      </p:pic>
      <p:sp>
        <p:nvSpPr>
          <p:cNvPr id="3" name="Rectangle 2">
            <a:extLst>
              <a:ext uri="{FF2B5EF4-FFF2-40B4-BE49-F238E27FC236}">
                <a16:creationId xmlns:a16="http://schemas.microsoft.com/office/drawing/2014/main" id="{86B47F77-5031-4E29-8134-3E0E49ACE13E}"/>
              </a:ext>
            </a:extLst>
          </p:cNvPr>
          <p:cNvSpPr/>
          <p:nvPr/>
        </p:nvSpPr>
        <p:spPr>
          <a:xfrm>
            <a:off x="530366" y="4052261"/>
            <a:ext cx="4371793" cy="1855764"/>
          </a:xfrm>
          <a:prstGeom prst="rect">
            <a:avLst/>
          </a:prstGeom>
        </p:spPr>
        <p:txBody>
          <a:bodyPr wrap="square">
            <a:spAutoFit/>
          </a:bodyPr>
          <a:lstStyle/>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Supervisory systems centralized control</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Multi-site data acquisition and analysis</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Instant alarming and device exception reporting</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Accurate and long time data record and statistic</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Convenient and effective maintenance management</a:t>
            </a:r>
          </a:p>
          <a:p>
            <a:pPr marL="285746" indent="-285748">
              <a:lnSpc>
                <a:spcPct val="150000"/>
              </a:lnSpc>
              <a:spcAft>
                <a:spcPts val="800"/>
              </a:spcAft>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Dual Language support.</a:t>
            </a:r>
          </a:p>
        </p:txBody>
      </p:sp>
      <p:sp>
        <p:nvSpPr>
          <p:cNvPr id="11" name="Rectangle: Rounded Corners 10">
            <a:extLst>
              <a:ext uri="{FF2B5EF4-FFF2-40B4-BE49-F238E27FC236}">
                <a16:creationId xmlns:a16="http://schemas.microsoft.com/office/drawing/2014/main" id="{267607F1-DB6C-47FD-B3C0-26A1AABED8D1}"/>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25" name="Straight Connector 24">
            <a:extLst>
              <a:ext uri="{FF2B5EF4-FFF2-40B4-BE49-F238E27FC236}">
                <a16:creationId xmlns:a16="http://schemas.microsoft.com/office/drawing/2014/main" id="{78900F30-BEBE-4B78-8CF5-14824CFBE68F}"/>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68C634-FFBD-4326-9039-F5892C252949}"/>
              </a:ext>
            </a:extLst>
          </p:cNvPr>
          <p:cNvSpPr txBox="1"/>
          <p:nvPr/>
        </p:nvSpPr>
        <p:spPr>
          <a:xfrm>
            <a:off x="647678" y="211644"/>
            <a:ext cx="3133487" cy="400110"/>
          </a:xfrm>
          <a:prstGeom prst="rect">
            <a:avLst/>
          </a:prstGeom>
          <a:noFill/>
        </p:spPr>
        <p:txBody>
          <a:bodyPr wrap="none" rtlCol="0">
            <a:spAutoFit/>
          </a:bodyPr>
          <a:lstStyle/>
          <a:p>
            <a:r>
              <a:rPr lang="en-US" sz="2000" b="1" dirty="0">
                <a:ea typeface="微软雅黑" panose="020B0503020204020204" pitchFamily="34" charset="-122"/>
              </a:rPr>
              <a:t>Smart Connect introduction</a:t>
            </a:r>
          </a:p>
        </p:txBody>
      </p:sp>
      <p:sp>
        <p:nvSpPr>
          <p:cNvPr id="4" name="TextBox 3">
            <a:extLst>
              <a:ext uri="{FF2B5EF4-FFF2-40B4-BE49-F238E27FC236}">
                <a16:creationId xmlns:a16="http://schemas.microsoft.com/office/drawing/2014/main" id="{A070B41D-2722-413A-9194-D49BAC821D68}"/>
              </a:ext>
            </a:extLst>
          </p:cNvPr>
          <p:cNvSpPr txBox="1"/>
          <p:nvPr/>
        </p:nvSpPr>
        <p:spPr>
          <a:xfrm>
            <a:off x="102906" y="6466441"/>
            <a:ext cx="269626"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1</a:t>
            </a:r>
          </a:p>
        </p:txBody>
      </p:sp>
      <p:sp>
        <p:nvSpPr>
          <p:cNvPr id="12" name="Rectangle 11">
            <a:extLst>
              <a:ext uri="{FF2B5EF4-FFF2-40B4-BE49-F238E27FC236}">
                <a16:creationId xmlns:a16="http://schemas.microsoft.com/office/drawing/2014/main" id="{7B81D066-92EC-4EFB-A51B-3AFAB49FC671}"/>
              </a:ext>
            </a:extLst>
          </p:cNvPr>
          <p:cNvSpPr/>
          <p:nvPr/>
        </p:nvSpPr>
        <p:spPr>
          <a:xfrm>
            <a:off x="5313680" y="3964471"/>
            <a:ext cx="6432126" cy="1855764"/>
          </a:xfrm>
          <a:prstGeom prst="rect">
            <a:avLst/>
          </a:prstGeom>
        </p:spPr>
        <p:txBody>
          <a:bodyPr wrap="square">
            <a:spAutoFit/>
          </a:bodyPr>
          <a:lstStyle/>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Reduce time and cost spending on store monitoring</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Liberate store staff from redundant data processing work and focus more on customer satisfaction </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Decline device downtime, keep food fresh and safe, reduce food loss, improve reputation and sales</a:t>
            </a:r>
          </a:p>
          <a:p>
            <a:pPr marL="285746" indent="-285748">
              <a:lnSpc>
                <a:spcPct val="150000"/>
              </a:lnSpc>
              <a:buFont typeface="Arial" panose="020B0604020202020204" pitchFamily="34" charset="0"/>
              <a:buChar char="•"/>
            </a:pPr>
            <a:r>
              <a:rPr lang="en-US" sz="1300" dirty="0">
                <a:latin typeface="Arial" panose="020B0604020202020204" pitchFamily="34" charset="0"/>
                <a:ea typeface="DengXian" panose="02010600030101010101" pitchFamily="2" charset="-122"/>
                <a:cs typeface="Arial" panose="020B0604020202020204" pitchFamily="34" charset="0"/>
              </a:rPr>
              <a:t>Help make energy saving strategy easy and reduce energy consumption</a:t>
            </a:r>
          </a:p>
        </p:txBody>
      </p:sp>
      <p:sp>
        <p:nvSpPr>
          <p:cNvPr id="5" name="Rectangle 4">
            <a:extLst>
              <a:ext uri="{FF2B5EF4-FFF2-40B4-BE49-F238E27FC236}">
                <a16:creationId xmlns:a16="http://schemas.microsoft.com/office/drawing/2014/main" id="{B0C0C19B-7AB4-4DFA-B1CB-0F0C575F79A1}"/>
              </a:ext>
            </a:extLst>
          </p:cNvPr>
          <p:cNvSpPr/>
          <p:nvPr/>
        </p:nvSpPr>
        <p:spPr>
          <a:xfrm>
            <a:off x="5313680" y="3709690"/>
            <a:ext cx="6432126" cy="336631"/>
          </a:xfrm>
          <a:prstGeom prst="rect">
            <a:avLst/>
          </a:prstGeom>
        </p:spPr>
        <p:txBody>
          <a:bodyPr wrap="square">
            <a:spAutoFit/>
          </a:bodyPr>
          <a:lstStyle/>
          <a:p>
            <a:pPr>
              <a:lnSpc>
                <a:spcPct val="107000"/>
              </a:lnSpc>
              <a:spcAft>
                <a:spcPts val="800"/>
              </a:spcAft>
            </a:pPr>
            <a:r>
              <a:rPr lang="en-US" sz="1600" b="1" dirty="0">
                <a:latin typeface="Arial" panose="020B0604020202020204" pitchFamily="34" charset="0"/>
                <a:ea typeface="DengXian" panose="02010600030101010101" pitchFamily="2" charset="-122"/>
                <a:cs typeface="Arial" panose="020B0604020202020204" pitchFamily="34" charset="0"/>
              </a:rPr>
              <a:t>Customer benefits :</a:t>
            </a:r>
          </a:p>
        </p:txBody>
      </p:sp>
      <p:sp>
        <p:nvSpPr>
          <p:cNvPr id="6" name="Rectangle 5">
            <a:extLst>
              <a:ext uri="{FF2B5EF4-FFF2-40B4-BE49-F238E27FC236}">
                <a16:creationId xmlns:a16="http://schemas.microsoft.com/office/drawing/2014/main" id="{1512CF91-380D-4EED-85D1-36995C9D3718}"/>
              </a:ext>
            </a:extLst>
          </p:cNvPr>
          <p:cNvSpPr/>
          <p:nvPr/>
        </p:nvSpPr>
        <p:spPr>
          <a:xfrm>
            <a:off x="530366" y="3709690"/>
            <a:ext cx="3896684" cy="355803"/>
          </a:xfrm>
          <a:prstGeom prst="rect">
            <a:avLst/>
          </a:prstGeom>
        </p:spPr>
        <p:txBody>
          <a:bodyPr wrap="square">
            <a:spAutoFit/>
          </a:bodyPr>
          <a:lstStyle/>
          <a:p>
            <a:pPr>
              <a:lnSpc>
                <a:spcPct val="107000"/>
              </a:lnSpc>
              <a:spcAft>
                <a:spcPts val="800"/>
              </a:spcAft>
            </a:pPr>
            <a:r>
              <a:rPr lang="en-US" sz="1600" b="1" dirty="0">
                <a:latin typeface="Arial" panose="020B0604020202020204" pitchFamily="34" charset="0"/>
                <a:ea typeface="DengXian" panose="02010600030101010101" pitchFamily="2" charset="-122"/>
                <a:cs typeface="Arial" panose="020B0604020202020204" pitchFamily="34" charset="0"/>
              </a:rPr>
              <a:t>General functions:</a:t>
            </a:r>
          </a:p>
        </p:txBody>
      </p:sp>
      <p:grpSp>
        <p:nvGrpSpPr>
          <p:cNvPr id="19" name="Group 18">
            <a:extLst>
              <a:ext uri="{FF2B5EF4-FFF2-40B4-BE49-F238E27FC236}">
                <a16:creationId xmlns:a16="http://schemas.microsoft.com/office/drawing/2014/main" id="{996D0E95-9295-49D2-A43D-B41B661C7F38}"/>
              </a:ext>
            </a:extLst>
          </p:cNvPr>
          <p:cNvGrpSpPr/>
          <p:nvPr/>
        </p:nvGrpSpPr>
        <p:grpSpPr>
          <a:xfrm>
            <a:off x="768446" y="976896"/>
            <a:ext cx="3658604" cy="2676288"/>
            <a:chOff x="4753947" y="3802380"/>
            <a:chExt cx="2601585" cy="1903073"/>
          </a:xfrm>
        </p:grpSpPr>
        <p:pic>
          <p:nvPicPr>
            <p:cNvPr id="20" name="Picture 19" descr="A picture containing electronics, monitor, computer, display&#10;&#10;Description generated with very high confidence">
              <a:extLst>
                <a:ext uri="{FF2B5EF4-FFF2-40B4-BE49-F238E27FC236}">
                  <a16:creationId xmlns:a16="http://schemas.microsoft.com/office/drawing/2014/main" id="{8EEE6A1B-7665-4D35-8E7F-EDEDED54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3947" y="3802380"/>
              <a:ext cx="2601585" cy="1903073"/>
            </a:xfrm>
            <a:prstGeom prst="rect">
              <a:avLst/>
            </a:prstGeom>
          </p:spPr>
        </p:pic>
        <p:pic>
          <p:nvPicPr>
            <p:cNvPr id="21" name="Picture 20">
              <a:extLst>
                <a:ext uri="{FF2B5EF4-FFF2-40B4-BE49-F238E27FC236}">
                  <a16:creationId xmlns:a16="http://schemas.microsoft.com/office/drawing/2014/main" id="{13D70F7F-72DF-4C66-BC8D-A1442B18FD98}"/>
                </a:ext>
              </a:extLst>
            </p:cNvPr>
            <p:cNvPicPr>
              <a:picLocks noChangeAspect="1"/>
            </p:cNvPicPr>
            <p:nvPr/>
          </p:nvPicPr>
          <p:blipFill>
            <a:blip r:embed="rId5"/>
            <a:stretch>
              <a:fillRect/>
            </a:stretch>
          </p:blipFill>
          <p:spPr>
            <a:xfrm>
              <a:off x="4852174" y="3894784"/>
              <a:ext cx="2412413" cy="1231336"/>
            </a:xfrm>
            <a:prstGeom prst="rect">
              <a:avLst/>
            </a:prstGeom>
          </p:spPr>
        </p:pic>
      </p:grpSp>
    </p:spTree>
    <p:extLst>
      <p:ext uri="{BB962C8B-B14F-4D97-AF65-F5344CB8AC3E}">
        <p14:creationId xmlns:p14="http://schemas.microsoft.com/office/powerpoint/2010/main" val="27414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C97A61CC-EB5F-4321-B6A3-5A7EEBF23700}"/>
              </a:ext>
            </a:extLst>
          </p:cNvPr>
          <p:cNvPicPr>
            <a:picLocks noChangeAspect="1"/>
          </p:cNvPicPr>
          <p:nvPr/>
        </p:nvPicPr>
        <p:blipFill>
          <a:blip r:embed="rId3"/>
          <a:stretch>
            <a:fillRect/>
          </a:stretch>
        </p:blipFill>
        <p:spPr>
          <a:xfrm>
            <a:off x="1813943" y="3800172"/>
            <a:ext cx="1132450" cy="731370"/>
          </a:xfrm>
          <a:prstGeom prst="rect">
            <a:avLst/>
          </a:prstGeom>
        </p:spPr>
      </p:pic>
      <p:pic>
        <p:nvPicPr>
          <p:cNvPr id="71" name="Picture 70">
            <a:extLst>
              <a:ext uri="{FF2B5EF4-FFF2-40B4-BE49-F238E27FC236}">
                <a16:creationId xmlns:a16="http://schemas.microsoft.com/office/drawing/2014/main" id="{FB3FDD40-718F-443B-BDA3-427DE55C558A}"/>
              </a:ext>
            </a:extLst>
          </p:cNvPr>
          <p:cNvPicPr>
            <a:picLocks noChangeAspect="1"/>
          </p:cNvPicPr>
          <p:nvPr/>
        </p:nvPicPr>
        <p:blipFill>
          <a:blip r:embed="rId3"/>
          <a:stretch>
            <a:fillRect/>
          </a:stretch>
        </p:blipFill>
        <p:spPr>
          <a:xfrm>
            <a:off x="5535284" y="3802991"/>
            <a:ext cx="1132450" cy="731370"/>
          </a:xfrm>
          <a:prstGeom prst="rect">
            <a:avLst/>
          </a:prstGeom>
        </p:spPr>
      </p:pic>
      <p:pic>
        <p:nvPicPr>
          <p:cNvPr id="72" name="Picture 71">
            <a:extLst>
              <a:ext uri="{FF2B5EF4-FFF2-40B4-BE49-F238E27FC236}">
                <a16:creationId xmlns:a16="http://schemas.microsoft.com/office/drawing/2014/main" id="{6202DBC6-D0FC-49D9-BBEE-6CFC66214C0E}"/>
              </a:ext>
            </a:extLst>
          </p:cNvPr>
          <p:cNvPicPr>
            <a:picLocks noChangeAspect="1"/>
          </p:cNvPicPr>
          <p:nvPr/>
        </p:nvPicPr>
        <p:blipFill>
          <a:blip r:embed="rId3"/>
          <a:stretch>
            <a:fillRect/>
          </a:stretch>
        </p:blipFill>
        <p:spPr>
          <a:xfrm>
            <a:off x="9470113" y="3800172"/>
            <a:ext cx="1132450" cy="731370"/>
          </a:xfrm>
          <a:prstGeom prst="rect">
            <a:avLst/>
          </a:prstGeom>
        </p:spPr>
      </p:pic>
      <p:pic>
        <p:nvPicPr>
          <p:cNvPr id="75" name="Picture 74" descr="A close up of a computer&#10;&#10;Description generated with very high confidence">
            <a:extLst>
              <a:ext uri="{FF2B5EF4-FFF2-40B4-BE49-F238E27FC236}">
                <a16:creationId xmlns:a16="http://schemas.microsoft.com/office/drawing/2014/main" id="{4C095764-FC61-4B08-B443-D4DE8C766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98003" y="1674817"/>
            <a:ext cx="1776499" cy="1337517"/>
          </a:xfrm>
          <a:prstGeom prst="rect">
            <a:avLst/>
          </a:prstGeom>
        </p:spPr>
      </p:pic>
      <p:pic>
        <p:nvPicPr>
          <p:cNvPr id="86" name="Picture 85">
            <a:extLst>
              <a:ext uri="{FF2B5EF4-FFF2-40B4-BE49-F238E27FC236}">
                <a16:creationId xmlns:a16="http://schemas.microsoft.com/office/drawing/2014/main" id="{3CA727BC-2C1D-4C67-9F38-BCBAF01E8D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2074" y="5443766"/>
            <a:ext cx="530302" cy="519032"/>
          </a:xfrm>
          <a:prstGeom prst="rect">
            <a:avLst/>
          </a:prstGeom>
        </p:spPr>
      </p:pic>
      <p:pic>
        <p:nvPicPr>
          <p:cNvPr id="87" name="Content Placeholder 1">
            <a:extLst>
              <a:ext uri="{FF2B5EF4-FFF2-40B4-BE49-F238E27FC236}">
                <a16:creationId xmlns:a16="http://schemas.microsoft.com/office/drawing/2014/main" id="{9AFEE23C-478E-44C9-BED2-371569CB84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9212237" y="5033117"/>
            <a:ext cx="338204" cy="292098"/>
          </a:xfrm>
          <a:prstGeom prst="rect">
            <a:avLst/>
          </a:prstGeom>
          <a:noFill/>
          <a:ln w="9525">
            <a:noFill/>
            <a:miter lim="800000"/>
          </a:ln>
        </p:spPr>
      </p:pic>
      <p:pic>
        <p:nvPicPr>
          <p:cNvPr id="88" name="Content Placeholder 1">
            <a:extLst>
              <a:ext uri="{FF2B5EF4-FFF2-40B4-BE49-F238E27FC236}">
                <a16:creationId xmlns:a16="http://schemas.microsoft.com/office/drawing/2014/main" id="{6409377E-3B45-45EB-A88A-335A707BC2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2064" y="4971194"/>
            <a:ext cx="590010" cy="475450"/>
          </a:xfrm>
          <a:prstGeom prst="rect">
            <a:avLst/>
          </a:prstGeom>
        </p:spPr>
      </p:pic>
      <p:pic>
        <p:nvPicPr>
          <p:cNvPr id="89" name="Picture 88">
            <a:extLst>
              <a:ext uri="{FF2B5EF4-FFF2-40B4-BE49-F238E27FC236}">
                <a16:creationId xmlns:a16="http://schemas.microsoft.com/office/drawing/2014/main" id="{A2D8623B-0C25-46B7-86C9-E0A66F8D9EDC}"/>
              </a:ext>
            </a:extLst>
          </p:cNvPr>
          <p:cNvPicPr>
            <a:picLocks noChangeAspect="1"/>
          </p:cNvPicPr>
          <p:nvPr/>
        </p:nvPicPr>
        <p:blipFill>
          <a:blip r:embed="rId8"/>
          <a:stretch>
            <a:fillRect/>
          </a:stretch>
        </p:blipFill>
        <p:spPr>
          <a:xfrm>
            <a:off x="10443697" y="4958747"/>
            <a:ext cx="276120" cy="441146"/>
          </a:xfrm>
          <a:prstGeom prst="rect">
            <a:avLst/>
          </a:prstGeom>
        </p:spPr>
      </p:pic>
      <p:pic>
        <p:nvPicPr>
          <p:cNvPr id="90" name="Picture 17" descr="image6.png">
            <a:extLst>
              <a:ext uri="{FF2B5EF4-FFF2-40B4-BE49-F238E27FC236}">
                <a16:creationId xmlns:a16="http://schemas.microsoft.com/office/drawing/2014/main" id="{8191F3DE-0BA7-4388-81A6-C8AE5148573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68142" y="5456962"/>
            <a:ext cx="341266" cy="280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 name="Picture 90" descr="A picture containing object&#10;&#10;Description generated with very high confidence">
            <a:extLst>
              <a:ext uri="{FF2B5EF4-FFF2-40B4-BE49-F238E27FC236}">
                <a16:creationId xmlns:a16="http://schemas.microsoft.com/office/drawing/2014/main" id="{C62450F0-DEF7-4B2A-90A3-392C285AB7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1580" y="5456962"/>
            <a:ext cx="316816" cy="316816"/>
          </a:xfrm>
          <a:prstGeom prst="rect">
            <a:avLst/>
          </a:prstGeom>
        </p:spPr>
      </p:pic>
      <p:sp>
        <p:nvSpPr>
          <p:cNvPr id="92" name="AutoShape 7">
            <a:extLst>
              <a:ext uri="{FF2B5EF4-FFF2-40B4-BE49-F238E27FC236}">
                <a16:creationId xmlns:a16="http://schemas.microsoft.com/office/drawing/2014/main" id="{5BF0BD35-B126-4505-845B-1212C9159D6E}"/>
              </a:ext>
            </a:extLst>
          </p:cNvPr>
          <p:cNvSpPr>
            <a:spLocks/>
          </p:cNvSpPr>
          <p:nvPr/>
        </p:nvSpPr>
        <p:spPr bwMode="auto">
          <a:xfrm>
            <a:off x="372533" y="3721818"/>
            <a:ext cx="11374708" cy="2351987"/>
          </a:xfrm>
          <a:prstGeom prst="roundRect">
            <a:avLst>
              <a:gd name="adj" fmla="val 6146"/>
            </a:avLst>
          </a:prstGeom>
          <a:noFill/>
          <a:ln>
            <a:headEnd/>
            <a:tailEnd/>
          </a:ln>
          <a:extLst/>
        </p:spPr>
        <p:style>
          <a:lnRef idx="1">
            <a:schemeClr val="accent3"/>
          </a:lnRef>
          <a:fillRef idx="2">
            <a:schemeClr val="accent3"/>
          </a:fillRef>
          <a:effectRef idx="1">
            <a:schemeClr val="accent3"/>
          </a:effectRef>
          <a:fontRef idx="minor">
            <a:schemeClr val="dk1"/>
          </a:fontRef>
        </p:style>
        <p:txBody>
          <a:bodyPr lIns="34290" rIns="3429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1400" dirty="0">
              <a:solidFill>
                <a:schemeClr val="tx1"/>
              </a:solidFill>
              <a:latin typeface="+mn-lt"/>
              <a:ea typeface="微软雅黑" panose="020B0503020204020204" pitchFamily="34" charset="-122"/>
            </a:endParaRPr>
          </a:p>
        </p:txBody>
      </p:sp>
      <p:sp>
        <p:nvSpPr>
          <p:cNvPr id="93" name="AutoShape 7">
            <a:extLst>
              <a:ext uri="{FF2B5EF4-FFF2-40B4-BE49-F238E27FC236}">
                <a16:creationId xmlns:a16="http://schemas.microsoft.com/office/drawing/2014/main" id="{EC86CBF6-604A-416A-892F-F56B60E8DE69}"/>
              </a:ext>
            </a:extLst>
          </p:cNvPr>
          <p:cNvSpPr>
            <a:spLocks/>
          </p:cNvSpPr>
          <p:nvPr/>
        </p:nvSpPr>
        <p:spPr bwMode="auto">
          <a:xfrm>
            <a:off x="372532" y="1132327"/>
            <a:ext cx="11374709" cy="2297981"/>
          </a:xfrm>
          <a:prstGeom prst="roundRect">
            <a:avLst>
              <a:gd name="adj" fmla="val 6146"/>
            </a:avLst>
          </a:prstGeom>
          <a:noFill/>
          <a:ln>
            <a:headEnd/>
            <a:tailEnd/>
          </a:ln>
          <a:extLst/>
        </p:spPr>
        <p:style>
          <a:lnRef idx="1">
            <a:schemeClr val="accent3"/>
          </a:lnRef>
          <a:fillRef idx="2">
            <a:schemeClr val="accent3"/>
          </a:fillRef>
          <a:effectRef idx="1">
            <a:schemeClr val="accent3"/>
          </a:effectRef>
          <a:fontRef idx="minor">
            <a:schemeClr val="dk1"/>
          </a:fontRef>
        </p:style>
        <p:txBody>
          <a:bodyPr lIns="34290" rIns="3429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1400" dirty="0">
              <a:solidFill>
                <a:schemeClr val="tx1"/>
              </a:solidFill>
              <a:latin typeface="+mn-lt"/>
              <a:ea typeface="微软雅黑" panose="020B0503020204020204" pitchFamily="34" charset="-122"/>
            </a:endParaRPr>
          </a:p>
        </p:txBody>
      </p:sp>
      <p:sp>
        <p:nvSpPr>
          <p:cNvPr id="5" name="TextBox 4">
            <a:extLst>
              <a:ext uri="{FF2B5EF4-FFF2-40B4-BE49-F238E27FC236}">
                <a16:creationId xmlns:a16="http://schemas.microsoft.com/office/drawing/2014/main" id="{14740B0D-27FC-40F0-B1D4-5780E7CA2C4E}"/>
              </a:ext>
            </a:extLst>
          </p:cNvPr>
          <p:cNvSpPr txBox="1"/>
          <p:nvPr/>
        </p:nvSpPr>
        <p:spPr>
          <a:xfrm>
            <a:off x="1792266" y="4392187"/>
            <a:ext cx="1098378" cy="276999"/>
          </a:xfrm>
          <a:prstGeom prst="rect">
            <a:avLst/>
          </a:prstGeom>
          <a:noFill/>
        </p:spPr>
        <p:txBody>
          <a:bodyPr wrap="none" rtlCol="0">
            <a:spAutoFit/>
          </a:bodyPr>
          <a:lstStyle/>
          <a:p>
            <a:r>
              <a:rPr lang="en-US" sz="1200" b="1" dirty="0"/>
              <a:t>Store 1: XWEB</a:t>
            </a:r>
          </a:p>
        </p:txBody>
      </p:sp>
      <p:sp>
        <p:nvSpPr>
          <p:cNvPr id="94" name="TextBox 93">
            <a:extLst>
              <a:ext uri="{FF2B5EF4-FFF2-40B4-BE49-F238E27FC236}">
                <a16:creationId xmlns:a16="http://schemas.microsoft.com/office/drawing/2014/main" id="{60E8E1BA-9B2D-4D70-8492-11A07D201DD6}"/>
              </a:ext>
            </a:extLst>
          </p:cNvPr>
          <p:cNvSpPr txBox="1"/>
          <p:nvPr/>
        </p:nvSpPr>
        <p:spPr>
          <a:xfrm>
            <a:off x="5561843" y="4390791"/>
            <a:ext cx="1133644" cy="276999"/>
          </a:xfrm>
          <a:prstGeom prst="rect">
            <a:avLst/>
          </a:prstGeom>
          <a:noFill/>
        </p:spPr>
        <p:txBody>
          <a:bodyPr wrap="none" rtlCol="0">
            <a:spAutoFit/>
          </a:bodyPr>
          <a:lstStyle/>
          <a:p>
            <a:r>
              <a:rPr lang="en-US" sz="1200" b="1" dirty="0"/>
              <a:t>Store 2 : XWEB</a:t>
            </a:r>
          </a:p>
        </p:txBody>
      </p:sp>
      <p:sp>
        <p:nvSpPr>
          <p:cNvPr id="95" name="TextBox 94">
            <a:extLst>
              <a:ext uri="{FF2B5EF4-FFF2-40B4-BE49-F238E27FC236}">
                <a16:creationId xmlns:a16="http://schemas.microsoft.com/office/drawing/2014/main" id="{3FBC2853-85D4-4997-8DA7-F94899BD28D0}"/>
              </a:ext>
            </a:extLst>
          </p:cNvPr>
          <p:cNvSpPr txBox="1"/>
          <p:nvPr/>
        </p:nvSpPr>
        <p:spPr>
          <a:xfrm>
            <a:off x="9609409" y="4390791"/>
            <a:ext cx="1266693" cy="276999"/>
          </a:xfrm>
          <a:prstGeom prst="rect">
            <a:avLst/>
          </a:prstGeom>
          <a:noFill/>
        </p:spPr>
        <p:txBody>
          <a:bodyPr wrap="none" rtlCol="0">
            <a:spAutoFit/>
          </a:bodyPr>
          <a:lstStyle/>
          <a:p>
            <a:r>
              <a:rPr lang="en-US" sz="1200" b="1" dirty="0"/>
              <a:t>Store …. : XWEBs</a:t>
            </a:r>
          </a:p>
        </p:txBody>
      </p:sp>
      <p:pic>
        <p:nvPicPr>
          <p:cNvPr id="60" name="Picture 59">
            <a:extLst>
              <a:ext uri="{FF2B5EF4-FFF2-40B4-BE49-F238E27FC236}">
                <a16:creationId xmlns:a16="http://schemas.microsoft.com/office/drawing/2014/main" id="{897FCEF0-3039-4648-989F-8359DCCBD7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2879" y="5443766"/>
            <a:ext cx="530302" cy="519032"/>
          </a:xfrm>
          <a:prstGeom prst="rect">
            <a:avLst/>
          </a:prstGeom>
        </p:spPr>
      </p:pic>
      <p:pic>
        <p:nvPicPr>
          <p:cNvPr id="61" name="Content Placeholder 1">
            <a:extLst>
              <a:ext uri="{FF2B5EF4-FFF2-40B4-BE49-F238E27FC236}">
                <a16:creationId xmlns:a16="http://schemas.microsoft.com/office/drawing/2014/main" id="{CB53479B-C1B4-4D1F-8BFE-115D8E400D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643042" y="5033117"/>
            <a:ext cx="338204" cy="292098"/>
          </a:xfrm>
          <a:prstGeom prst="rect">
            <a:avLst/>
          </a:prstGeom>
          <a:noFill/>
          <a:ln w="9525">
            <a:noFill/>
            <a:miter lim="800000"/>
          </a:ln>
        </p:spPr>
      </p:pic>
      <p:pic>
        <p:nvPicPr>
          <p:cNvPr id="62" name="Content Placeholder 1">
            <a:extLst>
              <a:ext uri="{FF2B5EF4-FFF2-40B4-BE49-F238E27FC236}">
                <a16:creationId xmlns:a16="http://schemas.microsoft.com/office/drawing/2014/main" id="{76F52DD6-6ECB-4C05-8625-E686290043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2869" y="4971194"/>
            <a:ext cx="590010" cy="475450"/>
          </a:xfrm>
          <a:prstGeom prst="rect">
            <a:avLst/>
          </a:prstGeom>
        </p:spPr>
      </p:pic>
      <p:pic>
        <p:nvPicPr>
          <p:cNvPr id="63" name="Picture 62">
            <a:extLst>
              <a:ext uri="{FF2B5EF4-FFF2-40B4-BE49-F238E27FC236}">
                <a16:creationId xmlns:a16="http://schemas.microsoft.com/office/drawing/2014/main" id="{D090F2A6-3158-458E-94C5-2C7BD9C1F990}"/>
              </a:ext>
            </a:extLst>
          </p:cNvPr>
          <p:cNvPicPr>
            <a:picLocks noChangeAspect="1"/>
          </p:cNvPicPr>
          <p:nvPr/>
        </p:nvPicPr>
        <p:blipFill>
          <a:blip r:embed="rId8"/>
          <a:stretch>
            <a:fillRect/>
          </a:stretch>
        </p:blipFill>
        <p:spPr>
          <a:xfrm>
            <a:off x="2874502" y="4958747"/>
            <a:ext cx="276120" cy="441146"/>
          </a:xfrm>
          <a:prstGeom prst="rect">
            <a:avLst/>
          </a:prstGeom>
        </p:spPr>
      </p:pic>
      <p:pic>
        <p:nvPicPr>
          <p:cNvPr id="66" name="Picture 17" descr="image6.png">
            <a:extLst>
              <a:ext uri="{FF2B5EF4-FFF2-40B4-BE49-F238E27FC236}">
                <a16:creationId xmlns:a16="http://schemas.microsoft.com/office/drawing/2014/main" id="{F23466BF-CD8B-4175-8358-B7AAB73A713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98947" y="5456962"/>
            <a:ext cx="341266" cy="280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 name="Picture 68" descr="A picture containing object&#10;&#10;Description generated with very high confidence">
            <a:extLst>
              <a:ext uri="{FF2B5EF4-FFF2-40B4-BE49-F238E27FC236}">
                <a16:creationId xmlns:a16="http://schemas.microsoft.com/office/drawing/2014/main" id="{E9ABAD24-1B8C-490B-8E40-ED8FFF3DAB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2385" y="5456962"/>
            <a:ext cx="316816" cy="316816"/>
          </a:xfrm>
          <a:prstGeom prst="rect">
            <a:avLst/>
          </a:prstGeom>
        </p:spPr>
      </p:pic>
      <p:sp>
        <p:nvSpPr>
          <p:cNvPr id="97" name="TextBox 96">
            <a:extLst>
              <a:ext uri="{FF2B5EF4-FFF2-40B4-BE49-F238E27FC236}">
                <a16:creationId xmlns:a16="http://schemas.microsoft.com/office/drawing/2014/main" id="{984239A3-8418-47EA-9E7E-9701C35077E2}"/>
              </a:ext>
            </a:extLst>
          </p:cNvPr>
          <p:cNvSpPr txBox="1"/>
          <p:nvPr/>
        </p:nvSpPr>
        <p:spPr>
          <a:xfrm>
            <a:off x="1683407" y="5777340"/>
            <a:ext cx="1321772" cy="276999"/>
          </a:xfrm>
          <a:prstGeom prst="rect">
            <a:avLst/>
          </a:prstGeom>
          <a:noFill/>
        </p:spPr>
        <p:txBody>
          <a:bodyPr wrap="none" rtlCol="0">
            <a:spAutoFit/>
          </a:bodyPr>
          <a:lstStyle/>
          <a:p>
            <a:r>
              <a:rPr lang="en-US" sz="1200" b="1" dirty="0"/>
              <a:t>Electronic devices</a:t>
            </a:r>
          </a:p>
        </p:txBody>
      </p:sp>
      <p:grpSp>
        <p:nvGrpSpPr>
          <p:cNvPr id="78" name="Group 77">
            <a:extLst>
              <a:ext uri="{FF2B5EF4-FFF2-40B4-BE49-F238E27FC236}">
                <a16:creationId xmlns:a16="http://schemas.microsoft.com/office/drawing/2014/main" id="{B9C1A05B-879C-4BD4-894D-018AA1CAEECB}"/>
              </a:ext>
            </a:extLst>
          </p:cNvPr>
          <p:cNvGrpSpPr/>
          <p:nvPr/>
        </p:nvGrpSpPr>
        <p:grpSpPr>
          <a:xfrm>
            <a:off x="5263982" y="4958748"/>
            <a:ext cx="1610139" cy="1004051"/>
            <a:chOff x="910237" y="4670515"/>
            <a:chExt cx="1610139" cy="1004051"/>
          </a:xfrm>
        </p:grpSpPr>
        <p:pic>
          <p:nvPicPr>
            <p:cNvPr id="79" name="Picture 78">
              <a:extLst>
                <a:ext uri="{FF2B5EF4-FFF2-40B4-BE49-F238E27FC236}">
                  <a16:creationId xmlns:a16="http://schemas.microsoft.com/office/drawing/2014/main" id="{548842FC-FC53-4C55-8E86-3ADD6BA85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0074" y="5155534"/>
              <a:ext cx="530302" cy="519032"/>
            </a:xfrm>
            <a:prstGeom prst="rect">
              <a:avLst/>
            </a:prstGeom>
          </p:spPr>
        </p:pic>
        <p:pic>
          <p:nvPicPr>
            <p:cNvPr id="80" name="Content Placeholder 1">
              <a:extLst>
                <a:ext uri="{FF2B5EF4-FFF2-40B4-BE49-F238E27FC236}">
                  <a16:creationId xmlns:a16="http://schemas.microsoft.com/office/drawing/2014/main" id="{BB833471-766D-4B0F-9EF1-5B78CDEB4E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910237" y="4744885"/>
              <a:ext cx="338204" cy="292098"/>
            </a:xfrm>
            <a:prstGeom prst="rect">
              <a:avLst/>
            </a:prstGeom>
            <a:noFill/>
            <a:ln w="9525">
              <a:noFill/>
              <a:miter lim="800000"/>
            </a:ln>
          </p:spPr>
        </p:pic>
        <p:pic>
          <p:nvPicPr>
            <p:cNvPr id="81" name="Content Placeholder 1">
              <a:extLst>
                <a:ext uri="{FF2B5EF4-FFF2-40B4-BE49-F238E27FC236}">
                  <a16:creationId xmlns:a16="http://schemas.microsoft.com/office/drawing/2014/main" id="{F330F1F7-1D4E-4629-B7F2-14AA5B90DB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0064" y="4682962"/>
              <a:ext cx="590010" cy="475450"/>
            </a:xfrm>
            <a:prstGeom prst="rect">
              <a:avLst/>
            </a:prstGeom>
          </p:spPr>
        </p:pic>
        <p:pic>
          <p:nvPicPr>
            <p:cNvPr id="82" name="Picture 81">
              <a:extLst>
                <a:ext uri="{FF2B5EF4-FFF2-40B4-BE49-F238E27FC236}">
                  <a16:creationId xmlns:a16="http://schemas.microsoft.com/office/drawing/2014/main" id="{0D662B89-A462-46D2-BD62-BDA7888D7D7E}"/>
                </a:ext>
              </a:extLst>
            </p:cNvPr>
            <p:cNvPicPr>
              <a:picLocks noChangeAspect="1"/>
            </p:cNvPicPr>
            <p:nvPr/>
          </p:nvPicPr>
          <p:blipFill>
            <a:blip r:embed="rId8"/>
            <a:stretch>
              <a:fillRect/>
            </a:stretch>
          </p:blipFill>
          <p:spPr>
            <a:xfrm>
              <a:off x="2141697" y="4670515"/>
              <a:ext cx="276120" cy="441146"/>
            </a:xfrm>
            <a:prstGeom prst="rect">
              <a:avLst/>
            </a:prstGeom>
          </p:spPr>
        </p:pic>
        <p:pic>
          <p:nvPicPr>
            <p:cNvPr id="83" name="Picture 17" descr="image6.png">
              <a:extLst>
                <a:ext uri="{FF2B5EF4-FFF2-40B4-BE49-F238E27FC236}">
                  <a16:creationId xmlns:a16="http://schemas.microsoft.com/office/drawing/2014/main" id="{3C31FE97-E16C-4E8C-8A58-BCDEC117676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6142" y="5168730"/>
              <a:ext cx="341266" cy="280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 name="Picture 83" descr="A picture containing object&#10;&#10;Description generated with very high confidence">
              <a:extLst>
                <a:ext uri="{FF2B5EF4-FFF2-40B4-BE49-F238E27FC236}">
                  <a16:creationId xmlns:a16="http://schemas.microsoft.com/office/drawing/2014/main" id="{091F1685-901A-4B91-8502-73D93E7FDF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580" y="5168730"/>
              <a:ext cx="316816" cy="316816"/>
            </a:xfrm>
            <a:prstGeom prst="rect">
              <a:avLst/>
            </a:prstGeom>
          </p:spPr>
        </p:pic>
      </p:grpSp>
      <p:sp>
        <p:nvSpPr>
          <p:cNvPr id="98" name="TextBox 97">
            <a:extLst>
              <a:ext uri="{FF2B5EF4-FFF2-40B4-BE49-F238E27FC236}">
                <a16:creationId xmlns:a16="http://schemas.microsoft.com/office/drawing/2014/main" id="{9B341557-49AB-4123-8F31-3B994BD67C60}"/>
              </a:ext>
            </a:extLst>
          </p:cNvPr>
          <p:cNvSpPr txBox="1"/>
          <p:nvPr/>
        </p:nvSpPr>
        <p:spPr>
          <a:xfrm>
            <a:off x="5319886" y="5766689"/>
            <a:ext cx="1321772" cy="276999"/>
          </a:xfrm>
          <a:prstGeom prst="rect">
            <a:avLst/>
          </a:prstGeom>
          <a:noFill/>
        </p:spPr>
        <p:txBody>
          <a:bodyPr wrap="none" rtlCol="0">
            <a:spAutoFit/>
          </a:bodyPr>
          <a:lstStyle/>
          <a:p>
            <a:r>
              <a:rPr lang="en-US" sz="1200" b="1" dirty="0"/>
              <a:t>Electronic devices</a:t>
            </a:r>
          </a:p>
        </p:txBody>
      </p:sp>
      <p:sp>
        <p:nvSpPr>
          <p:cNvPr id="99" name="TextBox 98">
            <a:extLst>
              <a:ext uri="{FF2B5EF4-FFF2-40B4-BE49-F238E27FC236}">
                <a16:creationId xmlns:a16="http://schemas.microsoft.com/office/drawing/2014/main" id="{71BC7C76-3F86-4B47-9425-840E5F65F29B}"/>
              </a:ext>
            </a:extLst>
          </p:cNvPr>
          <p:cNvSpPr txBox="1"/>
          <p:nvPr/>
        </p:nvSpPr>
        <p:spPr>
          <a:xfrm>
            <a:off x="9317869" y="5757237"/>
            <a:ext cx="1321772" cy="276999"/>
          </a:xfrm>
          <a:prstGeom prst="rect">
            <a:avLst/>
          </a:prstGeom>
          <a:noFill/>
        </p:spPr>
        <p:txBody>
          <a:bodyPr wrap="none" rtlCol="0">
            <a:spAutoFit/>
          </a:bodyPr>
          <a:lstStyle/>
          <a:p>
            <a:r>
              <a:rPr lang="en-US" sz="1200" b="1" dirty="0"/>
              <a:t>Electronic devices</a:t>
            </a:r>
          </a:p>
        </p:txBody>
      </p:sp>
      <p:sp>
        <p:nvSpPr>
          <p:cNvPr id="106" name="TextBox 105">
            <a:extLst>
              <a:ext uri="{FF2B5EF4-FFF2-40B4-BE49-F238E27FC236}">
                <a16:creationId xmlns:a16="http://schemas.microsoft.com/office/drawing/2014/main" id="{D4F76D32-2A6D-46CC-9579-23812A1119D5}"/>
              </a:ext>
            </a:extLst>
          </p:cNvPr>
          <p:cNvSpPr txBox="1"/>
          <p:nvPr/>
        </p:nvSpPr>
        <p:spPr>
          <a:xfrm>
            <a:off x="1495760" y="4943911"/>
            <a:ext cx="1865005" cy="1101449"/>
          </a:xfrm>
          <a:prstGeom prst="rect">
            <a:avLst/>
          </a:prstGeom>
          <a:noFill/>
        </p:spPr>
        <p:txBody>
          <a:bodyPr wrap="square" rtlCol="0">
            <a:noAutofit/>
          </a:bodyPr>
          <a:lstStyle/>
          <a:p>
            <a:endParaRPr lang="en-US" sz="1200" dirty="0"/>
          </a:p>
        </p:txBody>
      </p:sp>
      <p:cxnSp>
        <p:nvCxnSpPr>
          <p:cNvPr id="108" name="Connector: Elbow 107">
            <a:extLst>
              <a:ext uri="{FF2B5EF4-FFF2-40B4-BE49-F238E27FC236}">
                <a16:creationId xmlns:a16="http://schemas.microsoft.com/office/drawing/2014/main" id="{3B85EDE6-9D52-4664-B90F-62698C5BDDFA}"/>
              </a:ext>
            </a:extLst>
          </p:cNvPr>
          <p:cNvCxnSpPr>
            <a:stCxn id="106" idx="1"/>
            <a:endCxn id="70" idx="1"/>
          </p:cNvCxnSpPr>
          <p:nvPr/>
        </p:nvCxnSpPr>
        <p:spPr>
          <a:xfrm rot="10800000" flipH="1">
            <a:off x="1495759" y="4165857"/>
            <a:ext cx="318184" cy="1328778"/>
          </a:xfrm>
          <a:prstGeom prst="bentConnector3">
            <a:avLst>
              <a:gd name="adj1" fmla="val -46855"/>
            </a:avLst>
          </a:prstGeom>
          <a:ln>
            <a:solidFill>
              <a:srgbClr val="FFCF22"/>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AC37293-0974-4653-9A77-533D9C854418}"/>
              </a:ext>
            </a:extLst>
          </p:cNvPr>
          <p:cNvSpPr txBox="1"/>
          <p:nvPr/>
        </p:nvSpPr>
        <p:spPr>
          <a:xfrm>
            <a:off x="5098552" y="4947151"/>
            <a:ext cx="1865005" cy="1101449"/>
          </a:xfrm>
          <a:prstGeom prst="rect">
            <a:avLst/>
          </a:prstGeom>
          <a:noFill/>
        </p:spPr>
        <p:txBody>
          <a:bodyPr wrap="square" rtlCol="0">
            <a:noAutofit/>
          </a:bodyPr>
          <a:lstStyle/>
          <a:p>
            <a:endParaRPr lang="en-US" sz="1200" b="1" dirty="0"/>
          </a:p>
        </p:txBody>
      </p:sp>
      <p:sp>
        <p:nvSpPr>
          <p:cNvPr id="111" name="TextBox 110">
            <a:extLst>
              <a:ext uri="{FF2B5EF4-FFF2-40B4-BE49-F238E27FC236}">
                <a16:creationId xmlns:a16="http://schemas.microsoft.com/office/drawing/2014/main" id="{14AED39D-C04B-467E-9433-35FDC3B349A4}"/>
              </a:ext>
            </a:extLst>
          </p:cNvPr>
          <p:cNvSpPr txBox="1"/>
          <p:nvPr/>
        </p:nvSpPr>
        <p:spPr>
          <a:xfrm>
            <a:off x="9123017" y="4923193"/>
            <a:ext cx="1865005" cy="1101449"/>
          </a:xfrm>
          <a:prstGeom prst="rect">
            <a:avLst/>
          </a:prstGeom>
          <a:noFill/>
        </p:spPr>
        <p:txBody>
          <a:bodyPr wrap="square" rtlCol="0">
            <a:noAutofit/>
          </a:bodyPr>
          <a:lstStyle/>
          <a:p>
            <a:endParaRPr lang="en-US" sz="1200" dirty="0"/>
          </a:p>
        </p:txBody>
      </p:sp>
      <p:cxnSp>
        <p:nvCxnSpPr>
          <p:cNvPr id="113" name="Connector: Elbow 112">
            <a:extLst>
              <a:ext uri="{FF2B5EF4-FFF2-40B4-BE49-F238E27FC236}">
                <a16:creationId xmlns:a16="http://schemas.microsoft.com/office/drawing/2014/main" id="{A826A3BC-378D-4521-9B15-6F96514880C4}"/>
              </a:ext>
            </a:extLst>
          </p:cNvPr>
          <p:cNvCxnSpPr>
            <a:stCxn id="110" idx="1"/>
            <a:endCxn id="71" idx="1"/>
          </p:cNvCxnSpPr>
          <p:nvPr/>
        </p:nvCxnSpPr>
        <p:spPr>
          <a:xfrm rot="10800000" flipH="1">
            <a:off x="5098551" y="4168678"/>
            <a:ext cx="436733" cy="1329199"/>
          </a:xfrm>
          <a:prstGeom prst="bentConnector3">
            <a:avLst>
              <a:gd name="adj1" fmla="val -29585"/>
            </a:avLst>
          </a:prstGeom>
          <a:ln>
            <a:solidFill>
              <a:srgbClr val="FFCF22"/>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DC574A77-0905-49E2-ACA1-DEE411234040}"/>
              </a:ext>
            </a:extLst>
          </p:cNvPr>
          <p:cNvCxnSpPr>
            <a:stCxn id="111" idx="1"/>
            <a:endCxn id="72" idx="1"/>
          </p:cNvCxnSpPr>
          <p:nvPr/>
        </p:nvCxnSpPr>
        <p:spPr>
          <a:xfrm rot="10800000" flipH="1">
            <a:off x="9123016" y="4165857"/>
            <a:ext cx="347097" cy="1308060"/>
          </a:xfrm>
          <a:prstGeom prst="bentConnector3">
            <a:avLst>
              <a:gd name="adj1" fmla="val -40089"/>
            </a:avLst>
          </a:prstGeom>
          <a:ln>
            <a:solidFill>
              <a:srgbClr val="FFCF22"/>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3BC5A9A1-09FA-4C5E-A7D8-05C2C8EF956E}"/>
              </a:ext>
            </a:extLst>
          </p:cNvPr>
          <p:cNvGrpSpPr/>
          <p:nvPr/>
        </p:nvGrpSpPr>
        <p:grpSpPr>
          <a:xfrm>
            <a:off x="6332732" y="1223324"/>
            <a:ext cx="5047474" cy="1047170"/>
            <a:chOff x="4627952" y="1507805"/>
            <a:chExt cx="4059114" cy="1155631"/>
          </a:xfrm>
        </p:grpSpPr>
        <p:sp>
          <p:nvSpPr>
            <p:cNvPr id="123" name="AutoShape 7">
              <a:extLst>
                <a:ext uri="{FF2B5EF4-FFF2-40B4-BE49-F238E27FC236}">
                  <a16:creationId xmlns:a16="http://schemas.microsoft.com/office/drawing/2014/main" id="{93F00980-2D96-4682-A268-A7BACE0B183D}"/>
                </a:ext>
              </a:extLst>
            </p:cNvPr>
            <p:cNvSpPr>
              <a:spLocks/>
            </p:cNvSpPr>
            <p:nvPr/>
          </p:nvSpPr>
          <p:spPr bwMode="auto">
            <a:xfrm>
              <a:off x="4627952" y="1698496"/>
              <a:ext cx="4059114" cy="964940"/>
            </a:xfrm>
            <a:prstGeom prst="roundRect">
              <a:avLst>
                <a:gd name="adj" fmla="val 16667"/>
              </a:avLst>
            </a:prstGeom>
            <a:solidFill>
              <a:schemeClr val="bg1"/>
            </a:solidFill>
            <a:ln>
              <a:headEnd/>
              <a:tailEnd/>
            </a:ln>
            <a:extLst/>
          </p:spPr>
          <p:style>
            <a:lnRef idx="1">
              <a:schemeClr val="accent3"/>
            </a:lnRef>
            <a:fillRef idx="2">
              <a:schemeClr val="accent3"/>
            </a:fillRef>
            <a:effectRef idx="1">
              <a:schemeClr val="accent3"/>
            </a:effectRef>
            <a:fontRef idx="minor">
              <a:schemeClr val="dk1"/>
            </a:fontRef>
          </p:style>
          <p:txBody>
            <a:bodyPr lIns="34290" rIns="3429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1400" dirty="0">
                <a:solidFill>
                  <a:srgbClr val="FFFFFF"/>
                </a:solidFill>
                <a:latin typeface="+mn-lt"/>
                <a:ea typeface="微软雅黑" panose="020B0503020204020204" pitchFamily="34" charset="-122"/>
              </a:endParaRPr>
            </a:p>
          </p:txBody>
        </p:sp>
        <p:sp>
          <p:nvSpPr>
            <p:cNvPr id="124" name="TextBox 123">
              <a:extLst>
                <a:ext uri="{FF2B5EF4-FFF2-40B4-BE49-F238E27FC236}">
                  <a16:creationId xmlns:a16="http://schemas.microsoft.com/office/drawing/2014/main" id="{B49A5130-1876-4B04-9021-A7084F6B6398}"/>
                </a:ext>
              </a:extLst>
            </p:cNvPr>
            <p:cNvSpPr txBox="1"/>
            <p:nvPr/>
          </p:nvSpPr>
          <p:spPr bwMode="auto">
            <a:xfrm>
              <a:off x="5901813" y="1507805"/>
              <a:ext cx="1419445" cy="351543"/>
            </a:xfrm>
            <a:prstGeom prst="rect">
              <a:avLst/>
            </a:prstGeom>
            <a:solidFill>
              <a:schemeClr val="bg1"/>
            </a:solidFill>
            <a:ln w="9525">
              <a:noFill/>
              <a:miter lim="800000"/>
              <a:headEnd/>
              <a:tailEnd/>
            </a:ln>
          </p:spPr>
          <p:txBody>
            <a:bodyPr wrap="square" rtlCol="0">
              <a:spAutoFit/>
            </a:bodyPr>
            <a:lstStyle/>
            <a:p>
              <a:pPr algn="ctr" eaLnBrk="0" hangingPunct="0">
                <a:lnSpc>
                  <a:spcPct val="105000"/>
                </a:lnSpc>
              </a:pPr>
              <a:r>
                <a:rPr lang="en-US" sz="1400" dirty="0"/>
                <a:t>Smart Connect Web</a:t>
              </a:r>
            </a:p>
          </p:txBody>
        </p:sp>
      </p:grpSp>
      <p:pic>
        <p:nvPicPr>
          <p:cNvPr id="121" name="Picture 120" descr="A screen shot of a computer&#10;&#10;Description generated with very high confidence">
            <a:extLst>
              <a:ext uri="{FF2B5EF4-FFF2-40B4-BE49-F238E27FC236}">
                <a16:creationId xmlns:a16="http://schemas.microsoft.com/office/drawing/2014/main" id="{1A253DF5-0D77-46EA-81D0-2090BDAA2DA8}"/>
              </a:ext>
            </a:extLst>
          </p:cNvPr>
          <p:cNvPicPr>
            <a:picLocks noChangeAspect="1"/>
          </p:cNvPicPr>
          <p:nvPr/>
        </p:nvPicPr>
        <p:blipFill>
          <a:blip r:embed="rId11" cstate="print">
            <a:extLst>
              <a:ext uri="{28A0092B-C50C-407E-A947-70E740481C1C}">
                <a14:useLocalDpi xmlns:a14="http://schemas.microsoft.com/office/drawing/2010/main" val="0"/>
              </a:ext>
            </a:extLst>
          </a:blip>
          <a:srcRect b="17753"/>
          <a:stretch>
            <a:fillRect/>
          </a:stretch>
        </p:blipFill>
        <p:spPr>
          <a:xfrm>
            <a:off x="6498407" y="1486286"/>
            <a:ext cx="925190" cy="742494"/>
          </a:xfrm>
          <a:custGeom>
            <a:avLst/>
            <a:gdLst>
              <a:gd name="connsiteX0" fmla="*/ 0 w 5085815"/>
              <a:gd name="connsiteY0" fmla="*/ 0 h 4081526"/>
              <a:gd name="connsiteX1" fmla="*/ 5085815 w 5085815"/>
              <a:gd name="connsiteY1" fmla="*/ 0 h 4081526"/>
              <a:gd name="connsiteX2" fmla="*/ 5085815 w 5085815"/>
              <a:gd name="connsiteY2" fmla="*/ 3410736 h 4081526"/>
              <a:gd name="connsiteX3" fmla="*/ 5078641 w 5085815"/>
              <a:gd name="connsiteY3" fmla="*/ 3419431 h 4081526"/>
              <a:gd name="connsiteX4" fmla="*/ 5078504 w 5085815"/>
              <a:gd name="connsiteY4" fmla="*/ 3410966 h 4081526"/>
              <a:gd name="connsiteX5" fmla="*/ 5078504 w 5085815"/>
              <a:gd name="connsiteY5" fmla="*/ 3405886 h 4081526"/>
              <a:gd name="connsiteX6" fmla="*/ 5027704 w 5085815"/>
              <a:gd name="connsiteY6" fmla="*/ 3477006 h 4081526"/>
              <a:gd name="connsiteX7" fmla="*/ 3112544 w 5085815"/>
              <a:gd name="connsiteY7" fmla="*/ 3492246 h 4081526"/>
              <a:gd name="connsiteX8" fmla="*/ 3127784 w 5085815"/>
              <a:gd name="connsiteY8" fmla="*/ 3837686 h 4081526"/>
              <a:gd name="connsiteX9" fmla="*/ 3366544 w 5085815"/>
              <a:gd name="connsiteY9" fmla="*/ 4035806 h 4081526"/>
              <a:gd name="connsiteX10" fmla="*/ 3381784 w 5085815"/>
              <a:gd name="connsiteY10" fmla="*/ 4081526 h 4081526"/>
              <a:gd name="connsiteX11" fmla="*/ 1720624 w 5085815"/>
              <a:gd name="connsiteY11" fmla="*/ 4081526 h 4081526"/>
              <a:gd name="connsiteX12" fmla="*/ 1700304 w 5085815"/>
              <a:gd name="connsiteY12" fmla="*/ 4066286 h 4081526"/>
              <a:gd name="connsiteX13" fmla="*/ 1969544 w 5085815"/>
              <a:gd name="connsiteY13" fmla="*/ 3797046 h 4081526"/>
              <a:gd name="connsiteX14" fmla="*/ 1989864 w 5085815"/>
              <a:gd name="connsiteY14" fmla="*/ 3487166 h 4081526"/>
              <a:gd name="connsiteX15" fmla="*/ 54384 w 5085815"/>
              <a:gd name="connsiteY15" fmla="*/ 3487166 h 4081526"/>
              <a:gd name="connsiteX16" fmla="*/ 0 w 5085815"/>
              <a:gd name="connsiteY16" fmla="*/ 3414654 h 40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5815" h="4081526">
                <a:moveTo>
                  <a:pt x="0" y="0"/>
                </a:moveTo>
                <a:lnTo>
                  <a:pt x="5085815" y="0"/>
                </a:lnTo>
                <a:lnTo>
                  <a:pt x="5085815" y="3410736"/>
                </a:lnTo>
                <a:lnTo>
                  <a:pt x="5078641" y="3419431"/>
                </a:lnTo>
                <a:lnTo>
                  <a:pt x="5078504" y="3410966"/>
                </a:lnTo>
                <a:lnTo>
                  <a:pt x="5078504" y="3405886"/>
                </a:lnTo>
                <a:lnTo>
                  <a:pt x="5027704" y="3477006"/>
                </a:lnTo>
                <a:lnTo>
                  <a:pt x="3112544" y="3492246"/>
                </a:lnTo>
                <a:lnTo>
                  <a:pt x="3127784" y="3837686"/>
                </a:lnTo>
                <a:lnTo>
                  <a:pt x="3366544" y="4035806"/>
                </a:lnTo>
                <a:lnTo>
                  <a:pt x="3381784" y="4081526"/>
                </a:lnTo>
                <a:lnTo>
                  <a:pt x="1720624" y="4081526"/>
                </a:lnTo>
                <a:lnTo>
                  <a:pt x="1700304" y="4066286"/>
                </a:lnTo>
                <a:lnTo>
                  <a:pt x="1969544" y="3797046"/>
                </a:lnTo>
                <a:lnTo>
                  <a:pt x="1989864" y="3487166"/>
                </a:lnTo>
                <a:lnTo>
                  <a:pt x="54384" y="3487166"/>
                </a:lnTo>
                <a:lnTo>
                  <a:pt x="0" y="3414654"/>
                </a:lnTo>
                <a:close/>
              </a:path>
            </a:pathLst>
          </a:custGeom>
          <a:scene3d>
            <a:camera prst="orthographicFront">
              <a:rot lat="0" lon="0" rev="0"/>
            </a:camera>
            <a:lightRig rig="threePt" dir="t"/>
          </a:scene3d>
        </p:spPr>
      </p:pic>
      <p:sp>
        <p:nvSpPr>
          <p:cNvPr id="122" name="TextBox 121">
            <a:extLst>
              <a:ext uri="{FF2B5EF4-FFF2-40B4-BE49-F238E27FC236}">
                <a16:creationId xmlns:a16="http://schemas.microsoft.com/office/drawing/2014/main" id="{5E44E8E0-EBAC-4386-9959-DA720B2DF931}"/>
              </a:ext>
            </a:extLst>
          </p:cNvPr>
          <p:cNvSpPr txBox="1"/>
          <p:nvPr/>
        </p:nvSpPr>
        <p:spPr bwMode="auto">
          <a:xfrm>
            <a:off x="7445909" y="1657810"/>
            <a:ext cx="2964980" cy="318549"/>
          </a:xfrm>
          <a:prstGeom prst="rect">
            <a:avLst/>
          </a:prstGeom>
          <a:noFill/>
          <a:ln w="9525">
            <a:noFill/>
            <a:miter lim="800000"/>
            <a:headEnd/>
            <a:tailEnd/>
          </a:ln>
        </p:spPr>
        <p:txBody>
          <a:bodyPr wrap="square" rtlCol="0">
            <a:spAutoFit/>
          </a:bodyPr>
          <a:lstStyle/>
          <a:p>
            <a:pPr eaLnBrk="0" hangingPunct="0">
              <a:lnSpc>
                <a:spcPct val="105000"/>
              </a:lnSpc>
            </a:pPr>
            <a:r>
              <a:rPr lang="en-US" sz="1400" dirty="0"/>
              <a:t>Enterprise level supervision &amp; analysis</a:t>
            </a:r>
          </a:p>
        </p:txBody>
      </p:sp>
      <p:grpSp>
        <p:nvGrpSpPr>
          <p:cNvPr id="126" name="Group 125">
            <a:extLst>
              <a:ext uri="{FF2B5EF4-FFF2-40B4-BE49-F238E27FC236}">
                <a16:creationId xmlns:a16="http://schemas.microsoft.com/office/drawing/2014/main" id="{7BE669BA-7E79-42EE-9B54-5BEDF3DC1B38}"/>
              </a:ext>
            </a:extLst>
          </p:cNvPr>
          <p:cNvGrpSpPr/>
          <p:nvPr/>
        </p:nvGrpSpPr>
        <p:grpSpPr>
          <a:xfrm>
            <a:off x="6325906" y="2388255"/>
            <a:ext cx="5054300" cy="941912"/>
            <a:chOff x="4690678" y="3956936"/>
            <a:chExt cx="4059114" cy="976428"/>
          </a:xfrm>
        </p:grpSpPr>
        <p:sp>
          <p:nvSpPr>
            <p:cNvPr id="129" name="AutoShape 7">
              <a:extLst>
                <a:ext uri="{FF2B5EF4-FFF2-40B4-BE49-F238E27FC236}">
                  <a16:creationId xmlns:a16="http://schemas.microsoft.com/office/drawing/2014/main" id="{065B5ACE-5F15-407C-BC5E-E603B069F4E6}"/>
                </a:ext>
              </a:extLst>
            </p:cNvPr>
            <p:cNvSpPr>
              <a:spLocks/>
            </p:cNvSpPr>
            <p:nvPr/>
          </p:nvSpPr>
          <p:spPr bwMode="auto">
            <a:xfrm>
              <a:off x="4690678" y="4084424"/>
              <a:ext cx="4059114" cy="848940"/>
            </a:xfrm>
            <a:prstGeom prst="roundRect">
              <a:avLst>
                <a:gd name="adj" fmla="val 16667"/>
              </a:avLst>
            </a:prstGeom>
            <a:solidFill>
              <a:schemeClr val="bg1"/>
            </a:solidFill>
            <a:ln>
              <a:headEnd/>
              <a:tailEnd/>
            </a:ln>
            <a:extLst/>
          </p:spPr>
          <p:style>
            <a:lnRef idx="1">
              <a:schemeClr val="accent3"/>
            </a:lnRef>
            <a:fillRef idx="2">
              <a:schemeClr val="accent3"/>
            </a:fillRef>
            <a:effectRef idx="1">
              <a:schemeClr val="accent3"/>
            </a:effectRef>
            <a:fontRef idx="minor">
              <a:schemeClr val="dk1"/>
            </a:fontRef>
          </p:style>
          <p:txBody>
            <a:bodyPr lIns="34290" rIns="3429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1400" dirty="0">
                <a:solidFill>
                  <a:srgbClr val="FFFFFF"/>
                </a:solidFill>
                <a:latin typeface="+mn-lt"/>
                <a:ea typeface="微软雅黑" panose="020B0503020204020204" pitchFamily="34" charset="-122"/>
              </a:endParaRPr>
            </a:p>
          </p:txBody>
        </p:sp>
        <p:sp>
          <p:nvSpPr>
            <p:cNvPr id="130" name="TextBox 129">
              <a:extLst>
                <a:ext uri="{FF2B5EF4-FFF2-40B4-BE49-F238E27FC236}">
                  <a16:creationId xmlns:a16="http://schemas.microsoft.com/office/drawing/2014/main" id="{63F0252A-E9DC-4941-9FF0-9377CEA4FD62}"/>
                </a:ext>
              </a:extLst>
            </p:cNvPr>
            <p:cNvSpPr txBox="1"/>
            <p:nvPr/>
          </p:nvSpPr>
          <p:spPr bwMode="auto">
            <a:xfrm>
              <a:off x="5926028" y="3956936"/>
              <a:ext cx="1621402" cy="329666"/>
            </a:xfrm>
            <a:prstGeom prst="rect">
              <a:avLst/>
            </a:prstGeom>
            <a:solidFill>
              <a:schemeClr val="bg1"/>
            </a:solidFill>
            <a:ln w="9525">
              <a:noFill/>
              <a:miter lim="800000"/>
              <a:headEnd/>
              <a:tailEnd/>
            </a:ln>
          </p:spPr>
          <p:txBody>
            <a:bodyPr wrap="square" rtlCol="0">
              <a:spAutoFit/>
            </a:bodyPr>
            <a:lstStyle/>
            <a:p>
              <a:pPr algn="ctr" eaLnBrk="0" hangingPunct="0">
                <a:lnSpc>
                  <a:spcPct val="105000"/>
                </a:lnSpc>
              </a:pPr>
              <a:r>
                <a:rPr lang="en-US" sz="1400" dirty="0"/>
                <a:t>Smart Connect WeChat</a:t>
              </a:r>
            </a:p>
          </p:txBody>
        </p:sp>
      </p:grpSp>
      <p:sp>
        <p:nvSpPr>
          <p:cNvPr id="127" name="TextBox 126">
            <a:extLst>
              <a:ext uri="{FF2B5EF4-FFF2-40B4-BE49-F238E27FC236}">
                <a16:creationId xmlns:a16="http://schemas.microsoft.com/office/drawing/2014/main" id="{204A90A8-C044-4C25-9A8F-B3CF4C2FDCD4}"/>
              </a:ext>
            </a:extLst>
          </p:cNvPr>
          <p:cNvSpPr txBox="1"/>
          <p:nvPr/>
        </p:nvSpPr>
        <p:spPr bwMode="auto">
          <a:xfrm>
            <a:off x="7505547" y="2778758"/>
            <a:ext cx="2938150" cy="318549"/>
          </a:xfrm>
          <a:prstGeom prst="rect">
            <a:avLst/>
          </a:prstGeom>
          <a:noFill/>
          <a:ln w="9525">
            <a:noFill/>
            <a:miter lim="800000"/>
            <a:headEnd/>
            <a:tailEnd/>
          </a:ln>
        </p:spPr>
        <p:txBody>
          <a:bodyPr wrap="square" rtlCol="0">
            <a:spAutoFit/>
          </a:bodyPr>
          <a:lstStyle/>
          <a:p>
            <a:pPr eaLnBrk="0" hangingPunct="0">
              <a:lnSpc>
                <a:spcPct val="105000"/>
              </a:lnSpc>
            </a:pPr>
            <a:r>
              <a:rPr lang="en-US" sz="1400" dirty="0"/>
              <a:t>Store Leve monitoring &amp; maintenance</a:t>
            </a:r>
          </a:p>
        </p:txBody>
      </p:sp>
      <p:pic>
        <p:nvPicPr>
          <p:cNvPr id="128" name="Picture 127" descr="A screenshot of a cell phone&#10;&#10;Description generated with very high confidence">
            <a:extLst>
              <a:ext uri="{FF2B5EF4-FFF2-40B4-BE49-F238E27FC236}">
                <a16:creationId xmlns:a16="http://schemas.microsoft.com/office/drawing/2014/main" id="{95394776-9D32-4509-A433-DFFFA15B49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1051" y="2552680"/>
            <a:ext cx="371188" cy="728706"/>
          </a:xfrm>
          <a:prstGeom prst="rect">
            <a:avLst/>
          </a:prstGeom>
        </p:spPr>
      </p:pic>
      <p:sp>
        <p:nvSpPr>
          <p:cNvPr id="132" name="AutoShape 7">
            <a:extLst>
              <a:ext uri="{FF2B5EF4-FFF2-40B4-BE49-F238E27FC236}">
                <a16:creationId xmlns:a16="http://schemas.microsoft.com/office/drawing/2014/main" id="{4E96C096-091F-4BEE-8D3B-2FAD965156EF}"/>
              </a:ext>
            </a:extLst>
          </p:cNvPr>
          <p:cNvSpPr>
            <a:spLocks/>
          </p:cNvSpPr>
          <p:nvPr/>
        </p:nvSpPr>
        <p:spPr bwMode="auto">
          <a:xfrm>
            <a:off x="736737" y="1360343"/>
            <a:ext cx="4902458" cy="1963460"/>
          </a:xfrm>
          <a:prstGeom prst="roundRect">
            <a:avLst>
              <a:gd name="adj" fmla="val 16667"/>
            </a:avLst>
          </a:prstGeom>
          <a:noFill/>
          <a:ln>
            <a:headEnd/>
            <a:tailEnd/>
          </a:ln>
          <a:extLst/>
        </p:spPr>
        <p:style>
          <a:lnRef idx="1">
            <a:schemeClr val="accent3"/>
          </a:lnRef>
          <a:fillRef idx="2">
            <a:schemeClr val="accent3"/>
          </a:fillRef>
          <a:effectRef idx="1">
            <a:schemeClr val="accent3"/>
          </a:effectRef>
          <a:fontRef idx="minor">
            <a:schemeClr val="dk1"/>
          </a:fontRef>
        </p:style>
        <p:txBody>
          <a:bodyPr lIns="34290" rIns="34290"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zh-CN" altLang="zh-CN" sz="1400" dirty="0">
              <a:solidFill>
                <a:srgbClr val="FFFFFF"/>
              </a:solidFill>
              <a:latin typeface="+mn-lt"/>
              <a:ea typeface="微软雅黑" panose="020B0503020204020204" pitchFamily="34" charset="-122"/>
            </a:endParaRPr>
          </a:p>
        </p:txBody>
      </p:sp>
      <p:sp>
        <p:nvSpPr>
          <p:cNvPr id="131" name="TextBox 130">
            <a:extLst>
              <a:ext uri="{FF2B5EF4-FFF2-40B4-BE49-F238E27FC236}">
                <a16:creationId xmlns:a16="http://schemas.microsoft.com/office/drawing/2014/main" id="{979FEBB9-FCD9-43DD-9980-908BE22F947B}"/>
              </a:ext>
            </a:extLst>
          </p:cNvPr>
          <p:cNvSpPr txBox="1"/>
          <p:nvPr/>
        </p:nvSpPr>
        <p:spPr bwMode="auto">
          <a:xfrm>
            <a:off x="1819425" y="1215027"/>
            <a:ext cx="2368808" cy="318549"/>
          </a:xfrm>
          <a:prstGeom prst="rect">
            <a:avLst/>
          </a:prstGeom>
          <a:solidFill>
            <a:schemeClr val="bg1"/>
          </a:solidFill>
          <a:ln w="9525">
            <a:noFill/>
            <a:miter lim="800000"/>
            <a:headEnd/>
            <a:tailEnd/>
          </a:ln>
        </p:spPr>
        <p:txBody>
          <a:bodyPr wrap="square" rtlCol="0">
            <a:spAutoFit/>
          </a:bodyPr>
          <a:lstStyle/>
          <a:p>
            <a:pPr eaLnBrk="0" hangingPunct="0">
              <a:lnSpc>
                <a:spcPct val="105000"/>
              </a:lnSpc>
            </a:pPr>
            <a:r>
              <a:rPr lang="en-US" sz="1400" dirty="0"/>
              <a:t>Smart Connect Cloud Service</a:t>
            </a:r>
          </a:p>
        </p:txBody>
      </p:sp>
      <p:sp>
        <p:nvSpPr>
          <p:cNvPr id="133" name="TextBox 132">
            <a:extLst>
              <a:ext uri="{FF2B5EF4-FFF2-40B4-BE49-F238E27FC236}">
                <a16:creationId xmlns:a16="http://schemas.microsoft.com/office/drawing/2014/main" id="{19BB44B7-5839-4438-BC76-EAF9C66713FF}"/>
              </a:ext>
            </a:extLst>
          </p:cNvPr>
          <p:cNvSpPr txBox="1"/>
          <p:nvPr/>
        </p:nvSpPr>
        <p:spPr bwMode="auto">
          <a:xfrm>
            <a:off x="617047" y="3524140"/>
            <a:ext cx="1170023" cy="350865"/>
          </a:xfrm>
          <a:prstGeom prst="rect">
            <a:avLst/>
          </a:prstGeom>
          <a:solidFill>
            <a:schemeClr val="bg1"/>
          </a:solidFill>
          <a:ln w="9525">
            <a:noFill/>
            <a:miter lim="800000"/>
            <a:headEnd/>
            <a:tailEnd/>
          </a:ln>
        </p:spPr>
        <p:txBody>
          <a:bodyPr wrap="square" rtlCol="0">
            <a:spAutoFit/>
          </a:bodyPr>
          <a:lstStyle/>
          <a:p>
            <a:pPr eaLnBrk="0" hangingPunct="0">
              <a:lnSpc>
                <a:spcPct val="105000"/>
              </a:lnSpc>
            </a:pPr>
            <a:r>
              <a:rPr lang="en-US" sz="1600" b="1" dirty="0"/>
              <a:t>Local Level</a:t>
            </a:r>
          </a:p>
        </p:txBody>
      </p:sp>
      <p:sp>
        <p:nvSpPr>
          <p:cNvPr id="135" name="TextBox 134">
            <a:extLst>
              <a:ext uri="{FF2B5EF4-FFF2-40B4-BE49-F238E27FC236}">
                <a16:creationId xmlns:a16="http://schemas.microsoft.com/office/drawing/2014/main" id="{9D12CEA4-F6AE-431B-A132-0BC97535C859}"/>
              </a:ext>
            </a:extLst>
          </p:cNvPr>
          <p:cNvSpPr txBox="1"/>
          <p:nvPr/>
        </p:nvSpPr>
        <p:spPr bwMode="auto">
          <a:xfrm>
            <a:off x="546718" y="915412"/>
            <a:ext cx="1224019" cy="350865"/>
          </a:xfrm>
          <a:prstGeom prst="rect">
            <a:avLst/>
          </a:prstGeom>
          <a:solidFill>
            <a:schemeClr val="bg1"/>
          </a:solidFill>
          <a:ln w="9525">
            <a:noFill/>
            <a:miter lim="800000"/>
            <a:headEnd/>
            <a:tailEnd/>
          </a:ln>
        </p:spPr>
        <p:txBody>
          <a:bodyPr wrap="square" rtlCol="0">
            <a:spAutoFit/>
          </a:bodyPr>
          <a:lstStyle/>
          <a:p>
            <a:pPr eaLnBrk="0" hangingPunct="0">
              <a:lnSpc>
                <a:spcPct val="105000"/>
              </a:lnSpc>
            </a:pPr>
            <a:r>
              <a:rPr lang="en-US" sz="1600" b="1" dirty="0"/>
              <a:t>Global Level</a:t>
            </a:r>
          </a:p>
        </p:txBody>
      </p:sp>
      <p:sp>
        <p:nvSpPr>
          <p:cNvPr id="136" name="Arrow: Right 135">
            <a:extLst>
              <a:ext uri="{FF2B5EF4-FFF2-40B4-BE49-F238E27FC236}">
                <a16:creationId xmlns:a16="http://schemas.microsoft.com/office/drawing/2014/main" id="{9C908760-9D31-4E59-9123-017ABE4DDD80}"/>
              </a:ext>
            </a:extLst>
          </p:cNvPr>
          <p:cNvSpPr/>
          <p:nvPr/>
        </p:nvSpPr>
        <p:spPr>
          <a:xfrm rot="20063513">
            <a:off x="5677074" y="1851786"/>
            <a:ext cx="608627" cy="299232"/>
          </a:xfrm>
          <a:prstGeom prst="rightArrow">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row: Right 136">
            <a:extLst>
              <a:ext uri="{FF2B5EF4-FFF2-40B4-BE49-F238E27FC236}">
                <a16:creationId xmlns:a16="http://schemas.microsoft.com/office/drawing/2014/main" id="{33F75372-3670-4C2C-A417-B814C9B7336E}"/>
              </a:ext>
            </a:extLst>
          </p:cNvPr>
          <p:cNvSpPr/>
          <p:nvPr/>
        </p:nvSpPr>
        <p:spPr>
          <a:xfrm rot="965747">
            <a:off x="5709409" y="2743440"/>
            <a:ext cx="589105" cy="301405"/>
          </a:xfrm>
          <a:prstGeom prst="rightArrow">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8" name="Diagram 137">
            <a:extLst>
              <a:ext uri="{FF2B5EF4-FFF2-40B4-BE49-F238E27FC236}">
                <a16:creationId xmlns:a16="http://schemas.microsoft.com/office/drawing/2014/main" id="{F25DD6C9-FF05-4B50-9B9F-659607A9DD4A}"/>
              </a:ext>
            </a:extLst>
          </p:cNvPr>
          <p:cNvGraphicFramePr/>
          <p:nvPr>
            <p:extLst>
              <p:ext uri="{D42A27DB-BD31-4B8C-83A1-F6EECF244321}">
                <p14:modId xmlns:p14="http://schemas.microsoft.com/office/powerpoint/2010/main" val="181620254"/>
              </p:ext>
            </p:extLst>
          </p:nvPr>
        </p:nvGraphicFramePr>
        <p:xfrm>
          <a:off x="3396134" y="1537744"/>
          <a:ext cx="2039012" cy="17361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0" name="TextBox 139">
            <a:extLst>
              <a:ext uri="{FF2B5EF4-FFF2-40B4-BE49-F238E27FC236}">
                <a16:creationId xmlns:a16="http://schemas.microsoft.com/office/drawing/2014/main" id="{5B8D254D-D570-48C9-8423-E39908FB9222}"/>
              </a:ext>
            </a:extLst>
          </p:cNvPr>
          <p:cNvSpPr txBox="1"/>
          <p:nvPr/>
        </p:nvSpPr>
        <p:spPr bwMode="auto">
          <a:xfrm>
            <a:off x="1291049" y="2951133"/>
            <a:ext cx="1485727" cy="276999"/>
          </a:xfrm>
          <a:prstGeom prst="rect">
            <a:avLst/>
          </a:prstGeom>
          <a:solidFill>
            <a:schemeClr val="bg1"/>
          </a:solidFill>
          <a:ln w="9525">
            <a:noFill/>
            <a:miter lim="800000"/>
            <a:headEnd/>
            <a:tailEnd/>
          </a:ln>
        </p:spPr>
        <p:txBody>
          <a:bodyPr wrap="square" rtlCol="0">
            <a:spAutoFit/>
          </a:bodyPr>
          <a:lstStyle/>
          <a:p>
            <a:pPr algn="ctr" eaLnBrk="0" hangingPunct="0"/>
            <a:r>
              <a:rPr lang="en-US" sz="1200" dirty="0"/>
              <a:t>Smart Connect DB</a:t>
            </a:r>
          </a:p>
        </p:txBody>
      </p:sp>
      <p:sp>
        <p:nvSpPr>
          <p:cNvPr id="141" name="Arrow: Up 140">
            <a:extLst>
              <a:ext uri="{FF2B5EF4-FFF2-40B4-BE49-F238E27FC236}">
                <a16:creationId xmlns:a16="http://schemas.microsoft.com/office/drawing/2014/main" id="{B2C42F7B-1B34-4BE4-BFB6-B0E9A3501531}"/>
              </a:ext>
            </a:extLst>
          </p:cNvPr>
          <p:cNvSpPr/>
          <p:nvPr/>
        </p:nvSpPr>
        <p:spPr>
          <a:xfrm>
            <a:off x="5653351" y="3355113"/>
            <a:ext cx="564312" cy="410866"/>
          </a:xfrm>
          <a:prstGeom prst="upArrow">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50C9CB2-FB36-40C3-8235-B1D91CBBBB92}"/>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a:extLst>
              <a:ext uri="{FF2B5EF4-FFF2-40B4-BE49-F238E27FC236}">
                <a16:creationId xmlns:a16="http://schemas.microsoft.com/office/drawing/2014/main" id="{003C72FE-F61E-4E2D-941C-D2B540C61E2F}"/>
              </a:ext>
            </a:extLst>
          </p:cNvPr>
          <p:cNvPicPr>
            <a:picLocks noChangeAspect="1"/>
          </p:cNvPicPr>
          <p:nvPr/>
        </p:nvPicPr>
        <p:blipFill>
          <a:blip r:embed="rId18"/>
          <a:stretch>
            <a:fillRect/>
          </a:stretch>
        </p:blipFill>
        <p:spPr>
          <a:xfrm>
            <a:off x="10926146" y="6385723"/>
            <a:ext cx="909687" cy="392820"/>
          </a:xfrm>
          <a:prstGeom prst="rect">
            <a:avLst/>
          </a:prstGeom>
        </p:spPr>
      </p:pic>
      <p:sp>
        <p:nvSpPr>
          <p:cNvPr id="73" name="TextBox 72">
            <a:extLst>
              <a:ext uri="{FF2B5EF4-FFF2-40B4-BE49-F238E27FC236}">
                <a16:creationId xmlns:a16="http://schemas.microsoft.com/office/drawing/2014/main" id="{5499B1FA-E414-48F8-858A-911628D1A2DD}"/>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2</a:t>
            </a:r>
            <a:endParaRPr lang="en-US" sz="1200" dirty="0">
              <a:solidFill>
                <a:schemeClr val="bg1"/>
              </a:solidFill>
              <a:latin typeface="Arial" panose="020B0604020202020204" pitchFamily="34" charset="0"/>
              <a:cs typeface="Arial" panose="020B0604020202020204" pitchFamily="34" charset="0"/>
            </a:endParaRPr>
          </a:p>
        </p:txBody>
      </p:sp>
      <p:sp>
        <p:nvSpPr>
          <p:cNvPr id="74" name="Rectangle: Rounded Corners 73">
            <a:extLst>
              <a:ext uri="{FF2B5EF4-FFF2-40B4-BE49-F238E27FC236}">
                <a16:creationId xmlns:a16="http://schemas.microsoft.com/office/drawing/2014/main" id="{F35D5652-9657-4BAF-AE39-048310007A75}"/>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en-US" dirty="0"/>
          </a:p>
        </p:txBody>
      </p:sp>
      <p:cxnSp>
        <p:nvCxnSpPr>
          <p:cNvPr id="76" name="Straight Connector 75">
            <a:extLst>
              <a:ext uri="{FF2B5EF4-FFF2-40B4-BE49-F238E27FC236}">
                <a16:creationId xmlns:a16="http://schemas.microsoft.com/office/drawing/2014/main" id="{09EBCBFF-D586-499C-9E36-6FD0411B5D8B}"/>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8C3CF85-BCA3-4CB6-A8CD-9C33D0F917E2}"/>
              </a:ext>
            </a:extLst>
          </p:cNvPr>
          <p:cNvSpPr txBox="1"/>
          <p:nvPr/>
        </p:nvSpPr>
        <p:spPr>
          <a:xfrm>
            <a:off x="647678" y="211644"/>
            <a:ext cx="2020553" cy="400110"/>
          </a:xfrm>
          <a:prstGeom prst="rect">
            <a:avLst/>
          </a:prstGeom>
          <a:noFill/>
        </p:spPr>
        <p:txBody>
          <a:bodyPr wrap="none" rtlCol="0">
            <a:spAutoFit/>
          </a:bodyPr>
          <a:lstStyle/>
          <a:p>
            <a:pPr lvl="0" eaLnBrk="0" fontAlgn="base" hangingPunct="0">
              <a:spcBef>
                <a:spcPct val="0"/>
              </a:spcBef>
              <a:spcAft>
                <a:spcPct val="0"/>
              </a:spcAft>
            </a:pPr>
            <a:r>
              <a:rPr lang="en-US" altLang="zh-CN" sz="2000" b="1" dirty="0">
                <a:ea typeface="微软雅黑" panose="020B0503020204020204" pitchFamily="34" charset="-122"/>
                <a:cs typeface="Times New Roman" panose="02020603050405020304" pitchFamily="18" charset="0"/>
              </a:rPr>
              <a:t>System H</a:t>
            </a:r>
            <a:r>
              <a:rPr lang="en-US" altLang="en-US" sz="2000" b="1" dirty="0">
                <a:ea typeface="微软雅黑" panose="020B0503020204020204" pitchFamily="34" charset="-122"/>
                <a:cs typeface="Times New Roman" panose="02020603050405020304" pitchFamily="18" charset="0"/>
              </a:rPr>
              <a:t>ierarchy</a:t>
            </a:r>
            <a:endParaRPr lang="en-US" altLang="en-US" sz="2000" b="1" dirty="0"/>
          </a:p>
        </p:txBody>
      </p:sp>
    </p:spTree>
    <p:extLst>
      <p:ext uri="{BB962C8B-B14F-4D97-AF65-F5344CB8AC3E}">
        <p14:creationId xmlns:p14="http://schemas.microsoft.com/office/powerpoint/2010/main" val="54896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electronics&#10;&#10;Description generated with high confidence">
            <a:extLst>
              <a:ext uri="{FF2B5EF4-FFF2-40B4-BE49-F238E27FC236}">
                <a16:creationId xmlns:a16="http://schemas.microsoft.com/office/drawing/2014/main" id="{68987E65-D49F-45A0-B8FD-3A20ABDEC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768" y="2072850"/>
            <a:ext cx="4110436" cy="2778614"/>
          </a:xfrm>
          <a:prstGeom prst="rect">
            <a:avLst/>
          </a:prstGeom>
        </p:spPr>
      </p:pic>
      <p:pic>
        <p:nvPicPr>
          <p:cNvPr id="21" name="Picture 20" descr="A printer sitting on a table&#10;&#10;Description generated with high confidence">
            <a:extLst>
              <a:ext uri="{FF2B5EF4-FFF2-40B4-BE49-F238E27FC236}">
                <a16:creationId xmlns:a16="http://schemas.microsoft.com/office/drawing/2014/main" id="{B86C74F4-1C8C-4E2D-8B1B-EEBBB9DE0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60" y="1881268"/>
            <a:ext cx="4137406" cy="3545434"/>
          </a:xfrm>
          <a:prstGeom prst="rect">
            <a:avLst/>
          </a:prstGeom>
        </p:spPr>
      </p:pic>
      <p:sp>
        <p:nvSpPr>
          <p:cNvPr id="12" name="Rectangle 11">
            <a:extLst>
              <a:ext uri="{FF2B5EF4-FFF2-40B4-BE49-F238E27FC236}">
                <a16:creationId xmlns:a16="http://schemas.microsoft.com/office/drawing/2014/main" id="{65E9128D-153C-4C0D-B48D-18459100D576}"/>
              </a:ext>
            </a:extLst>
          </p:cNvPr>
          <p:cNvSpPr/>
          <p:nvPr/>
        </p:nvSpPr>
        <p:spPr>
          <a:xfrm>
            <a:off x="6091616" y="1225354"/>
            <a:ext cx="2388060" cy="322845"/>
          </a:xfrm>
          <a:prstGeom prst="rect">
            <a:avLst/>
          </a:prstGeom>
        </p:spPr>
        <p:txBody>
          <a:bodyPr wrap="square">
            <a:spAutoFit/>
          </a:bodyPr>
          <a:lstStyle/>
          <a:p>
            <a:pPr marL="694051" indent="-285748" algn="just">
              <a:lnSpc>
                <a:spcPct val="107000"/>
              </a:lnSpc>
              <a:spcAft>
                <a:spcPts val="800"/>
              </a:spcAft>
              <a:buFont typeface="Arial" panose="020B0604020202020204" pitchFamily="34" charset="0"/>
              <a:buChar char="•"/>
            </a:pPr>
            <a:r>
              <a:rPr lang="en-US" sz="1400" b="1" dirty="0">
                <a:latin typeface="Arial" panose="020B0604020202020204" pitchFamily="34" charset="0"/>
                <a:ea typeface="DengXian" panose="02010600030101010101" pitchFamily="2" charset="-122"/>
                <a:cs typeface="Arial" panose="020B0604020202020204" pitchFamily="34" charset="0"/>
              </a:rPr>
              <a:t>Site supervisor</a:t>
            </a:r>
          </a:p>
        </p:txBody>
      </p:sp>
      <p:sp>
        <p:nvSpPr>
          <p:cNvPr id="16" name="Rectangle 15">
            <a:extLst>
              <a:ext uri="{FF2B5EF4-FFF2-40B4-BE49-F238E27FC236}">
                <a16:creationId xmlns:a16="http://schemas.microsoft.com/office/drawing/2014/main" id="{36D56043-B35B-4D18-AF24-9A7A01FF6FFF}"/>
              </a:ext>
            </a:extLst>
          </p:cNvPr>
          <p:cNvSpPr/>
          <p:nvPr/>
        </p:nvSpPr>
        <p:spPr>
          <a:xfrm>
            <a:off x="166" y="1208618"/>
            <a:ext cx="3467311" cy="306109"/>
          </a:xfrm>
          <a:prstGeom prst="rect">
            <a:avLst/>
          </a:prstGeom>
        </p:spPr>
        <p:txBody>
          <a:bodyPr wrap="square">
            <a:spAutoFit/>
          </a:bodyPr>
          <a:lstStyle/>
          <a:p>
            <a:pPr marL="694051" indent="-285748">
              <a:lnSpc>
                <a:spcPct val="107000"/>
              </a:lnSpc>
              <a:spcAft>
                <a:spcPts val="800"/>
              </a:spcAft>
              <a:buFont typeface="Arial" panose="020B0604020202020204" pitchFamily="34" charset="0"/>
              <a:buChar char="•"/>
            </a:pPr>
            <a:r>
              <a:rPr lang="en-US" sz="1400" b="1" dirty="0">
                <a:latin typeface="Arial" panose="020B0604020202020204" pitchFamily="34" charset="0"/>
                <a:ea typeface="DengXian" panose="02010600030101010101" pitchFamily="2" charset="-122"/>
                <a:cs typeface="Arial" panose="020B0604020202020204" pitchFamily="34" charset="0"/>
              </a:rPr>
              <a:t>X-WEB EVO series </a:t>
            </a:r>
          </a:p>
        </p:txBody>
      </p:sp>
      <p:cxnSp>
        <p:nvCxnSpPr>
          <p:cNvPr id="4" name="Straight Connector 3">
            <a:extLst>
              <a:ext uri="{FF2B5EF4-FFF2-40B4-BE49-F238E27FC236}">
                <a16:creationId xmlns:a16="http://schemas.microsoft.com/office/drawing/2014/main" id="{8969BDEB-852B-475A-8B53-366F0D41080C}"/>
              </a:ext>
            </a:extLst>
          </p:cNvPr>
          <p:cNvCxnSpPr>
            <a:cxnSpLocks/>
          </p:cNvCxnSpPr>
          <p:nvPr/>
        </p:nvCxnSpPr>
        <p:spPr>
          <a:xfrm>
            <a:off x="552139" y="1614208"/>
            <a:ext cx="5151362" cy="896"/>
          </a:xfrm>
          <a:prstGeom prst="line">
            <a:avLst/>
          </a:prstGeom>
          <a:ln>
            <a:solidFill>
              <a:srgbClr val="004B8D"/>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9917F134-5DA7-4C77-96C3-38FE82B42A35}"/>
              </a:ext>
            </a:extLst>
          </p:cNvPr>
          <p:cNvCxnSpPr>
            <a:cxnSpLocks/>
          </p:cNvCxnSpPr>
          <p:nvPr/>
        </p:nvCxnSpPr>
        <p:spPr>
          <a:xfrm>
            <a:off x="6596768" y="1615103"/>
            <a:ext cx="5280622" cy="0"/>
          </a:xfrm>
          <a:prstGeom prst="line">
            <a:avLst/>
          </a:prstGeom>
          <a:ln>
            <a:solidFill>
              <a:srgbClr val="FFCF22"/>
            </a:solidFill>
          </a:ln>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FA97AFAD-E1E1-400C-A1CD-D72862257AC8}"/>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9D359096-46CA-4CE5-BD3F-BEA21C95DEC3}"/>
              </a:ext>
            </a:extLst>
          </p:cNvPr>
          <p:cNvPicPr>
            <a:picLocks noChangeAspect="1"/>
          </p:cNvPicPr>
          <p:nvPr/>
        </p:nvPicPr>
        <p:blipFill>
          <a:blip r:embed="rId5"/>
          <a:stretch>
            <a:fillRect/>
          </a:stretch>
        </p:blipFill>
        <p:spPr>
          <a:xfrm>
            <a:off x="10926146" y="6385723"/>
            <a:ext cx="909687" cy="392820"/>
          </a:xfrm>
          <a:prstGeom prst="rect">
            <a:avLst/>
          </a:prstGeom>
        </p:spPr>
      </p:pic>
      <p:sp>
        <p:nvSpPr>
          <p:cNvPr id="20" name="TextBox 19">
            <a:extLst>
              <a:ext uri="{FF2B5EF4-FFF2-40B4-BE49-F238E27FC236}">
                <a16:creationId xmlns:a16="http://schemas.microsoft.com/office/drawing/2014/main" id="{F471D3BD-524C-4659-8393-A870799B1024}"/>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DAFE3B0B-3AD0-4102-921E-90B3F6C930F6}"/>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25" name="Straight Connector 24">
            <a:extLst>
              <a:ext uri="{FF2B5EF4-FFF2-40B4-BE49-F238E27FC236}">
                <a16:creationId xmlns:a16="http://schemas.microsoft.com/office/drawing/2014/main" id="{C6968238-1D90-4067-9D8A-FCAC076168BE}"/>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5C0EF86-942D-4348-A2CF-E7561949BF52}"/>
              </a:ext>
            </a:extLst>
          </p:cNvPr>
          <p:cNvSpPr txBox="1"/>
          <p:nvPr/>
        </p:nvSpPr>
        <p:spPr>
          <a:xfrm>
            <a:off x="647678" y="211644"/>
            <a:ext cx="3528017" cy="400110"/>
          </a:xfrm>
          <a:prstGeom prst="rect">
            <a:avLst/>
          </a:prstGeom>
          <a:noFill/>
        </p:spPr>
        <p:txBody>
          <a:bodyPr wrap="none" rtlCol="0">
            <a:spAutoFit/>
          </a:bodyPr>
          <a:lstStyle/>
          <a:p>
            <a:pPr lvl="0" eaLnBrk="0" fontAlgn="base" hangingPunct="0">
              <a:spcBef>
                <a:spcPct val="0"/>
              </a:spcBef>
              <a:spcAft>
                <a:spcPct val="0"/>
              </a:spcAft>
            </a:pPr>
            <a:r>
              <a:rPr lang="en-US" altLang="en-US" sz="2000" b="1" dirty="0">
                <a:ea typeface="微软雅黑" panose="020B0503020204020204" pitchFamily="34" charset="-122"/>
                <a:cs typeface="Times New Roman" panose="02020603050405020304" pitchFamily="18" charset="0"/>
              </a:rPr>
              <a:t>Integrated Supervisory Systems</a:t>
            </a:r>
          </a:p>
        </p:txBody>
      </p:sp>
    </p:spTree>
    <p:extLst>
      <p:ext uri="{BB962C8B-B14F-4D97-AF65-F5344CB8AC3E}">
        <p14:creationId xmlns:p14="http://schemas.microsoft.com/office/powerpoint/2010/main" val="301800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Rounded Corners 67">
            <a:extLst>
              <a:ext uri="{FF2B5EF4-FFF2-40B4-BE49-F238E27FC236}">
                <a16:creationId xmlns:a16="http://schemas.microsoft.com/office/drawing/2014/main" id="{06DD2DDA-4FB1-4951-89A3-9FFDED6A7989}"/>
              </a:ext>
            </a:extLst>
          </p:cNvPr>
          <p:cNvSpPr/>
          <p:nvPr/>
        </p:nvSpPr>
        <p:spPr>
          <a:xfrm>
            <a:off x="8826620" y="4971139"/>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3" name="Rectangle: Rounded Corners 62">
            <a:extLst>
              <a:ext uri="{FF2B5EF4-FFF2-40B4-BE49-F238E27FC236}">
                <a16:creationId xmlns:a16="http://schemas.microsoft.com/office/drawing/2014/main" id="{31192C79-F0FA-43FC-9956-23B01BB27AE8}"/>
              </a:ext>
            </a:extLst>
          </p:cNvPr>
          <p:cNvSpPr/>
          <p:nvPr/>
        </p:nvSpPr>
        <p:spPr>
          <a:xfrm>
            <a:off x="4595635" y="4971139"/>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6" name="Rectangle: Rounded Corners 55">
            <a:extLst>
              <a:ext uri="{FF2B5EF4-FFF2-40B4-BE49-F238E27FC236}">
                <a16:creationId xmlns:a16="http://schemas.microsoft.com/office/drawing/2014/main" id="{E3AA46A1-E9CB-41F3-A4A9-21FA77EEC5A3}"/>
              </a:ext>
            </a:extLst>
          </p:cNvPr>
          <p:cNvSpPr/>
          <p:nvPr/>
        </p:nvSpPr>
        <p:spPr>
          <a:xfrm>
            <a:off x="316010" y="4969465"/>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3" name="Rectangle: Rounded Corners 52">
            <a:extLst>
              <a:ext uri="{FF2B5EF4-FFF2-40B4-BE49-F238E27FC236}">
                <a16:creationId xmlns:a16="http://schemas.microsoft.com/office/drawing/2014/main" id="{7350496A-DE64-4EE2-8D76-B8983764876E}"/>
              </a:ext>
            </a:extLst>
          </p:cNvPr>
          <p:cNvSpPr/>
          <p:nvPr/>
        </p:nvSpPr>
        <p:spPr>
          <a:xfrm>
            <a:off x="316320" y="2971201"/>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4" name="Rectangle: Rounded Corners 53">
            <a:extLst>
              <a:ext uri="{FF2B5EF4-FFF2-40B4-BE49-F238E27FC236}">
                <a16:creationId xmlns:a16="http://schemas.microsoft.com/office/drawing/2014/main" id="{3256EA3E-581D-4E6E-A70B-C44DDC3E1A43}"/>
              </a:ext>
            </a:extLst>
          </p:cNvPr>
          <p:cNvSpPr/>
          <p:nvPr/>
        </p:nvSpPr>
        <p:spPr>
          <a:xfrm>
            <a:off x="4595635" y="2971201"/>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5" name="Rectangle: Rounded Corners 54">
            <a:extLst>
              <a:ext uri="{FF2B5EF4-FFF2-40B4-BE49-F238E27FC236}">
                <a16:creationId xmlns:a16="http://schemas.microsoft.com/office/drawing/2014/main" id="{D0C0B9CC-B2FA-40F2-B068-90480C5CDFE9}"/>
              </a:ext>
            </a:extLst>
          </p:cNvPr>
          <p:cNvSpPr/>
          <p:nvPr/>
        </p:nvSpPr>
        <p:spPr>
          <a:xfrm>
            <a:off x="8826620" y="2967213"/>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2" name="Rectangle: Rounded Corners 11">
            <a:extLst>
              <a:ext uri="{FF2B5EF4-FFF2-40B4-BE49-F238E27FC236}">
                <a16:creationId xmlns:a16="http://schemas.microsoft.com/office/drawing/2014/main" id="{656F97EC-DA2F-4908-A567-04ADE651793C}"/>
              </a:ext>
            </a:extLst>
          </p:cNvPr>
          <p:cNvSpPr/>
          <p:nvPr/>
        </p:nvSpPr>
        <p:spPr>
          <a:xfrm>
            <a:off x="316010" y="1013897"/>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 name="Rectangle 2">
            <a:extLst>
              <a:ext uri="{FF2B5EF4-FFF2-40B4-BE49-F238E27FC236}">
                <a16:creationId xmlns:a16="http://schemas.microsoft.com/office/drawing/2014/main" id="{10FB108A-5FFD-4EDA-AE4A-2D537AAB5EEB}"/>
              </a:ext>
            </a:extLst>
          </p:cNvPr>
          <p:cNvSpPr>
            <a:spLocks noChangeArrowheads="1"/>
          </p:cNvSpPr>
          <p:nvPr/>
        </p:nvSpPr>
        <p:spPr bwMode="auto">
          <a:xfrm>
            <a:off x="707848" y="1057199"/>
            <a:ext cx="23215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Centralized Management</a:t>
            </a:r>
          </a:p>
        </p:txBody>
      </p:sp>
      <p:pic>
        <p:nvPicPr>
          <p:cNvPr id="5" name="Picture 4" descr="A close up of a sign&#10;&#10;Description generated with very high confidence">
            <a:extLst>
              <a:ext uri="{FF2B5EF4-FFF2-40B4-BE49-F238E27FC236}">
                <a16:creationId xmlns:a16="http://schemas.microsoft.com/office/drawing/2014/main" id="{BBD58BF9-9CBD-4FAA-84AF-094E5ACF1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73" y="1023054"/>
            <a:ext cx="432000" cy="432000"/>
          </a:xfrm>
          <a:prstGeom prst="rect">
            <a:avLst/>
          </a:prstGeom>
          <a:ln>
            <a:noFill/>
          </a:ln>
        </p:spPr>
      </p:pic>
      <p:sp>
        <p:nvSpPr>
          <p:cNvPr id="7" name="Rectangle 6">
            <a:extLst>
              <a:ext uri="{FF2B5EF4-FFF2-40B4-BE49-F238E27FC236}">
                <a16:creationId xmlns:a16="http://schemas.microsoft.com/office/drawing/2014/main" id="{AD1161BD-82DF-47ED-8307-6CECDC3E5F57}"/>
              </a:ext>
            </a:extLst>
          </p:cNvPr>
          <p:cNvSpPr/>
          <p:nvPr/>
        </p:nvSpPr>
        <p:spPr>
          <a:xfrm>
            <a:off x="357025" y="1529867"/>
            <a:ext cx="3090985" cy="1349087"/>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Connect stores from different places/regions on one platform.</a:t>
            </a:r>
          </a:p>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Check, monitor and analyze store operating status in a convenient way globally</a:t>
            </a:r>
          </a:p>
        </p:txBody>
      </p:sp>
      <p:sp>
        <p:nvSpPr>
          <p:cNvPr id="20" name="Rectangle 19">
            <a:extLst>
              <a:ext uri="{FF2B5EF4-FFF2-40B4-BE49-F238E27FC236}">
                <a16:creationId xmlns:a16="http://schemas.microsoft.com/office/drawing/2014/main" id="{10C5F08A-979A-4D1E-94AC-10EB6FDCF316}"/>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367D82C0-7656-401F-B843-EC51957E4DFF}"/>
              </a:ext>
            </a:extLst>
          </p:cNvPr>
          <p:cNvPicPr>
            <a:picLocks noChangeAspect="1"/>
          </p:cNvPicPr>
          <p:nvPr/>
        </p:nvPicPr>
        <p:blipFill>
          <a:blip r:embed="rId4"/>
          <a:stretch>
            <a:fillRect/>
          </a:stretch>
        </p:blipFill>
        <p:spPr>
          <a:xfrm>
            <a:off x="10926146" y="6375995"/>
            <a:ext cx="909687" cy="392820"/>
          </a:xfrm>
          <a:prstGeom prst="rect">
            <a:avLst/>
          </a:prstGeom>
        </p:spPr>
      </p:pic>
      <p:sp>
        <p:nvSpPr>
          <p:cNvPr id="22" name="TextBox 21">
            <a:extLst>
              <a:ext uri="{FF2B5EF4-FFF2-40B4-BE49-F238E27FC236}">
                <a16:creationId xmlns:a16="http://schemas.microsoft.com/office/drawing/2014/main" id="{5A4A1F6E-FE91-4F27-A858-B0D1E9A2AF78}"/>
              </a:ext>
            </a:extLst>
          </p:cNvPr>
          <p:cNvSpPr txBox="1"/>
          <p:nvPr/>
        </p:nvSpPr>
        <p:spPr>
          <a:xfrm>
            <a:off x="102906" y="6456713"/>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82BC225-CC9C-4F08-A7B9-866E088BCD96}"/>
              </a:ext>
            </a:extLst>
          </p:cNvPr>
          <p:cNvSpPr/>
          <p:nvPr/>
        </p:nvSpPr>
        <p:spPr>
          <a:xfrm>
            <a:off x="59311" y="165403"/>
            <a:ext cx="471055" cy="461817"/>
          </a:xfrm>
          <a:prstGeom prst="roundRect">
            <a:avLst/>
          </a:prstGeom>
          <a:solidFill>
            <a:srgbClr val="004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28" name="Straight Connector 27">
            <a:extLst>
              <a:ext uri="{FF2B5EF4-FFF2-40B4-BE49-F238E27FC236}">
                <a16:creationId xmlns:a16="http://schemas.microsoft.com/office/drawing/2014/main" id="{4CAB85B2-88D8-4A4D-810C-536501689ACD}"/>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99CCD23-3EB3-48D1-911E-581101C2769D}"/>
              </a:ext>
            </a:extLst>
          </p:cNvPr>
          <p:cNvSpPr txBox="1"/>
          <p:nvPr/>
        </p:nvSpPr>
        <p:spPr>
          <a:xfrm>
            <a:off x="647678" y="211644"/>
            <a:ext cx="2805576" cy="400110"/>
          </a:xfrm>
          <a:prstGeom prst="rect">
            <a:avLst/>
          </a:prstGeom>
          <a:noFill/>
        </p:spPr>
        <p:txBody>
          <a:bodyPr wrap="none" rtlCol="0">
            <a:spAutoFit/>
          </a:bodyPr>
          <a:lstStyle/>
          <a:p>
            <a:pPr lvl="0" eaLnBrk="0" fontAlgn="base" hangingPunct="0">
              <a:spcBef>
                <a:spcPct val="0"/>
              </a:spcBef>
              <a:spcAft>
                <a:spcPct val="0"/>
              </a:spcAft>
            </a:pPr>
            <a:r>
              <a:rPr lang="en-US" altLang="en-US" sz="2000" b="1" dirty="0">
                <a:ea typeface="微软雅黑" panose="020B0503020204020204" pitchFamily="34" charset="-122"/>
                <a:cs typeface="Times New Roman" panose="02020603050405020304" pitchFamily="18" charset="0"/>
              </a:rPr>
              <a:t>Smart Connect functions</a:t>
            </a:r>
            <a:endParaRPr lang="en-US" altLang="en-US" sz="2000" b="1" dirty="0"/>
          </a:p>
        </p:txBody>
      </p:sp>
      <p:sp>
        <p:nvSpPr>
          <p:cNvPr id="51" name="Rectangle: Rounded Corners 50">
            <a:extLst>
              <a:ext uri="{FF2B5EF4-FFF2-40B4-BE49-F238E27FC236}">
                <a16:creationId xmlns:a16="http://schemas.microsoft.com/office/drawing/2014/main" id="{6DBF4866-6EFA-4591-AFA6-D7AA64764D0D}"/>
              </a:ext>
            </a:extLst>
          </p:cNvPr>
          <p:cNvSpPr/>
          <p:nvPr/>
        </p:nvSpPr>
        <p:spPr>
          <a:xfrm>
            <a:off x="4595635" y="1013897"/>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Rectangle 2">
            <a:extLst>
              <a:ext uri="{FF2B5EF4-FFF2-40B4-BE49-F238E27FC236}">
                <a16:creationId xmlns:a16="http://schemas.microsoft.com/office/drawing/2014/main" id="{1FAC08A9-74A0-4C84-B4BA-B6BBE1C8CD3C}"/>
              </a:ext>
            </a:extLst>
          </p:cNvPr>
          <p:cNvSpPr>
            <a:spLocks noChangeArrowheads="1"/>
          </p:cNvSpPr>
          <p:nvPr/>
        </p:nvSpPr>
        <p:spPr bwMode="auto">
          <a:xfrm>
            <a:off x="5045841" y="1057199"/>
            <a:ext cx="20567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Real-time Monitoring </a:t>
            </a:r>
          </a:p>
        </p:txBody>
      </p:sp>
      <p:pic>
        <p:nvPicPr>
          <p:cNvPr id="32" name="Picture 31" descr="A close up of a logo&#10;&#10;Description generated with very high confidence">
            <a:extLst>
              <a:ext uri="{FF2B5EF4-FFF2-40B4-BE49-F238E27FC236}">
                <a16:creationId xmlns:a16="http://schemas.microsoft.com/office/drawing/2014/main" id="{AF618195-03C0-4013-BDD1-1E2541608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650" y="1023054"/>
            <a:ext cx="432000" cy="432000"/>
          </a:xfrm>
          <a:prstGeom prst="rect">
            <a:avLst/>
          </a:prstGeom>
        </p:spPr>
      </p:pic>
      <p:sp>
        <p:nvSpPr>
          <p:cNvPr id="52" name="Rectangle: Rounded Corners 51">
            <a:extLst>
              <a:ext uri="{FF2B5EF4-FFF2-40B4-BE49-F238E27FC236}">
                <a16:creationId xmlns:a16="http://schemas.microsoft.com/office/drawing/2014/main" id="{583649BD-8253-4FB6-99F9-C28BD076523B}"/>
              </a:ext>
            </a:extLst>
          </p:cNvPr>
          <p:cNvSpPr/>
          <p:nvPr/>
        </p:nvSpPr>
        <p:spPr>
          <a:xfrm>
            <a:off x="8826620" y="1013897"/>
            <a:ext cx="3132000"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3" name="Rectangle 2">
            <a:extLst>
              <a:ext uri="{FF2B5EF4-FFF2-40B4-BE49-F238E27FC236}">
                <a16:creationId xmlns:a16="http://schemas.microsoft.com/office/drawing/2014/main" id="{61CD0B29-17BE-4E99-8741-48B43D92275D}"/>
              </a:ext>
            </a:extLst>
          </p:cNvPr>
          <p:cNvSpPr>
            <a:spLocks noChangeArrowheads="1"/>
          </p:cNvSpPr>
          <p:nvPr/>
        </p:nvSpPr>
        <p:spPr bwMode="auto">
          <a:xfrm>
            <a:off x="9286811" y="1057199"/>
            <a:ext cx="2734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Energy Consumption Statistic</a:t>
            </a:r>
          </a:p>
        </p:txBody>
      </p:sp>
      <p:pic>
        <p:nvPicPr>
          <p:cNvPr id="34" name="Picture 33" descr="A close up of a logo&#10;&#10;Description generated with very high confidence">
            <a:extLst>
              <a:ext uri="{FF2B5EF4-FFF2-40B4-BE49-F238E27FC236}">
                <a16:creationId xmlns:a16="http://schemas.microsoft.com/office/drawing/2014/main" id="{78742008-62C2-47D0-996E-6BDB9F61BB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6397" y="1023054"/>
            <a:ext cx="432000" cy="432000"/>
          </a:xfrm>
          <a:prstGeom prst="rect">
            <a:avLst/>
          </a:prstGeom>
        </p:spPr>
      </p:pic>
      <p:sp>
        <p:nvSpPr>
          <p:cNvPr id="36" name="Rectangle 2">
            <a:extLst>
              <a:ext uri="{FF2B5EF4-FFF2-40B4-BE49-F238E27FC236}">
                <a16:creationId xmlns:a16="http://schemas.microsoft.com/office/drawing/2014/main" id="{4B9B8A8D-445A-4EB4-A0C2-38328E6CE3BA}"/>
              </a:ext>
            </a:extLst>
          </p:cNvPr>
          <p:cNvSpPr>
            <a:spLocks noChangeArrowheads="1"/>
          </p:cNvSpPr>
          <p:nvPr/>
        </p:nvSpPr>
        <p:spPr bwMode="auto">
          <a:xfrm>
            <a:off x="5045841" y="3030263"/>
            <a:ext cx="1985800" cy="35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US" sz="1600" b="1" dirty="0">
                <a:latin typeface="+mn-lt"/>
                <a:ea typeface="DengXian" panose="02010600030101010101" pitchFamily="2" charset="-122"/>
                <a:cs typeface="Arial" panose="020B0604020202020204" pitchFamily="34" charset="0"/>
              </a:rPr>
              <a:t>Advisory Notification</a:t>
            </a:r>
          </a:p>
        </p:txBody>
      </p:sp>
      <p:pic>
        <p:nvPicPr>
          <p:cNvPr id="37" name="Picture 36">
            <a:extLst>
              <a:ext uri="{FF2B5EF4-FFF2-40B4-BE49-F238E27FC236}">
                <a16:creationId xmlns:a16="http://schemas.microsoft.com/office/drawing/2014/main" id="{CCE9E86A-8551-44F5-9580-9126AD62DB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6650" y="2989201"/>
            <a:ext cx="432000" cy="432000"/>
          </a:xfrm>
          <a:prstGeom prst="rect">
            <a:avLst/>
          </a:prstGeom>
        </p:spPr>
      </p:pic>
      <p:sp>
        <p:nvSpPr>
          <p:cNvPr id="40" name="Rectangle 2">
            <a:extLst>
              <a:ext uri="{FF2B5EF4-FFF2-40B4-BE49-F238E27FC236}">
                <a16:creationId xmlns:a16="http://schemas.microsoft.com/office/drawing/2014/main" id="{F255049F-2484-4A84-BA66-6E44384549EA}"/>
              </a:ext>
            </a:extLst>
          </p:cNvPr>
          <p:cNvSpPr>
            <a:spLocks noChangeArrowheads="1"/>
          </p:cNvSpPr>
          <p:nvPr/>
        </p:nvSpPr>
        <p:spPr bwMode="auto">
          <a:xfrm>
            <a:off x="707848" y="3038887"/>
            <a:ext cx="24650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Advisory Map &amp; Floor plan</a:t>
            </a:r>
          </a:p>
        </p:txBody>
      </p:sp>
      <p:pic>
        <p:nvPicPr>
          <p:cNvPr id="41" name="Picture 40" descr="A close up of a logo&#10;&#10;Description generated with very high confidence">
            <a:extLst>
              <a:ext uri="{FF2B5EF4-FFF2-40B4-BE49-F238E27FC236}">
                <a16:creationId xmlns:a16="http://schemas.microsoft.com/office/drawing/2014/main" id="{D431F174-83D7-40B0-8895-AD90BE9C73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673" y="2989201"/>
            <a:ext cx="432000" cy="432000"/>
          </a:xfrm>
          <a:prstGeom prst="rect">
            <a:avLst/>
          </a:prstGeom>
        </p:spPr>
      </p:pic>
      <p:sp>
        <p:nvSpPr>
          <p:cNvPr id="42" name="Rectangle 2">
            <a:extLst>
              <a:ext uri="{FF2B5EF4-FFF2-40B4-BE49-F238E27FC236}">
                <a16:creationId xmlns:a16="http://schemas.microsoft.com/office/drawing/2014/main" id="{F02A110E-4AB3-4A3B-8304-FED54583908F}"/>
              </a:ext>
            </a:extLst>
          </p:cNvPr>
          <p:cNvSpPr>
            <a:spLocks noChangeArrowheads="1"/>
          </p:cNvSpPr>
          <p:nvPr/>
        </p:nvSpPr>
        <p:spPr bwMode="auto">
          <a:xfrm>
            <a:off x="9286811" y="3038887"/>
            <a:ext cx="26604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Maintenance Management</a:t>
            </a:r>
          </a:p>
        </p:txBody>
      </p:sp>
      <p:pic>
        <p:nvPicPr>
          <p:cNvPr id="43" name="Picture 42" descr="A close up of a logo&#10;&#10;Description generated with very high confidence">
            <a:extLst>
              <a:ext uri="{FF2B5EF4-FFF2-40B4-BE49-F238E27FC236}">
                <a16:creationId xmlns:a16="http://schemas.microsoft.com/office/drawing/2014/main" id="{DBB48AB6-9810-4317-B39E-D50BF6967A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6397" y="2989201"/>
            <a:ext cx="432000" cy="432000"/>
          </a:xfrm>
          <a:prstGeom prst="rect">
            <a:avLst/>
          </a:prstGeom>
        </p:spPr>
      </p:pic>
      <p:sp>
        <p:nvSpPr>
          <p:cNvPr id="45" name="Rectangle 44">
            <a:extLst>
              <a:ext uri="{FF2B5EF4-FFF2-40B4-BE49-F238E27FC236}">
                <a16:creationId xmlns:a16="http://schemas.microsoft.com/office/drawing/2014/main" id="{5140CBBD-65E9-4F80-9400-399851D71004}"/>
              </a:ext>
            </a:extLst>
          </p:cNvPr>
          <p:cNvSpPr/>
          <p:nvPr/>
        </p:nvSpPr>
        <p:spPr>
          <a:xfrm>
            <a:off x="707848" y="5035644"/>
            <a:ext cx="2157949" cy="338554"/>
          </a:xfrm>
          <a:prstGeom prst="rect">
            <a:avLst/>
          </a:prstGeom>
        </p:spPr>
        <p:txBody>
          <a:bodyPr wrap="square">
            <a:spAutoFit/>
          </a:bodyPr>
          <a:lstStyle/>
          <a:p>
            <a:pPr lvl="0" eaLnBrk="0" fontAlgn="base" hangingPunct="0">
              <a:spcBef>
                <a:spcPct val="0"/>
              </a:spcBef>
              <a:spcAft>
                <a:spcPct val="0"/>
              </a:spcAft>
            </a:pPr>
            <a:r>
              <a:rPr lang="en-US" altLang="en-US" sz="1600" b="1" dirty="0">
                <a:ea typeface="微软雅黑" panose="020B0503020204020204" pitchFamily="34" charset="-122"/>
                <a:cs typeface="Times New Roman" panose="02020603050405020304" pitchFamily="18" charset="0"/>
              </a:rPr>
              <a:t>Smart Reports</a:t>
            </a:r>
            <a:endParaRPr lang="en-US" altLang="en-US" sz="1600" b="1" dirty="0"/>
          </a:p>
        </p:txBody>
      </p:sp>
      <p:pic>
        <p:nvPicPr>
          <p:cNvPr id="47" name="Picture 46">
            <a:extLst>
              <a:ext uri="{FF2B5EF4-FFF2-40B4-BE49-F238E27FC236}">
                <a16:creationId xmlns:a16="http://schemas.microsoft.com/office/drawing/2014/main" id="{F8C16B1F-B6D5-4D0D-85E5-19754ACFCE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5673" y="4988921"/>
            <a:ext cx="432000" cy="432000"/>
          </a:xfrm>
          <a:prstGeom prst="rect">
            <a:avLst/>
          </a:prstGeom>
        </p:spPr>
      </p:pic>
      <p:sp>
        <p:nvSpPr>
          <p:cNvPr id="57" name="Rectangle 56">
            <a:extLst>
              <a:ext uri="{FF2B5EF4-FFF2-40B4-BE49-F238E27FC236}">
                <a16:creationId xmlns:a16="http://schemas.microsoft.com/office/drawing/2014/main" id="{97009C0D-B65C-420F-A67E-386D77E1D51D}"/>
              </a:ext>
            </a:extLst>
          </p:cNvPr>
          <p:cNvSpPr/>
          <p:nvPr/>
        </p:nvSpPr>
        <p:spPr>
          <a:xfrm>
            <a:off x="4624246" y="1529867"/>
            <a:ext cx="3090985" cy="1118255"/>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Check device status and track issues anytime and anywhere.</a:t>
            </a:r>
          </a:p>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Extract accurate and real-time point value timely.</a:t>
            </a:r>
          </a:p>
        </p:txBody>
      </p:sp>
      <p:sp>
        <p:nvSpPr>
          <p:cNvPr id="58" name="Rectangle 57">
            <a:extLst>
              <a:ext uri="{FF2B5EF4-FFF2-40B4-BE49-F238E27FC236}">
                <a16:creationId xmlns:a16="http://schemas.microsoft.com/office/drawing/2014/main" id="{00B1ED44-CE0B-4EB5-AC7E-1982E88EA040}"/>
              </a:ext>
            </a:extLst>
          </p:cNvPr>
          <p:cNvSpPr/>
          <p:nvPr/>
        </p:nvSpPr>
        <p:spPr>
          <a:xfrm>
            <a:off x="8856231" y="1529867"/>
            <a:ext cx="3090985" cy="1118255"/>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Get the precise energy cost of all stores’ devices </a:t>
            </a:r>
          </a:p>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Analyze energy consumption trend by enterprise, store, device level etc.</a:t>
            </a:r>
          </a:p>
        </p:txBody>
      </p:sp>
      <p:sp>
        <p:nvSpPr>
          <p:cNvPr id="59" name="Rectangle 58">
            <a:extLst>
              <a:ext uri="{FF2B5EF4-FFF2-40B4-BE49-F238E27FC236}">
                <a16:creationId xmlns:a16="http://schemas.microsoft.com/office/drawing/2014/main" id="{B9E861DF-8248-49C9-A697-4E6665E6BDFF}"/>
              </a:ext>
            </a:extLst>
          </p:cNvPr>
          <p:cNvSpPr/>
          <p:nvPr/>
        </p:nvSpPr>
        <p:spPr>
          <a:xfrm>
            <a:off x="8856230" y="3569098"/>
            <a:ext cx="3090985" cy="1118255"/>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Find device issues and fault information in time .</a:t>
            </a:r>
          </a:p>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Arrange maintenance plan, keep your device always in best condition</a:t>
            </a:r>
          </a:p>
        </p:txBody>
      </p:sp>
      <p:sp>
        <p:nvSpPr>
          <p:cNvPr id="60" name="Rectangle 59">
            <a:extLst>
              <a:ext uri="{FF2B5EF4-FFF2-40B4-BE49-F238E27FC236}">
                <a16:creationId xmlns:a16="http://schemas.microsoft.com/office/drawing/2014/main" id="{7B446907-662A-4FF7-AD3C-5B835C8C7A5F}"/>
              </a:ext>
            </a:extLst>
          </p:cNvPr>
          <p:cNvSpPr/>
          <p:nvPr/>
        </p:nvSpPr>
        <p:spPr>
          <a:xfrm>
            <a:off x="381758" y="3578298"/>
            <a:ext cx="3090985" cy="1118255"/>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Locate alerting sites, quick i</a:t>
            </a:r>
            <a:r>
              <a:rPr lang="en-US" altLang="zh-CN" sz="1200" dirty="0">
                <a:latin typeface="Arial" panose="020B0604020202020204" pitchFamily="34" charset="0"/>
                <a:ea typeface="Microsoft JhengHei Light" panose="020B0304030504040204" pitchFamily="34" charset="-120"/>
                <a:cs typeface="Arial" panose="020B0604020202020204" pitchFamily="34" charset="0"/>
              </a:rPr>
              <a:t>ndicate</a:t>
            </a:r>
            <a:r>
              <a:rPr lang="en-US" sz="1200" dirty="0">
                <a:latin typeface="Arial" panose="020B0604020202020204" pitchFamily="34" charset="0"/>
                <a:ea typeface="Microsoft JhengHei Light" panose="020B0304030504040204" pitchFamily="34" charset="-120"/>
                <a:cs typeface="Arial" panose="020B0604020202020204" pitchFamily="34" charset="0"/>
              </a:rPr>
              <a:t> all exceptional stores and</a:t>
            </a:r>
            <a:r>
              <a:rPr lang="zh-CN" altLang="en-US" sz="1200" dirty="0">
                <a:latin typeface="Arial" panose="020B0604020202020204" pitchFamily="34" charset="0"/>
                <a:ea typeface="Microsoft JhengHei Light" panose="020B0304030504040204" pitchFamily="34" charset="-120"/>
                <a:cs typeface="Arial" panose="020B0604020202020204" pitchFamily="34" charset="0"/>
              </a:rPr>
              <a:t> </a:t>
            </a:r>
            <a:r>
              <a:rPr lang="en-US" altLang="zh-CN" sz="1200" dirty="0">
                <a:latin typeface="Arial" panose="020B0604020202020204" pitchFamily="34" charset="0"/>
                <a:ea typeface="Microsoft JhengHei Light" panose="020B0304030504040204" pitchFamily="34" charset="-120"/>
                <a:cs typeface="Arial" panose="020B0604020202020204" pitchFamily="34" charset="0"/>
              </a:rPr>
              <a:t>devices</a:t>
            </a:r>
            <a:r>
              <a:rPr lang="en-US" sz="1200" dirty="0">
                <a:latin typeface="Arial" panose="020B0604020202020204" pitchFamily="34" charset="0"/>
                <a:ea typeface="Microsoft JhengHei Light" panose="020B0304030504040204" pitchFamily="34" charset="-120"/>
                <a:cs typeface="Arial" panose="020B0604020202020204" pitchFamily="34" charset="0"/>
              </a:rPr>
              <a:t>.</a:t>
            </a:r>
          </a:p>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Intuitive floor plans make the device easy to recognize and discover </a:t>
            </a:r>
          </a:p>
        </p:txBody>
      </p:sp>
      <p:sp>
        <p:nvSpPr>
          <p:cNvPr id="61" name="Rectangle 60">
            <a:extLst>
              <a:ext uri="{FF2B5EF4-FFF2-40B4-BE49-F238E27FC236}">
                <a16:creationId xmlns:a16="http://schemas.microsoft.com/office/drawing/2014/main" id="{9C9C8E48-6287-4C0D-AF75-281C4ACDD435}"/>
              </a:ext>
            </a:extLst>
          </p:cNvPr>
          <p:cNvSpPr/>
          <p:nvPr/>
        </p:nvSpPr>
        <p:spPr>
          <a:xfrm>
            <a:off x="4636650" y="3574357"/>
            <a:ext cx="3090985" cy="1118255"/>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Receive alarm immediately once it occurs.</a:t>
            </a:r>
          </a:p>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Find out potential issue and improvement points from alarm history </a:t>
            </a:r>
          </a:p>
        </p:txBody>
      </p:sp>
      <p:sp>
        <p:nvSpPr>
          <p:cNvPr id="62" name="Rectangle 61">
            <a:extLst>
              <a:ext uri="{FF2B5EF4-FFF2-40B4-BE49-F238E27FC236}">
                <a16:creationId xmlns:a16="http://schemas.microsoft.com/office/drawing/2014/main" id="{6E3F4651-A404-48E8-9B5A-1D96B5CF7CDE}"/>
              </a:ext>
            </a:extLst>
          </p:cNvPr>
          <p:cNvSpPr/>
          <p:nvPr/>
        </p:nvSpPr>
        <p:spPr>
          <a:xfrm>
            <a:off x="335673" y="5503348"/>
            <a:ext cx="3112337" cy="531364"/>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Design your own reports based on your demand. </a:t>
            </a:r>
          </a:p>
        </p:txBody>
      </p:sp>
      <p:pic>
        <p:nvPicPr>
          <p:cNvPr id="10" name="Picture 9" descr="A close up of a logo&#10;&#10;Description generated with very high confidence">
            <a:extLst>
              <a:ext uri="{FF2B5EF4-FFF2-40B4-BE49-F238E27FC236}">
                <a16:creationId xmlns:a16="http://schemas.microsoft.com/office/drawing/2014/main" id="{3A38A8AC-EA3E-4EFF-9BC9-373EA15E8C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36650" y="4988921"/>
            <a:ext cx="432000" cy="432000"/>
          </a:xfrm>
          <a:prstGeom prst="rect">
            <a:avLst/>
          </a:prstGeom>
        </p:spPr>
      </p:pic>
      <p:sp>
        <p:nvSpPr>
          <p:cNvPr id="64" name="Rectangle 63">
            <a:extLst>
              <a:ext uri="{FF2B5EF4-FFF2-40B4-BE49-F238E27FC236}">
                <a16:creationId xmlns:a16="http://schemas.microsoft.com/office/drawing/2014/main" id="{8EBC6C10-D67F-4EE9-A9C3-CB0BBCAC193E}"/>
              </a:ext>
            </a:extLst>
          </p:cNvPr>
          <p:cNvSpPr/>
          <p:nvPr/>
        </p:nvSpPr>
        <p:spPr>
          <a:xfrm>
            <a:off x="5045841" y="5037318"/>
            <a:ext cx="2157949" cy="338554"/>
          </a:xfrm>
          <a:prstGeom prst="rect">
            <a:avLst/>
          </a:prstGeom>
        </p:spPr>
        <p:txBody>
          <a:bodyPr wrap="square">
            <a:spAutoFit/>
          </a:bodyPr>
          <a:lstStyle/>
          <a:p>
            <a:pPr lvl="0" eaLnBrk="0" fontAlgn="base" hangingPunct="0">
              <a:spcBef>
                <a:spcPct val="0"/>
              </a:spcBef>
              <a:spcAft>
                <a:spcPct val="0"/>
              </a:spcAft>
            </a:pPr>
            <a:r>
              <a:rPr lang="en-US" altLang="en-US" sz="1600" b="1" dirty="0">
                <a:ea typeface="微软雅黑" panose="020B0503020204020204" pitchFamily="34" charset="-122"/>
                <a:cs typeface="Times New Roman" panose="02020603050405020304" pitchFamily="18" charset="0"/>
              </a:rPr>
              <a:t>Dual Language</a:t>
            </a:r>
            <a:endParaRPr lang="en-US" altLang="en-US" sz="1600" b="1" dirty="0"/>
          </a:p>
        </p:txBody>
      </p:sp>
      <p:sp>
        <p:nvSpPr>
          <p:cNvPr id="66" name="Rectangle 65">
            <a:extLst>
              <a:ext uri="{FF2B5EF4-FFF2-40B4-BE49-F238E27FC236}">
                <a16:creationId xmlns:a16="http://schemas.microsoft.com/office/drawing/2014/main" id="{4CD5AEDA-4474-4843-B9D4-AFD7FA1D9A86}"/>
              </a:ext>
            </a:extLst>
          </p:cNvPr>
          <p:cNvSpPr/>
          <p:nvPr/>
        </p:nvSpPr>
        <p:spPr>
          <a:xfrm>
            <a:off x="4615298" y="5505022"/>
            <a:ext cx="3112337" cy="553998"/>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sz="1200" dirty="0">
                <a:latin typeface="Arial" panose="020B0604020202020204" pitchFamily="34" charset="0"/>
                <a:ea typeface="Microsoft JhengHei Light" panose="020B0304030504040204" pitchFamily="34" charset="-120"/>
                <a:cs typeface="Arial" panose="020B0604020202020204" pitchFamily="34" charset="0"/>
              </a:rPr>
              <a:t>Switch freely between  English and Chinese</a:t>
            </a:r>
          </a:p>
        </p:txBody>
      </p:sp>
      <p:sp>
        <p:nvSpPr>
          <p:cNvPr id="69" name="Rectangle 68">
            <a:extLst>
              <a:ext uri="{FF2B5EF4-FFF2-40B4-BE49-F238E27FC236}">
                <a16:creationId xmlns:a16="http://schemas.microsoft.com/office/drawing/2014/main" id="{4DEB5BFB-1DA3-4B35-B2C9-87DF0C931B69}"/>
              </a:ext>
            </a:extLst>
          </p:cNvPr>
          <p:cNvSpPr/>
          <p:nvPr/>
        </p:nvSpPr>
        <p:spPr>
          <a:xfrm>
            <a:off x="9276826" y="5037318"/>
            <a:ext cx="2670389" cy="338554"/>
          </a:xfrm>
          <a:prstGeom prst="rect">
            <a:avLst/>
          </a:prstGeom>
        </p:spPr>
        <p:txBody>
          <a:bodyPr wrap="square">
            <a:spAutoFit/>
          </a:bodyPr>
          <a:lstStyle/>
          <a:p>
            <a:pPr lvl="0" eaLnBrk="0" fontAlgn="base" hangingPunct="0">
              <a:spcBef>
                <a:spcPct val="0"/>
              </a:spcBef>
              <a:spcAft>
                <a:spcPct val="0"/>
              </a:spcAft>
            </a:pPr>
            <a:r>
              <a:rPr lang="en-US" altLang="en-US" sz="1600" b="1" dirty="0">
                <a:ea typeface="微软雅黑" panose="020B0503020204020204" pitchFamily="34" charset="-122"/>
                <a:cs typeface="Times New Roman" panose="02020603050405020304" pitchFamily="18" charset="0"/>
              </a:rPr>
              <a:t>Mobile Application</a:t>
            </a:r>
            <a:endParaRPr lang="en-US" altLang="en-US" sz="1600" b="1" dirty="0"/>
          </a:p>
        </p:txBody>
      </p:sp>
      <p:sp>
        <p:nvSpPr>
          <p:cNvPr id="70" name="Rectangle 69">
            <a:extLst>
              <a:ext uri="{FF2B5EF4-FFF2-40B4-BE49-F238E27FC236}">
                <a16:creationId xmlns:a16="http://schemas.microsoft.com/office/drawing/2014/main" id="{3DBB89BC-4D5E-49CD-AF7F-980E70D17284}"/>
              </a:ext>
            </a:extLst>
          </p:cNvPr>
          <p:cNvSpPr/>
          <p:nvPr/>
        </p:nvSpPr>
        <p:spPr>
          <a:xfrm>
            <a:off x="8846283" y="5505022"/>
            <a:ext cx="3112337" cy="531364"/>
          </a:xfrm>
          <a:prstGeom prst="rect">
            <a:avLst/>
          </a:prstGeom>
        </p:spPr>
        <p:txBody>
          <a:bodyPr wrap="square">
            <a:spAutoFit/>
          </a:bodyPr>
          <a:lstStyle/>
          <a:p>
            <a:pPr marL="285750" indent="-285750">
              <a:lnSpc>
                <a:spcPct val="125000"/>
              </a:lnSpc>
              <a:spcAft>
                <a:spcPts val="800"/>
              </a:spcAft>
              <a:buFont typeface="Wingdings" panose="05000000000000000000" pitchFamily="2" charset="2"/>
              <a:buChar char="n"/>
            </a:pPr>
            <a:r>
              <a:rPr lang="en-US" altLang="zh-CN" sz="1200" dirty="0">
                <a:latin typeface="Arial" panose="020B0604020202020204" pitchFamily="34" charset="0"/>
                <a:ea typeface="Microsoft JhengHei Light" panose="020B0304030504040204" pitchFamily="34" charset="-120"/>
                <a:cs typeface="Arial" panose="020B0604020202020204" pitchFamily="34" charset="0"/>
              </a:rPr>
              <a:t>Monitor you device by opening the application on WeChat</a:t>
            </a:r>
            <a:endParaRPr lang="en-US" sz="1200" dirty="0">
              <a:latin typeface="Arial" panose="020B0604020202020204" pitchFamily="34" charset="0"/>
              <a:ea typeface="Microsoft JhengHei Light" panose="020B0304030504040204" pitchFamily="34" charset="-120"/>
              <a:cs typeface="Arial" panose="020B0604020202020204" pitchFamily="34" charset="0"/>
            </a:endParaRPr>
          </a:p>
        </p:txBody>
      </p:sp>
      <p:pic>
        <p:nvPicPr>
          <p:cNvPr id="73" name="Picture 72" descr="A close up of a logo&#10;&#10;Description generated with very high confidence">
            <a:extLst>
              <a:ext uri="{FF2B5EF4-FFF2-40B4-BE49-F238E27FC236}">
                <a16:creationId xmlns:a16="http://schemas.microsoft.com/office/drawing/2014/main" id="{75B5B562-06F2-454F-BC38-B3732195DC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06397" y="4987465"/>
            <a:ext cx="432000" cy="432000"/>
          </a:xfrm>
          <a:prstGeom prst="rect">
            <a:avLst/>
          </a:prstGeom>
        </p:spPr>
      </p:pic>
    </p:spTree>
    <p:extLst>
      <p:ext uri="{BB962C8B-B14F-4D97-AF65-F5344CB8AC3E}">
        <p14:creationId xmlns:p14="http://schemas.microsoft.com/office/powerpoint/2010/main" val="251132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977E730-32FA-4762-A19A-4C6F50B937F7}"/>
              </a:ext>
            </a:extLst>
          </p:cNvPr>
          <p:cNvSpPr/>
          <p:nvPr/>
        </p:nvSpPr>
        <p:spPr>
          <a:xfrm>
            <a:off x="102905" y="1772526"/>
            <a:ext cx="2484651"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Overview and manage all your sites or stores centrally.  </a:t>
            </a:r>
          </a:p>
          <a:p>
            <a:pPr marL="285750" indent="-285750">
              <a:lnSpc>
                <a:spcPct val="15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Monitor the real-time status of </a:t>
            </a:r>
          </a:p>
          <a:p>
            <a:pPr>
              <a:lnSpc>
                <a:spcPct val="150000"/>
              </a:lnSpc>
            </a:pPr>
            <a:r>
              <a:rPr lang="en-US" sz="1200" dirty="0">
                <a:latin typeface="Arial" panose="020B0604020202020204" pitchFamily="34" charset="0"/>
                <a:cs typeface="Arial" panose="020B0604020202020204" pitchFamily="34" charset="0"/>
              </a:rPr>
              <a:t>       each device globally.</a:t>
            </a:r>
          </a:p>
          <a:p>
            <a:pPr>
              <a:lnSpc>
                <a:spcPct val="150000"/>
              </a:lnSpc>
            </a:pPr>
            <a:endParaRPr lang="en-US"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Generate data summary for all stores or devices with Intuitive diagrams </a:t>
            </a:r>
          </a:p>
          <a:p>
            <a:pPr marL="285750" indent="-285750">
              <a:lnSpc>
                <a:spcPct val="15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From device level to store or even group level, </a:t>
            </a:r>
            <a:r>
              <a:rPr lang="en-US" sz="1200" dirty="0">
                <a:latin typeface="Arial" panose="020B0604020202020204" pitchFamily="34" charset="0"/>
                <a:cs typeface="Arial" panose="020B0604020202020204" pitchFamily="34" charset="0"/>
              </a:rPr>
              <a:t>assist users to compare and analyze the data that they are concerned w</a:t>
            </a:r>
            <a:r>
              <a:rPr lang="en-US" altLang="zh-CN" sz="1200" dirty="0">
                <a:latin typeface="Arial" panose="020B0604020202020204" pitchFamily="34" charset="0"/>
                <a:cs typeface="Arial" panose="020B0604020202020204" pitchFamily="34" charset="0"/>
              </a:rPr>
              <a:t>ith intuitive UI.</a:t>
            </a:r>
            <a:endParaRPr lang="en-US" sz="12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0C5F08A-979A-4D1E-94AC-10EB6FDCF316}"/>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367D82C0-7656-401F-B843-EC51957E4DFF}"/>
              </a:ext>
            </a:extLst>
          </p:cNvPr>
          <p:cNvPicPr>
            <a:picLocks noChangeAspect="1"/>
          </p:cNvPicPr>
          <p:nvPr/>
        </p:nvPicPr>
        <p:blipFill>
          <a:blip r:embed="rId3"/>
          <a:stretch>
            <a:fillRect/>
          </a:stretch>
        </p:blipFill>
        <p:spPr>
          <a:xfrm>
            <a:off x="10926146" y="6385723"/>
            <a:ext cx="909687" cy="392820"/>
          </a:xfrm>
          <a:prstGeom prst="rect">
            <a:avLst/>
          </a:prstGeom>
        </p:spPr>
      </p:pic>
      <p:sp>
        <p:nvSpPr>
          <p:cNvPr id="22" name="TextBox 21">
            <a:extLst>
              <a:ext uri="{FF2B5EF4-FFF2-40B4-BE49-F238E27FC236}">
                <a16:creationId xmlns:a16="http://schemas.microsoft.com/office/drawing/2014/main" id="{5A4A1F6E-FE91-4F27-A858-B0D1E9A2AF78}"/>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4CAB85B2-88D8-4A4D-810C-536501689ACD}"/>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2FC2616-66CD-4D2E-9773-613C4EAB3BE9}"/>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8" name="Rectangle 2">
            <a:extLst>
              <a:ext uri="{FF2B5EF4-FFF2-40B4-BE49-F238E27FC236}">
                <a16:creationId xmlns:a16="http://schemas.microsoft.com/office/drawing/2014/main" id="{0848341D-89FF-4C9F-9EFA-317FAFD8B88C}"/>
              </a:ext>
            </a:extLst>
          </p:cNvPr>
          <p:cNvSpPr>
            <a:spLocks noChangeArrowheads="1"/>
          </p:cNvSpPr>
          <p:nvPr/>
        </p:nvSpPr>
        <p:spPr bwMode="auto">
          <a:xfrm>
            <a:off x="454935" y="230344"/>
            <a:ext cx="23215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Centralized Management</a:t>
            </a:r>
          </a:p>
        </p:txBody>
      </p:sp>
      <p:pic>
        <p:nvPicPr>
          <p:cNvPr id="19" name="Picture 18" descr="A close up of a sign&#10;&#10;Description generated with very high confidence">
            <a:extLst>
              <a:ext uri="{FF2B5EF4-FFF2-40B4-BE49-F238E27FC236}">
                <a16:creationId xmlns:a16="http://schemas.microsoft.com/office/drawing/2014/main" id="{4B59847E-1150-4526-8EDF-DB15FD1F9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4" y="196199"/>
            <a:ext cx="432000" cy="432000"/>
          </a:xfrm>
          <a:prstGeom prst="rect">
            <a:avLst/>
          </a:prstGeom>
          <a:ln>
            <a:noFill/>
          </a:ln>
        </p:spPr>
      </p:pic>
      <p:pic>
        <p:nvPicPr>
          <p:cNvPr id="2" name="Picture 1">
            <a:extLst>
              <a:ext uri="{FF2B5EF4-FFF2-40B4-BE49-F238E27FC236}">
                <a16:creationId xmlns:a16="http://schemas.microsoft.com/office/drawing/2014/main" id="{3DFE408F-511C-4840-A389-31B4D33F9E11}"/>
              </a:ext>
            </a:extLst>
          </p:cNvPr>
          <p:cNvPicPr>
            <a:picLocks noChangeAspect="1"/>
          </p:cNvPicPr>
          <p:nvPr/>
        </p:nvPicPr>
        <p:blipFill>
          <a:blip r:embed="rId5"/>
          <a:stretch>
            <a:fillRect/>
          </a:stretch>
        </p:blipFill>
        <p:spPr>
          <a:xfrm>
            <a:off x="2675106" y="903915"/>
            <a:ext cx="9345753" cy="5252119"/>
          </a:xfrm>
          <a:prstGeom prst="rect">
            <a:avLst/>
          </a:prstGeom>
        </p:spPr>
      </p:pic>
      <p:sp>
        <p:nvSpPr>
          <p:cNvPr id="23" name="Rectangle 22">
            <a:extLst>
              <a:ext uri="{FF2B5EF4-FFF2-40B4-BE49-F238E27FC236}">
                <a16:creationId xmlns:a16="http://schemas.microsoft.com/office/drawing/2014/main" id="{55877312-92E6-4B76-B332-9D41B2984292}"/>
              </a:ext>
            </a:extLst>
          </p:cNvPr>
          <p:cNvSpPr/>
          <p:nvPr/>
        </p:nvSpPr>
        <p:spPr>
          <a:xfrm>
            <a:off x="102905" y="763398"/>
            <a:ext cx="2484651" cy="1021883"/>
          </a:xfrm>
          <a:prstGeom prst="rect">
            <a:avLst/>
          </a:prstGeom>
        </p:spPr>
        <p:txBody>
          <a:bodyPr wrap="square">
            <a:spAutoFit/>
          </a:bodyPr>
          <a:lstStyle/>
          <a:p>
            <a:pPr>
              <a:lnSpc>
                <a:spcPct val="150000"/>
              </a:lnSpc>
            </a:pPr>
            <a:r>
              <a:rPr lang="en-US" sz="1400" dirty="0">
                <a:latin typeface="Arial" panose="020B0604020202020204" pitchFamily="34" charset="0"/>
                <a:cs typeface="Arial" panose="020B0604020202020204" pitchFamily="34" charset="0"/>
              </a:rPr>
              <a:t>All stores are connected to one platform which enables you to:</a:t>
            </a:r>
          </a:p>
        </p:txBody>
      </p:sp>
    </p:spTree>
    <p:extLst>
      <p:ext uri="{BB962C8B-B14F-4D97-AF65-F5344CB8AC3E}">
        <p14:creationId xmlns:p14="http://schemas.microsoft.com/office/powerpoint/2010/main" val="311634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963437D-2B6B-4FC3-B879-3F63342AA99B}"/>
              </a:ext>
            </a:extLst>
          </p:cNvPr>
          <p:cNvPicPr>
            <a:picLocks noChangeAspect="1"/>
          </p:cNvPicPr>
          <p:nvPr/>
        </p:nvPicPr>
        <p:blipFill>
          <a:blip r:embed="rId3"/>
          <a:stretch>
            <a:fillRect/>
          </a:stretch>
        </p:blipFill>
        <p:spPr>
          <a:xfrm>
            <a:off x="2675106" y="914285"/>
            <a:ext cx="9345753" cy="5252119"/>
          </a:xfrm>
          <a:prstGeom prst="rect">
            <a:avLst/>
          </a:prstGeom>
        </p:spPr>
      </p:pic>
      <p:sp>
        <p:nvSpPr>
          <p:cNvPr id="6" name="Rectangle 5">
            <a:extLst>
              <a:ext uri="{FF2B5EF4-FFF2-40B4-BE49-F238E27FC236}">
                <a16:creationId xmlns:a16="http://schemas.microsoft.com/office/drawing/2014/main" id="{30755078-9E5E-482F-8965-0DE28DFE7C27}"/>
              </a:ext>
            </a:extLst>
          </p:cNvPr>
          <p:cNvSpPr/>
          <p:nvPr/>
        </p:nvSpPr>
        <p:spPr>
          <a:xfrm>
            <a:off x="102906" y="755440"/>
            <a:ext cx="2572887" cy="1384995"/>
          </a:xfrm>
          <a:prstGeom prst="rect">
            <a:avLst/>
          </a:prstGeom>
        </p:spPr>
        <p:txBody>
          <a:bodyPr wrap="square">
            <a:spAutoFit/>
          </a:bodyPr>
          <a:lstStyle/>
          <a:p>
            <a:pPr>
              <a:lnSpc>
                <a:spcPct val="150000"/>
              </a:lnSpc>
            </a:pPr>
            <a:r>
              <a:rPr lang="en-US" sz="1400" dirty="0">
                <a:latin typeface="Arial" panose="020B0604020202020204" pitchFamily="34" charset="0"/>
                <a:cs typeface="Arial" panose="020B0604020202020204" pitchFamily="34" charset="0"/>
              </a:rPr>
              <a:t>By integrating with all </a:t>
            </a:r>
            <a:r>
              <a:rPr lang="en-US" altLang="zh-CN" sz="1400" dirty="0">
                <a:latin typeface="Arial" panose="020B0604020202020204" pitchFamily="34" charset="0"/>
                <a:cs typeface="Arial" panose="020B0604020202020204" pitchFamily="34" charset="0"/>
              </a:rPr>
              <a:t>main</a:t>
            </a:r>
            <a:r>
              <a:rPr lang="en-US" sz="1400" dirty="0">
                <a:latin typeface="Arial" panose="020B0604020202020204" pitchFamily="34" charset="0"/>
                <a:cs typeface="Arial" panose="020B0604020202020204" pitchFamily="34" charset="0"/>
              </a:rPr>
              <a:t> control systems, all monitoring points can be checked on the platform instantly.</a:t>
            </a:r>
          </a:p>
        </p:txBody>
      </p:sp>
      <p:sp>
        <p:nvSpPr>
          <p:cNvPr id="26" name="Rectangle 25">
            <a:extLst>
              <a:ext uri="{FF2B5EF4-FFF2-40B4-BE49-F238E27FC236}">
                <a16:creationId xmlns:a16="http://schemas.microsoft.com/office/drawing/2014/main" id="{BC365CBB-CD0F-4E60-B836-8CAAD3A53AB4}"/>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36CAE37E-16EE-4CDF-82CF-3C9F4B0C9B29}"/>
              </a:ext>
            </a:extLst>
          </p:cNvPr>
          <p:cNvPicPr>
            <a:picLocks noChangeAspect="1"/>
          </p:cNvPicPr>
          <p:nvPr/>
        </p:nvPicPr>
        <p:blipFill>
          <a:blip r:embed="rId4"/>
          <a:stretch>
            <a:fillRect/>
          </a:stretch>
        </p:blipFill>
        <p:spPr>
          <a:xfrm>
            <a:off x="10926146" y="6385723"/>
            <a:ext cx="909687" cy="392820"/>
          </a:xfrm>
          <a:prstGeom prst="rect">
            <a:avLst/>
          </a:prstGeom>
        </p:spPr>
      </p:pic>
      <p:sp>
        <p:nvSpPr>
          <p:cNvPr id="28" name="TextBox 27">
            <a:extLst>
              <a:ext uri="{FF2B5EF4-FFF2-40B4-BE49-F238E27FC236}">
                <a16:creationId xmlns:a16="http://schemas.microsoft.com/office/drawing/2014/main" id="{531B3923-2AA7-4669-B66C-3F3E3D542A9B}"/>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260A7477-2EEE-4379-AC49-F80D51F8CFCE}"/>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168C914F-594C-463B-80C2-AB0E7C2E62A5}"/>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1" name="Rectangle 2">
            <a:extLst>
              <a:ext uri="{FF2B5EF4-FFF2-40B4-BE49-F238E27FC236}">
                <a16:creationId xmlns:a16="http://schemas.microsoft.com/office/drawing/2014/main" id="{BDCC7BEA-F036-4068-A327-B7CBDD156410}"/>
              </a:ext>
            </a:extLst>
          </p:cNvPr>
          <p:cNvSpPr>
            <a:spLocks noChangeArrowheads="1"/>
          </p:cNvSpPr>
          <p:nvPr/>
        </p:nvSpPr>
        <p:spPr bwMode="auto">
          <a:xfrm>
            <a:off x="464663" y="240072"/>
            <a:ext cx="20567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Real-time Monitoring </a:t>
            </a:r>
          </a:p>
        </p:txBody>
      </p:sp>
      <p:pic>
        <p:nvPicPr>
          <p:cNvPr id="34" name="Picture 33" descr="A close up of a logo&#10;&#10;Description generated with very high confidence">
            <a:extLst>
              <a:ext uri="{FF2B5EF4-FFF2-40B4-BE49-F238E27FC236}">
                <a16:creationId xmlns:a16="http://schemas.microsoft.com/office/drawing/2014/main" id="{11B6DDA7-9D36-4DCE-9184-BD7CA3198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0" y="205356"/>
            <a:ext cx="432000" cy="432000"/>
          </a:xfrm>
          <a:prstGeom prst="rect">
            <a:avLst/>
          </a:prstGeom>
        </p:spPr>
      </p:pic>
      <p:sp>
        <p:nvSpPr>
          <p:cNvPr id="35" name="Rectangle 34">
            <a:extLst>
              <a:ext uri="{FF2B5EF4-FFF2-40B4-BE49-F238E27FC236}">
                <a16:creationId xmlns:a16="http://schemas.microsoft.com/office/drawing/2014/main" id="{0273BD9E-382E-446D-8A51-16F3186E2ADB}"/>
              </a:ext>
            </a:extLst>
          </p:cNvPr>
          <p:cNvSpPr/>
          <p:nvPr/>
        </p:nvSpPr>
        <p:spPr>
          <a:xfrm>
            <a:off x="112582" y="2060204"/>
            <a:ext cx="2505481" cy="3970318"/>
          </a:xfrm>
          <a:prstGeom prst="rect">
            <a:avLst/>
          </a:prstGeom>
        </p:spPr>
        <p:txBody>
          <a:bodyPr wrap="square">
            <a:spAutoFit/>
          </a:bodyPr>
          <a:lstStyle/>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Check device’s detail of all stores by expanding the device group (Refrigeration equipment, Facility equipment, Heating equipment and Energy devices)</a:t>
            </a:r>
          </a:p>
          <a:p>
            <a:pPr marL="171450" indent="-171450" fontAlgn="t">
              <a:lnSpc>
                <a:spcPct val="150000"/>
              </a:lnSpc>
              <a:buFont typeface="Arial" panose="020B0604020202020204" pitchFamily="34" charset="0"/>
              <a:buChar char="•"/>
            </a:pPr>
            <a:endParaRPr lang="zh-CN" altLang="zh-CN" sz="1200" dirty="0">
              <a:latin typeface="Arial" panose="020B0604020202020204" pitchFamily="34" charset="0"/>
              <a:cs typeface="Arial" panose="020B0604020202020204" pitchFamily="34" charset="0"/>
            </a:endParaRPr>
          </a:p>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Viewing all the monitoring points such as  current value ,set points, temperature etc.</a:t>
            </a:r>
          </a:p>
          <a:p>
            <a:pPr marL="171450" indent="-171450" fontAlgn="t">
              <a:lnSpc>
                <a:spcPct val="150000"/>
              </a:lnSpc>
              <a:buFont typeface="Arial" panose="020B0604020202020204" pitchFamily="34" charset="0"/>
              <a:buChar char="•"/>
            </a:pPr>
            <a:endParaRPr lang="en-US" altLang="zh-CN" sz="1200" dirty="0">
              <a:latin typeface="Arial" panose="020B0604020202020204" pitchFamily="34" charset="0"/>
              <a:cs typeface="Arial" panose="020B0604020202020204" pitchFamily="34" charset="0"/>
            </a:endParaRPr>
          </a:p>
          <a:p>
            <a:pPr marL="171450" indent="-1714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Monitoring device’s real time value as well as its historical record</a:t>
            </a:r>
            <a:endParaRPr lang="zh-CN" altLang="zh-CN"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BEAAC8C-608D-4BEE-BA15-93BF3C1CFE06}"/>
              </a:ext>
            </a:extLst>
          </p:cNvPr>
          <p:cNvPicPr>
            <a:picLocks noChangeAspect="1"/>
          </p:cNvPicPr>
          <p:nvPr/>
        </p:nvPicPr>
        <p:blipFill rotWithShape="1">
          <a:blip r:embed="rId6">
            <a:extLst>
              <a:ext uri="{28A0092B-C50C-407E-A947-70E740481C1C}">
                <a14:useLocalDpi xmlns:a14="http://schemas.microsoft.com/office/drawing/2010/main" val="0"/>
              </a:ext>
            </a:extLst>
          </a:blip>
          <a:srcRect l="1462" t="5270" r="2146" b="2357"/>
          <a:stretch/>
        </p:blipFill>
        <p:spPr>
          <a:xfrm>
            <a:off x="7217923" y="4182894"/>
            <a:ext cx="4637366" cy="1682885"/>
          </a:xfrm>
          <a:prstGeom prst="rect">
            <a:avLst/>
          </a:prstGeom>
        </p:spPr>
      </p:pic>
    </p:spTree>
    <p:extLst>
      <p:ext uri="{BB962C8B-B14F-4D97-AF65-F5344CB8AC3E}">
        <p14:creationId xmlns:p14="http://schemas.microsoft.com/office/powerpoint/2010/main" val="27416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248F22-9655-400D-9DD0-BCA4C799D0C7}"/>
              </a:ext>
            </a:extLst>
          </p:cNvPr>
          <p:cNvSpPr/>
          <p:nvPr/>
        </p:nvSpPr>
        <p:spPr>
          <a:xfrm>
            <a:off x="145107" y="820149"/>
            <a:ext cx="2999292" cy="900246"/>
          </a:xfrm>
          <a:prstGeom prst="rect">
            <a:avLst/>
          </a:prstGeom>
        </p:spPr>
        <p:txBody>
          <a:bodyPr wrap="square">
            <a:spAutoFit/>
          </a:bodyPr>
          <a:lstStyle/>
          <a:p>
            <a:pPr>
              <a:lnSpc>
                <a:spcPct val="125000"/>
              </a:lnSpc>
            </a:pPr>
            <a:r>
              <a:rPr lang="en-US" sz="1400" dirty="0">
                <a:latin typeface="Arial" panose="020B0604020202020204" pitchFamily="34" charset="0"/>
                <a:cs typeface="Arial" panose="020B0604020202020204" pitchFamily="34" charset="0"/>
              </a:rPr>
              <a:t>Graphical interface and reports give users a quick and clear overview to energy consumption data</a:t>
            </a:r>
            <a:endParaRPr lang="en-US" sz="1400" dirty="0">
              <a:solidFill>
                <a:schemeClr val="bg1"/>
              </a:solidFill>
              <a:latin typeface="Arial" panose="020B0604020202020204" pitchFamily="34" charset="0"/>
              <a:ea typeface="DengXian" panose="02010600030101010101" pitchFamily="2" charset="-122"/>
              <a:cs typeface="Arial" panose="020B0604020202020204" pitchFamily="34" charset="0"/>
            </a:endParaRPr>
          </a:p>
        </p:txBody>
      </p:sp>
      <p:sp>
        <p:nvSpPr>
          <p:cNvPr id="17" name="Rectangle 16">
            <a:extLst>
              <a:ext uri="{FF2B5EF4-FFF2-40B4-BE49-F238E27FC236}">
                <a16:creationId xmlns:a16="http://schemas.microsoft.com/office/drawing/2014/main" id="{EF4667AD-D0F6-4DAB-A617-86B413B9B67D}"/>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46358B42-04BA-4030-A1E7-493D83707B6D}"/>
              </a:ext>
            </a:extLst>
          </p:cNvPr>
          <p:cNvPicPr>
            <a:picLocks noChangeAspect="1"/>
          </p:cNvPicPr>
          <p:nvPr/>
        </p:nvPicPr>
        <p:blipFill>
          <a:blip r:embed="rId3"/>
          <a:stretch>
            <a:fillRect/>
          </a:stretch>
        </p:blipFill>
        <p:spPr>
          <a:xfrm>
            <a:off x="10926146" y="6385723"/>
            <a:ext cx="909687" cy="392820"/>
          </a:xfrm>
          <a:prstGeom prst="rect">
            <a:avLst/>
          </a:prstGeom>
        </p:spPr>
      </p:pic>
      <p:sp>
        <p:nvSpPr>
          <p:cNvPr id="22" name="TextBox 21">
            <a:extLst>
              <a:ext uri="{FF2B5EF4-FFF2-40B4-BE49-F238E27FC236}">
                <a16:creationId xmlns:a16="http://schemas.microsoft.com/office/drawing/2014/main" id="{4F474488-67B8-43FB-9989-88FB89418374}"/>
              </a:ext>
            </a:extLst>
          </p:cNvPr>
          <p:cNvSpPr txBox="1"/>
          <p:nvPr/>
        </p:nvSpPr>
        <p:spPr>
          <a:xfrm>
            <a:off x="102906" y="6466441"/>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F1D0A86C-9D19-40A8-AEBF-C824AF5E4B78}"/>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157CFE9-D9AD-4F29-98CD-3CD89D2526DF}"/>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
            <a:extLst>
              <a:ext uri="{FF2B5EF4-FFF2-40B4-BE49-F238E27FC236}">
                <a16:creationId xmlns:a16="http://schemas.microsoft.com/office/drawing/2014/main" id="{1C10D2B2-25DD-4AF0-BA22-09015649454A}"/>
              </a:ext>
            </a:extLst>
          </p:cNvPr>
          <p:cNvSpPr>
            <a:spLocks noChangeArrowheads="1"/>
          </p:cNvSpPr>
          <p:nvPr/>
        </p:nvSpPr>
        <p:spPr bwMode="auto">
          <a:xfrm>
            <a:off x="473518" y="240070"/>
            <a:ext cx="2604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Energy consumption statistic</a:t>
            </a:r>
          </a:p>
        </p:txBody>
      </p:sp>
      <p:pic>
        <p:nvPicPr>
          <p:cNvPr id="28" name="Picture 27" descr="A close up of a logo&#10;&#10;Description generated with very high confidence">
            <a:extLst>
              <a:ext uri="{FF2B5EF4-FFF2-40B4-BE49-F238E27FC236}">
                <a16:creationId xmlns:a16="http://schemas.microsoft.com/office/drawing/2014/main" id="{72FF976B-C4FD-4AA4-AD8D-FD40D5F70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8" y="205925"/>
            <a:ext cx="432000" cy="432000"/>
          </a:xfrm>
          <a:prstGeom prst="rect">
            <a:avLst/>
          </a:prstGeom>
        </p:spPr>
      </p:pic>
      <p:sp>
        <p:nvSpPr>
          <p:cNvPr id="29" name="Rectangle 28">
            <a:extLst>
              <a:ext uri="{FF2B5EF4-FFF2-40B4-BE49-F238E27FC236}">
                <a16:creationId xmlns:a16="http://schemas.microsoft.com/office/drawing/2014/main" id="{6CF4D363-87E4-40E2-BBC0-447F55F13E45}"/>
              </a:ext>
            </a:extLst>
          </p:cNvPr>
          <p:cNvSpPr/>
          <p:nvPr/>
        </p:nvSpPr>
        <p:spPr>
          <a:xfrm>
            <a:off x="178383" y="1720395"/>
            <a:ext cx="2932740" cy="4247317"/>
          </a:xfrm>
          <a:prstGeom prst="rect">
            <a:avLst/>
          </a:prstGeom>
        </p:spPr>
        <p:txBody>
          <a:bodyPr wrap="square">
            <a:spAutoFit/>
          </a:bodyPr>
          <a:lstStyle/>
          <a:p>
            <a:pPr marL="285750" indent="-2857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Energy consumption dashboard – reflecting the consumption data by devices, sites and group level</a:t>
            </a:r>
            <a:endParaRPr lang="zh-CN" altLang="zh-CN" sz="1200" dirty="0">
              <a:latin typeface="Arial" panose="020B0604020202020204" pitchFamily="34" charset="0"/>
              <a:cs typeface="Arial" panose="020B0604020202020204" pitchFamily="34" charset="0"/>
            </a:endParaRPr>
          </a:p>
          <a:p>
            <a:pPr marL="285750" indent="-2857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Curve diagram - enabling store manager to know the hourly and monthly consumption data  </a:t>
            </a:r>
          </a:p>
          <a:p>
            <a:pPr marL="285750" indent="-285750" fontAlgn="t">
              <a:lnSpc>
                <a:spcPct val="150000"/>
              </a:lnSpc>
              <a:buFont typeface="Arial" panose="020B0604020202020204" pitchFamily="34" charset="0"/>
              <a:buChar char="•"/>
            </a:pPr>
            <a:endParaRPr lang="en-US" altLang="zh-CN" sz="1200" dirty="0">
              <a:latin typeface="Arial" panose="020B0604020202020204" pitchFamily="34" charset="0"/>
              <a:cs typeface="Arial" panose="020B0604020202020204" pitchFamily="34" charset="0"/>
            </a:endParaRPr>
          </a:p>
          <a:p>
            <a:pPr marL="285750" indent="-2857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Stacked column graph – making clear comparison for different sites and months.</a:t>
            </a:r>
            <a:endParaRPr lang="zh-CN" altLang="zh-CN" sz="1200" dirty="0">
              <a:latin typeface="Arial" panose="020B0604020202020204" pitchFamily="34" charset="0"/>
              <a:cs typeface="Arial" panose="020B0604020202020204" pitchFamily="34" charset="0"/>
            </a:endParaRPr>
          </a:p>
          <a:p>
            <a:pPr fontAlgn="t">
              <a:lnSpc>
                <a:spcPct val="150000"/>
              </a:lnSpc>
            </a:pPr>
            <a:endParaRPr lang="en-US" altLang="zh-CN" sz="1200" dirty="0">
              <a:latin typeface="Arial" panose="020B0604020202020204" pitchFamily="34" charset="0"/>
              <a:cs typeface="Arial" panose="020B0604020202020204" pitchFamily="34" charset="0"/>
            </a:endParaRPr>
          </a:p>
          <a:p>
            <a:pPr marL="285750" indent="-285750" fontAlgn="t">
              <a:lnSpc>
                <a:spcPct val="150000"/>
              </a:lnSpc>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Three days energy consumption – telling customer how much energy has been consumed today and two days before. </a:t>
            </a:r>
            <a:endParaRPr lang="en-US" altLang="zh-CN" sz="1050" dirty="0">
              <a:solidFill>
                <a:schemeClr val="bg1"/>
              </a:solidFill>
              <a:latin typeface="Arial" panose="020B0604020202020204" pitchFamily="34" charset="0"/>
              <a:ea typeface="DengXian" panose="02010600030101010101" pitchFamily="2" charset="-122"/>
              <a:cs typeface="Arial" panose="020B0604020202020204" pitchFamily="34" charset="0"/>
            </a:endParaRPr>
          </a:p>
        </p:txBody>
      </p:sp>
      <p:pic>
        <p:nvPicPr>
          <p:cNvPr id="31" name="Picture 30">
            <a:extLst>
              <a:ext uri="{FF2B5EF4-FFF2-40B4-BE49-F238E27FC236}">
                <a16:creationId xmlns:a16="http://schemas.microsoft.com/office/drawing/2014/main" id="{EF104F44-37CC-49FA-9C17-E0EF4ED72D0E}"/>
              </a:ext>
            </a:extLst>
          </p:cNvPr>
          <p:cNvPicPr>
            <a:picLocks noChangeAspect="1"/>
          </p:cNvPicPr>
          <p:nvPr/>
        </p:nvPicPr>
        <p:blipFill>
          <a:blip r:embed="rId5"/>
          <a:stretch>
            <a:fillRect/>
          </a:stretch>
        </p:blipFill>
        <p:spPr>
          <a:xfrm>
            <a:off x="3134670" y="1358214"/>
            <a:ext cx="8859367" cy="4978781"/>
          </a:xfrm>
          <a:prstGeom prst="rect">
            <a:avLst/>
          </a:prstGeom>
        </p:spPr>
      </p:pic>
      <p:pic>
        <p:nvPicPr>
          <p:cNvPr id="32" name="Picture 31">
            <a:extLst>
              <a:ext uri="{FF2B5EF4-FFF2-40B4-BE49-F238E27FC236}">
                <a16:creationId xmlns:a16="http://schemas.microsoft.com/office/drawing/2014/main" id="{93B571DA-9BFF-4361-82A2-8315A6A344F2}"/>
              </a:ext>
            </a:extLst>
          </p:cNvPr>
          <p:cNvPicPr>
            <a:picLocks noChangeAspect="1"/>
          </p:cNvPicPr>
          <p:nvPr/>
        </p:nvPicPr>
        <p:blipFill>
          <a:blip r:embed="rId6"/>
          <a:stretch>
            <a:fillRect/>
          </a:stretch>
        </p:blipFill>
        <p:spPr>
          <a:xfrm>
            <a:off x="3134671" y="900608"/>
            <a:ext cx="8873031" cy="4986458"/>
          </a:xfrm>
          <a:prstGeom prst="rect">
            <a:avLst/>
          </a:prstGeom>
        </p:spPr>
      </p:pic>
    </p:spTree>
    <p:extLst>
      <p:ext uri="{BB962C8B-B14F-4D97-AF65-F5344CB8AC3E}">
        <p14:creationId xmlns:p14="http://schemas.microsoft.com/office/powerpoint/2010/main" val="280368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5B762-34FF-4ED2-B6B2-4293844849E3}"/>
              </a:ext>
            </a:extLst>
          </p:cNvPr>
          <p:cNvSpPr>
            <a:spLocks noChangeArrowheads="1"/>
          </p:cNvSpPr>
          <p:nvPr/>
        </p:nvSpPr>
        <p:spPr bwMode="auto">
          <a:xfrm>
            <a:off x="136608" y="819949"/>
            <a:ext cx="48828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zh-CN" sz="1400" dirty="0">
                <a:latin typeface="Arial" panose="020B0604020202020204" pitchFamily="34" charset="0"/>
                <a:cs typeface="Arial" panose="020B0604020202020204" pitchFamily="34" charset="0"/>
              </a:rPr>
              <a:t>Use advisory map to help you indicate exceptional stores and </a:t>
            </a:r>
            <a:endParaRPr lang="en-US" sz="14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9166400-E044-4236-BCC2-C4B1AFA359B9}"/>
              </a:ext>
            </a:extLst>
          </p:cNvPr>
          <p:cNvSpPr/>
          <p:nvPr/>
        </p:nvSpPr>
        <p:spPr>
          <a:xfrm>
            <a:off x="0" y="6358085"/>
            <a:ext cx="12192000" cy="49991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65085C3-7662-4FF4-B72C-17FB35582F1A}"/>
              </a:ext>
            </a:extLst>
          </p:cNvPr>
          <p:cNvPicPr>
            <a:picLocks noChangeAspect="1"/>
          </p:cNvPicPr>
          <p:nvPr/>
        </p:nvPicPr>
        <p:blipFill>
          <a:blip r:embed="rId3"/>
          <a:stretch>
            <a:fillRect/>
          </a:stretch>
        </p:blipFill>
        <p:spPr>
          <a:xfrm>
            <a:off x="10926146" y="6385723"/>
            <a:ext cx="909687" cy="392820"/>
          </a:xfrm>
          <a:prstGeom prst="rect">
            <a:avLst/>
          </a:prstGeom>
        </p:spPr>
      </p:pic>
      <p:sp>
        <p:nvSpPr>
          <p:cNvPr id="21" name="TextBox 20">
            <a:extLst>
              <a:ext uri="{FF2B5EF4-FFF2-40B4-BE49-F238E27FC236}">
                <a16:creationId xmlns:a16="http://schemas.microsoft.com/office/drawing/2014/main" id="{337F0362-7E37-41EB-BA21-30A99A6CD90F}"/>
              </a:ext>
            </a:extLst>
          </p:cNvPr>
          <p:cNvSpPr txBox="1"/>
          <p:nvPr/>
        </p:nvSpPr>
        <p:spPr>
          <a:xfrm>
            <a:off x="102906" y="5561767"/>
            <a:ext cx="269626" cy="276999"/>
          </a:xfrm>
          <a:prstGeom prst="rect">
            <a:avLst/>
          </a:prstGeom>
          <a:noFill/>
        </p:spPr>
        <p:txBody>
          <a:bodyPr wrap="none" rtlCol="0">
            <a:spAutoFit/>
          </a:bodyPr>
          <a:lstStyle/>
          <a:p>
            <a:r>
              <a:rPr lang="en-US" altLang="zh-CN" sz="1200" dirty="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29933C70-F51C-42E3-B881-F479051C197B}"/>
              </a:ext>
            </a:extLst>
          </p:cNvPr>
          <p:cNvCxnSpPr>
            <a:cxnSpLocks/>
          </p:cNvCxnSpPr>
          <p:nvPr/>
        </p:nvCxnSpPr>
        <p:spPr>
          <a:xfrm>
            <a:off x="65711" y="701864"/>
            <a:ext cx="11955148" cy="0"/>
          </a:xfrm>
          <a:prstGeom prst="line">
            <a:avLst/>
          </a:prstGeom>
          <a:ln>
            <a:solidFill>
              <a:srgbClr val="004B8D"/>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8BB6F47-A04C-4207-B985-7828C1DF298E}"/>
              </a:ext>
            </a:extLst>
          </p:cNvPr>
          <p:cNvSpPr/>
          <p:nvPr/>
        </p:nvSpPr>
        <p:spPr>
          <a:xfrm>
            <a:off x="33913" y="187042"/>
            <a:ext cx="11986946" cy="468000"/>
          </a:xfrm>
          <a:prstGeom prst="roundRect">
            <a:avLst>
              <a:gd name="adj" fmla="val 18490"/>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Rectangle 2">
            <a:extLst>
              <a:ext uri="{FF2B5EF4-FFF2-40B4-BE49-F238E27FC236}">
                <a16:creationId xmlns:a16="http://schemas.microsoft.com/office/drawing/2014/main" id="{AAA17E3C-E4DD-4D21-B29B-007CF11C277F}"/>
              </a:ext>
            </a:extLst>
          </p:cNvPr>
          <p:cNvSpPr>
            <a:spLocks noChangeArrowheads="1"/>
          </p:cNvSpPr>
          <p:nvPr/>
        </p:nvSpPr>
        <p:spPr bwMode="auto">
          <a:xfrm>
            <a:off x="386841" y="247045"/>
            <a:ext cx="24650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b="1" dirty="0">
                <a:latin typeface="+mn-lt"/>
              </a:rPr>
              <a:t>Advisory Map &amp; Floor plan</a:t>
            </a:r>
          </a:p>
        </p:txBody>
      </p:sp>
      <p:pic>
        <p:nvPicPr>
          <p:cNvPr id="28" name="Picture 27" descr="A close up of a logo&#10;&#10;Description generated with very high confidence">
            <a:extLst>
              <a:ext uri="{FF2B5EF4-FFF2-40B4-BE49-F238E27FC236}">
                <a16:creationId xmlns:a16="http://schemas.microsoft.com/office/drawing/2014/main" id="{E1CF96A4-94AE-486D-807D-E2C49BEE4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4" y="197359"/>
            <a:ext cx="432000" cy="432000"/>
          </a:xfrm>
          <a:prstGeom prst="rect">
            <a:avLst/>
          </a:prstGeom>
        </p:spPr>
      </p:pic>
      <p:sp>
        <p:nvSpPr>
          <p:cNvPr id="29" name="Rectangle 28">
            <a:extLst>
              <a:ext uri="{FF2B5EF4-FFF2-40B4-BE49-F238E27FC236}">
                <a16:creationId xmlns:a16="http://schemas.microsoft.com/office/drawing/2014/main" id="{BD93DCDC-2C91-4DF5-AE69-3056FA12CD8C}"/>
              </a:ext>
            </a:extLst>
          </p:cNvPr>
          <p:cNvSpPr>
            <a:spLocks noChangeArrowheads="1"/>
          </p:cNvSpPr>
          <p:nvPr/>
        </p:nvSpPr>
        <p:spPr bwMode="auto">
          <a:xfrm>
            <a:off x="119010" y="1353373"/>
            <a:ext cx="49180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48" indent="-285748" defTabSz="914395" eaLnBrk="0" fontAlgn="base" hangingPunct="0">
              <a:lnSpc>
                <a:spcPct val="150000"/>
              </a:lnSpc>
              <a:spcBef>
                <a:spcPct val="0"/>
              </a:spcBef>
              <a:spcAft>
                <a:spcPct val="0"/>
              </a:spcAft>
              <a:buFont typeface="Arial" panose="020B0604020202020204" pitchFamily="34" charset="0"/>
              <a:buChar char="•"/>
            </a:pPr>
            <a:r>
              <a:rPr lang="en-US" altLang="en-US" sz="1200" dirty="0">
                <a:latin typeface="Arial" panose="020B0604020202020204" pitchFamily="34" charset="0"/>
                <a:ea typeface="微软雅黑" panose="020B0503020204020204" pitchFamily="34" charset="-122"/>
                <a:cs typeface="Arial" panose="020B0604020202020204" pitchFamily="34" charset="0"/>
              </a:rPr>
              <a:t>jump to the store detail page and check device’s details</a:t>
            </a:r>
          </a:p>
          <a:p>
            <a:pPr marL="285748" indent="-285748" defTabSz="914395" eaLnBrk="0" fontAlgn="base" hangingPunct="0">
              <a:lnSpc>
                <a:spcPct val="150000"/>
              </a:lnSpc>
              <a:spcBef>
                <a:spcPct val="0"/>
              </a:spcBef>
              <a:spcAft>
                <a:spcPct val="0"/>
              </a:spcAft>
              <a:buFont typeface="Arial" panose="020B0604020202020204" pitchFamily="34" charset="0"/>
              <a:buChar char="•"/>
            </a:pPr>
            <a:endParaRPr lang="en-US" altLang="en-US" sz="1200" dirty="0">
              <a:latin typeface="Arial" panose="020B0604020202020204" pitchFamily="34" charset="0"/>
              <a:ea typeface="微软雅黑" panose="020B0503020204020204" pitchFamily="34" charset="-122"/>
              <a:cs typeface="Arial" panose="020B0604020202020204" pitchFamily="34" charset="0"/>
            </a:endParaRPr>
          </a:p>
          <a:p>
            <a:pPr marL="285748" indent="-285748" eaLnBrk="0" fontAlgn="base" hangingPunct="0">
              <a:lnSpc>
                <a:spcPct val="150000"/>
              </a:lnSpc>
              <a:spcBef>
                <a:spcPct val="0"/>
              </a:spcBef>
              <a:spcAft>
                <a:spcPct val="0"/>
              </a:spcAft>
              <a:buFont typeface="Arial" panose="020B0604020202020204" pitchFamily="34" charset="0"/>
              <a:buChar char="•"/>
            </a:pPr>
            <a:r>
              <a:rPr lang="en-US" altLang="en-US" sz="1200" dirty="0">
                <a:latin typeface="Arial" panose="020B0604020202020204" pitchFamily="34" charset="0"/>
                <a:ea typeface="微软雅黑" panose="020B0503020204020204" pitchFamily="34" charset="-122"/>
                <a:cs typeface="Arial" panose="020B0604020202020204" pitchFamily="34" charset="0"/>
              </a:rPr>
              <a:t>get contact with servicer or store manager, solve urgent issues directly and efficiently</a:t>
            </a:r>
          </a:p>
          <a:p>
            <a:pPr marL="285748" indent="-285748" eaLnBrk="0" fontAlgn="base" hangingPunct="0">
              <a:lnSpc>
                <a:spcPct val="150000"/>
              </a:lnSpc>
              <a:spcBef>
                <a:spcPct val="0"/>
              </a:spcBef>
              <a:spcAft>
                <a:spcPct val="0"/>
              </a:spcAft>
              <a:buFont typeface="Arial" panose="020B0604020202020204" pitchFamily="34" charset="0"/>
              <a:buChar char="•"/>
            </a:pP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p>
            <a:pPr marL="285748" indent="-285748" eaLnBrk="0" fontAlgn="base" hangingPunct="0">
              <a:lnSpc>
                <a:spcPct val="150000"/>
              </a:lnSpc>
              <a:spcBef>
                <a:spcPct val="0"/>
              </a:spcBef>
              <a:spcAft>
                <a:spcPct val="0"/>
              </a:spcAft>
              <a:buFont typeface="Arial" panose="020B0604020202020204" pitchFamily="34" charset="0"/>
              <a:buChar char="•"/>
            </a:pPr>
            <a:r>
              <a:rPr lang="en-US" altLang="zh-CN" sz="1200" dirty="0">
                <a:latin typeface="Arial" panose="020B0604020202020204" pitchFamily="34" charset="0"/>
                <a:cs typeface="Arial" panose="020B0604020202020204" pitchFamily="34" charset="0"/>
              </a:rPr>
              <a:t>mark store equipment on floor plan, enable recognition easily and quickly</a:t>
            </a:r>
          </a:p>
          <a:p>
            <a:pPr marL="285748" indent="-285748" eaLnBrk="0" fontAlgn="base" hangingPunct="0">
              <a:lnSpc>
                <a:spcPct val="150000"/>
              </a:lnSpc>
              <a:spcBef>
                <a:spcPct val="0"/>
              </a:spcBef>
              <a:spcAft>
                <a:spcPct val="0"/>
              </a:spcAft>
              <a:buFont typeface="Arial" panose="020B0604020202020204" pitchFamily="34" charset="0"/>
              <a:buChar char="•"/>
            </a:pPr>
            <a:endParaRPr lang="en-US" altLang="zh-CN" sz="1200"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28BDCCBB-0650-4D86-9851-84D30237F2E0}"/>
              </a:ext>
            </a:extLst>
          </p:cNvPr>
          <p:cNvPicPr>
            <a:picLocks noChangeAspect="1"/>
          </p:cNvPicPr>
          <p:nvPr/>
        </p:nvPicPr>
        <p:blipFill>
          <a:blip r:embed="rId5"/>
          <a:stretch>
            <a:fillRect/>
          </a:stretch>
        </p:blipFill>
        <p:spPr>
          <a:xfrm>
            <a:off x="5037070" y="882393"/>
            <a:ext cx="6983788" cy="3924743"/>
          </a:xfrm>
          <a:prstGeom prst="rect">
            <a:avLst/>
          </a:prstGeom>
        </p:spPr>
      </p:pic>
      <p:sp>
        <p:nvSpPr>
          <p:cNvPr id="31" name="Rectangle 30">
            <a:extLst>
              <a:ext uri="{FF2B5EF4-FFF2-40B4-BE49-F238E27FC236}">
                <a16:creationId xmlns:a16="http://schemas.microsoft.com/office/drawing/2014/main" id="{1D81CCF6-767F-4176-9374-6204E0E61BDF}"/>
              </a:ext>
            </a:extLst>
          </p:cNvPr>
          <p:cNvSpPr>
            <a:spLocks noChangeArrowheads="1"/>
          </p:cNvSpPr>
          <p:nvPr/>
        </p:nvSpPr>
        <p:spPr bwMode="auto">
          <a:xfrm>
            <a:off x="5128866" y="5003289"/>
            <a:ext cx="60869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48" lvl="0" indent="-285748" defTabSz="685796" eaLnBrk="0" fontAlgn="base" hangingPunct="0">
              <a:lnSpc>
                <a:spcPct val="150000"/>
              </a:lnSpc>
              <a:spcBef>
                <a:spcPct val="0"/>
              </a:spcBef>
              <a:spcAft>
                <a:spcPct val="0"/>
              </a:spcAft>
              <a:buFont typeface="Arial" panose="020B0604020202020204" pitchFamily="34" charset="0"/>
              <a:buChar char="•"/>
              <a:defRPr/>
            </a:pPr>
            <a:endParaRPr lang="en-US" altLang="zh-CN" sz="1200" dirty="0">
              <a:latin typeface="Arial" panose="020B0604020202020204" pitchFamily="34" charset="0"/>
              <a:cs typeface="Arial" panose="020B0604020202020204" pitchFamily="34" charset="0"/>
            </a:endParaRPr>
          </a:p>
          <a:p>
            <a:pPr marL="285748" lvl="0" indent="-285748" defTabSz="685796" eaLnBrk="0" fontAlgn="base" hangingPunct="0">
              <a:lnSpc>
                <a:spcPct val="150000"/>
              </a:lnSpc>
              <a:spcBef>
                <a:spcPct val="0"/>
              </a:spcBef>
              <a:spcAft>
                <a:spcPct val="0"/>
              </a:spcAft>
              <a:buFont typeface="Arial" panose="020B0604020202020204" pitchFamily="34" charset="0"/>
              <a:buChar char="•"/>
              <a:defRPr/>
            </a:pPr>
            <a:r>
              <a:rPr lang="en-US" altLang="zh-CN" sz="1200" dirty="0">
                <a:latin typeface="Arial" panose="020B0604020202020204" pitchFamily="34" charset="0"/>
                <a:cs typeface="Arial" panose="020B0604020202020204" pitchFamily="34" charset="0"/>
              </a:rPr>
              <a:t>glance at device’s detail and status on floor plan without moving to device page  </a:t>
            </a:r>
          </a:p>
        </p:txBody>
      </p:sp>
      <p:pic>
        <p:nvPicPr>
          <p:cNvPr id="8" name="Picture 7">
            <a:extLst>
              <a:ext uri="{FF2B5EF4-FFF2-40B4-BE49-F238E27FC236}">
                <a16:creationId xmlns:a16="http://schemas.microsoft.com/office/drawing/2014/main" id="{C14A0FE3-713D-45E6-950A-00D039F61B37}"/>
              </a:ext>
            </a:extLst>
          </p:cNvPr>
          <p:cNvPicPr>
            <a:picLocks noChangeAspect="1"/>
          </p:cNvPicPr>
          <p:nvPr/>
        </p:nvPicPr>
        <p:blipFill>
          <a:blip r:embed="rId6"/>
          <a:stretch>
            <a:fillRect/>
          </a:stretch>
        </p:blipFill>
        <p:spPr>
          <a:xfrm>
            <a:off x="11110" y="3496925"/>
            <a:ext cx="5025960" cy="2839962"/>
          </a:xfrm>
          <a:prstGeom prst="rect">
            <a:avLst/>
          </a:prstGeom>
        </p:spPr>
      </p:pic>
    </p:spTree>
    <p:extLst>
      <p:ext uri="{BB962C8B-B14F-4D97-AF65-F5344CB8AC3E}">
        <p14:creationId xmlns:p14="http://schemas.microsoft.com/office/powerpoint/2010/main" val="1964102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1221</Words>
  <Application>Microsoft Office PowerPoint</Application>
  <PresentationFormat>Widescreen</PresentationFormat>
  <Paragraphs>184</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Microsoft JhengHei Light</vt:lpstr>
      <vt:lpstr>等线</vt:lpstr>
      <vt:lpstr>等线</vt:lpstr>
      <vt:lpstr>等线 Light</vt:lpstr>
      <vt:lpstr>宋体</vt:lpstr>
      <vt:lpstr>微软雅黑</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 Anthony [COMRES/SOL/SUZH]</dc:creator>
  <cp:lastModifiedBy>Bai, Anthony [COMRES/SOL/SUZH]</cp:lastModifiedBy>
  <cp:revision>618</cp:revision>
  <dcterms:created xsi:type="dcterms:W3CDTF">2018-05-22T07:59:20Z</dcterms:created>
  <dcterms:modified xsi:type="dcterms:W3CDTF">2019-08-26T08:10:16Z</dcterms:modified>
</cp:coreProperties>
</file>