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9"/>
  </p:notesMasterIdLst>
  <p:handoutMasterIdLst>
    <p:handoutMasterId r:id="rId50"/>
  </p:handoutMasterIdLst>
  <p:sldIdLst>
    <p:sldId id="260" r:id="rId5"/>
    <p:sldId id="262" r:id="rId6"/>
    <p:sldId id="1069" r:id="rId7"/>
    <p:sldId id="1067" r:id="rId8"/>
    <p:sldId id="1031" r:id="rId9"/>
    <p:sldId id="1065" r:id="rId10"/>
    <p:sldId id="1032" r:id="rId11"/>
    <p:sldId id="1053" r:id="rId12"/>
    <p:sldId id="1070" r:id="rId13"/>
    <p:sldId id="1068" r:id="rId14"/>
    <p:sldId id="1060" r:id="rId15"/>
    <p:sldId id="1061" r:id="rId16"/>
    <p:sldId id="1062" r:id="rId17"/>
    <p:sldId id="1063" r:id="rId18"/>
    <p:sldId id="357" r:id="rId19"/>
    <p:sldId id="1033" r:id="rId20"/>
    <p:sldId id="1025" r:id="rId21"/>
    <p:sldId id="1075" r:id="rId22"/>
    <p:sldId id="1055" r:id="rId23"/>
    <p:sldId id="1072" r:id="rId24"/>
    <p:sldId id="1056" r:id="rId25"/>
    <p:sldId id="1057" r:id="rId26"/>
    <p:sldId id="1008" r:id="rId27"/>
    <p:sldId id="1034" r:id="rId28"/>
    <p:sldId id="1009" r:id="rId29"/>
    <p:sldId id="1058" r:id="rId30"/>
    <p:sldId id="1027" r:id="rId31"/>
    <p:sldId id="1073" r:id="rId32"/>
    <p:sldId id="1035" r:id="rId33"/>
    <p:sldId id="1014" r:id="rId34"/>
    <p:sldId id="1015" r:id="rId35"/>
    <p:sldId id="1029" r:id="rId36"/>
    <p:sldId id="1076" r:id="rId37"/>
    <p:sldId id="1037" r:id="rId38"/>
    <p:sldId id="1079" r:id="rId39"/>
    <p:sldId id="1077" r:id="rId40"/>
    <p:sldId id="1048" r:id="rId41"/>
    <p:sldId id="1036" r:id="rId42"/>
    <p:sldId id="1038" r:id="rId43"/>
    <p:sldId id="1042" r:id="rId44"/>
    <p:sldId id="1043" r:id="rId45"/>
    <p:sldId id="1078" r:id="rId46"/>
    <p:sldId id="1074" r:id="rId47"/>
    <p:sldId id="1047" r:id="rId4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2" pos="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'Brien, Tipper [COMRES/WR/STL]" initials="OT[" lastIdx="3" clrIdx="0">
    <p:extLst>
      <p:ext uri="{19B8F6BF-5375-455C-9EA6-DF929625EA0E}">
        <p15:presenceInfo xmlns:p15="http://schemas.microsoft.com/office/powerpoint/2012/main" userId="S::tipper.obrien@emerson.com::bfc7a648-22f9-4be1-aba9-655b182c88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1C8D"/>
    <a:srgbClr val="62BB46"/>
    <a:srgbClr val="00BBEE"/>
    <a:srgbClr val="CBD0DB"/>
    <a:srgbClr val="E7E9EE"/>
    <a:srgbClr val="FF9999"/>
    <a:srgbClr val="00A4D2"/>
    <a:srgbClr val="0079C2"/>
    <a:srgbClr val="E5EDF3"/>
    <a:srgbClr val="009E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70"/>
    <p:restoredTop sz="94487"/>
  </p:normalViewPr>
  <p:slideViewPr>
    <p:cSldViewPr snapToGrid="0">
      <p:cViewPr varScale="1">
        <p:scale>
          <a:sx n="151" d="100"/>
          <a:sy n="151" d="100"/>
        </p:scale>
        <p:origin x="1336" y="184"/>
      </p:cViewPr>
      <p:guideLst>
        <p:guide orient="horz" pos="912"/>
        <p:guide pos="312"/>
      </p:guideLst>
    </p:cSldViewPr>
  </p:slideViewPr>
  <p:outlineViewPr>
    <p:cViewPr>
      <p:scale>
        <a:sx n="33" d="100"/>
        <a:sy n="33" d="100"/>
      </p:scale>
      <p:origin x="0" y="-3252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4D87C-21E3-46C2-AE0D-4B5588772928}" type="datetimeFigureOut">
              <a:rPr lang="en-US" smtClean="0"/>
              <a:t>6/17/20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82CDD-E417-4297-8DEA-DE29908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57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5C37CA9-0E64-420B-BFD0-52EE7A8F9169}" type="datetimeFigureOut">
              <a:rPr lang="en-US" smtClean="0"/>
              <a:t>6/17/20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96EDBF-1E08-4C24-87E2-4227BC8E8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51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39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19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82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64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91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91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8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21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36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62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00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69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641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24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57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210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77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612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34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678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938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64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203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773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219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865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906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21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79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62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18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551B9-B604-4EB3-81B4-76EFB32CF6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9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0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6EDBF-1E08-4C24-87E2-4227BC8E87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4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Angle 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" y="1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4098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1037"/>
          <p:cNvSpPr>
            <a:spLocks noChangeShapeType="1"/>
          </p:cNvSpPr>
          <p:nvPr userDrawn="1"/>
        </p:nvSpPr>
        <p:spPr bwMode="auto">
          <a:xfrm>
            <a:off x="2872327" y="3022200"/>
            <a:ext cx="6271674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772120" y="1295400"/>
            <a:ext cx="5686080" cy="1726800"/>
          </a:xfrm>
        </p:spPr>
        <p:txBody>
          <a:bodyPr anchor="b"/>
          <a:lstStyle>
            <a:lvl1pPr marL="0" indent="0">
              <a:buFontTx/>
              <a:buNone/>
              <a:defRPr sz="2800" b="1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772120" y="3146807"/>
            <a:ext cx="5716484" cy="1348993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  <p:sp>
        <p:nvSpPr>
          <p:cNvPr id="13" name="Rectangle 18"/>
          <p:cNvSpPr/>
          <p:nvPr userDrawn="1"/>
        </p:nvSpPr>
        <p:spPr bwMode="auto">
          <a:xfrm>
            <a:off x="0" y="2581663"/>
            <a:ext cx="2277752" cy="4276339"/>
          </a:xfrm>
          <a:custGeom>
            <a:avLst/>
            <a:gdLst/>
            <a:ahLst/>
            <a:cxnLst/>
            <a:rect l="l" t="t" r="r" b="b"/>
            <a:pathLst>
              <a:path w="2277752" h="4276339">
                <a:moveTo>
                  <a:pt x="0" y="0"/>
                </a:moveTo>
                <a:lnTo>
                  <a:pt x="2277752" y="4276339"/>
                </a:lnTo>
                <a:lnTo>
                  <a:pt x="0" y="4276339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09131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ky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87E5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78357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Crim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D312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447526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lue/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00AA7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924229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row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8A4B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190982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Break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12701" y="2"/>
            <a:ext cx="9156701" cy="685799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pic>
        <p:nvPicPr>
          <p:cNvPr id="8" name="Picture 2" descr="X:\EMERSON\_BRAND_RESOURCES\BRAND_STANDARDS\Logos\Logos-Corporate\Logos-Corporate-PNG\CORP_2C_Whit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920" y="5940291"/>
            <a:ext cx="1371600" cy="7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8"/>
          <p:cNvSpPr/>
          <p:nvPr userDrawn="1"/>
        </p:nvSpPr>
        <p:spPr bwMode="auto">
          <a:xfrm>
            <a:off x="-12700" y="0"/>
            <a:ext cx="7627620" cy="6858000"/>
          </a:xfrm>
          <a:custGeom>
            <a:avLst/>
            <a:gdLst>
              <a:gd name="connsiteX0" fmla="*/ 0 w 7713352"/>
              <a:gd name="connsiteY0" fmla="*/ 0 h 6858000"/>
              <a:gd name="connsiteX1" fmla="*/ 4038600 w 7713352"/>
              <a:gd name="connsiteY1" fmla="*/ 0 h 6858000"/>
              <a:gd name="connsiteX2" fmla="*/ 4060503 w 7713352"/>
              <a:gd name="connsiteY2" fmla="*/ 0 h 6858000"/>
              <a:gd name="connsiteX3" fmla="*/ 7713352 w 7713352"/>
              <a:gd name="connsiteY3" fmla="*/ 6858000 h 6858000"/>
              <a:gd name="connsiteX4" fmla="*/ 4038600 w 7713352"/>
              <a:gd name="connsiteY4" fmla="*/ 6858000 h 6858000"/>
              <a:gd name="connsiteX5" fmla="*/ 171908 w 7713352"/>
              <a:gd name="connsiteY5" fmla="*/ 6858000 h 6858000"/>
              <a:gd name="connsiteX6" fmla="*/ 0 w 7713352"/>
              <a:gd name="connsiteY6" fmla="*/ 6858000 h 6858000"/>
              <a:gd name="connsiteX7" fmla="*/ 0 w 771335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3352" h="6858000">
                <a:moveTo>
                  <a:pt x="0" y="0"/>
                </a:moveTo>
                <a:lnTo>
                  <a:pt x="4038600" y="0"/>
                </a:lnTo>
                <a:lnTo>
                  <a:pt x="4060503" y="0"/>
                </a:lnTo>
                <a:lnTo>
                  <a:pt x="7713352" y="6858000"/>
                </a:lnTo>
                <a:lnTo>
                  <a:pt x="4038600" y="6858000"/>
                </a:lnTo>
                <a:lnTo>
                  <a:pt x="1719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white">
          <a:xfrm>
            <a:off x="533400" y="4492585"/>
            <a:ext cx="4876800" cy="900825"/>
          </a:xfrm>
          <a:effectLst/>
        </p:spPr>
        <p:txBody>
          <a:bodyPr anchor="t"/>
          <a:lstStyle>
            <a:lvl1pPr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 bwMode="white">
          <a:xfrm>
            <a:off x="533400" y="5483091"/>
            <a:ext cx="4875508" cy="979702"/>
          </a:xfrm>
        </p:spPr>
        <p:txBody>
          <a:bodyPr/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393192" y="4335024"/>
            <a:ext cx="50157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2317723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Breaker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12701" y="2"/>
            <a:ext cx="9156701" cy="6857999"/>
          </a:xfrm>
          <a:prstGeom prst="rect">
            <a:avLst/>
          </a:prstGeom>
          <a:solidFill>
            <a:srgbClr val="BDD5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pic>
        <p:nvPicPr>
          <p:cNvPr id="12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/>
          <p:nvPr userDrawn="1"/>
        </p:nvSpPr>
        <p:spPr bwMode="auto">
          <a:xfrm>
            <a:off x="-12700" y="0"/>
            <a:ext cx="7627620" cy="6858000"/>
          </a:xfrm>
          <a:custGeom>
            <a:avLst/>
            <a:gdLst>
              <a:gd name="connsiteX0" fmla="*/ 0 w 7713352"/>
              <a:gd name="connsiteY0" fmla="*/ 0 h 6858000"/>
              <a:gd name="connsiteX1" fmla="*/ 4038600 w 7713352"/>
              <a:gd name="connsiteY1" fmla="*/ 0 h 6858000"/>
              <a:gd name="connsiteX2" fmla="*/ 4060503 w 7713352"/>
              <a:gd name="connsiteY2" fmla="*/ 0 h 6858000"/>
              <a:gd name="connsiteX3" fmla="*/ 7713352 w 7713352"/>
              <a:gd name="connsiteY3" fmla="*/ 6858000 h 6858000"/>
              <a:gd name="connsiteX4" fmla="*/ 4038600 w 7713352"/>
              <a:gd name="connsiteY4" fmla="*/ 6858000 h 6858000"/>
              <a:gd name="connsiteX5" fmla="*/ 171908 w 7713352"/>
              <a:gd name="connsiteY5" fmla="*/ 6858000 h 6858000"/>
              <a:gd name="connsiteX6" fmla="*/ 0 w 7713352"/>
              <a:gd name="connsiteY6" fmla="*/ 6858000 h 6858000"/>
              <a:gd name="connsiteX7" fmla="*/ 0 w 771335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3352" h="6858000">
                <a:moveTo>
                  <a:pt x="0" y="0"/>
                </a:moveTo>
                <a:lnTo>
                  <a:pt x="4038600" y="0"/>
                </a:lnTo>
                <a:lnTo>
                  <a:pt x="4060503" y="0"/>
                </a:lnTo>
                <a:lnTo>
                  <a:pt x="7713352" y="6858000"/>
                </a:lnTo>
                <a:lnTo>
                  <a:pt x="4038600" y="6858000"/>
                </a:lnTo>
                <a:lnTo>
                  <a:pt x="1719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white">
          <a:xfrm>
            <a:off x="533400" y="4492585"/>
            <a:ext cx="4876800" cy="900825"/>
          </a:xfrm>
          <a:effectLst/>
        </p:spPr>
        <p:txBody>
          <a:bodyPr anchor="t"/>
          <a:lstStyle>
            <a:lvl1pPr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0"/>
          </p:nvPr>
        </p:nvSpPr>
        <p:spPr bwMode="white">
          <a:xfrm>
            <a:off x="533400" y="5483091"/>
            <a:ext cx="4875508" cy="979702"/>
          </a:xfrm>
        </p:spPr>
        <p:txBody>
          <a:bodyPr/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393192" y="4335024"/>
            <a:ext cx="50157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6171456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Breaker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12701" y="2"/>
            <a:ext cx="9156701" cy="6857999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pic>
        <p:nvPicPr>
          <p:cNvPr id="10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/>
          <p:nvPr userDrawn="1"/>
        </p:nvSpPr>
        <p:spPr bwMode="auto">
          <a:xfrm>
            <a:off x="-12700" y="0"/>
            <a:ext cx="7627620" cy="6858000"/>
          </a:xfrm>
          <a:custGeom>
            <a:avLst/>
            <a:gdLst>
              <a:gd name="connsiteX0" fmla="*/ 0 w 7713352"/>
              <a:gd name="connsiteY0" fmla="*/ 0 h 6858000"/>
              <a:gd name="connsiteX1" fmla="*/ 4038600 w 7713352"/>
              <a:gd name="connsiteY1" fmla="*/ 0 h 6858000"/>
              <a:gd name="connsiteX2" fmla="*/ 4060503 w 7713352"/>
              <a:gd name="connsiteY2" fmla="*/ 0 h 6858000"/>
              <a:gd name="connsiteX3" fmla="*/ 7713352 w 7713352"/>
              <a:gd name="connsiteY3" fmla="*/ 6858000 h 6858000"/>
              <a:gd name="connsiteX4" fmla="*/ 4038600 w 7713352"/>
              <a:gd name="connsiteY4" fmla="*/ 6858000 h 6858000"/>
              <a:gd name="connsiteX5" fmla="*/ 171908 w 7713352"/>
              <a:gd name="connsiteY5" fmla="*/ 6858000 h 6858000"/>
              <a:gd name="connsiteX6" fmla="*/ 0 w 7713352"/>
              <a:gd name="connsiteY6" fmla="*/ 6858000 h 6858000"/>
              <a:gd name="connsiteX7" fmla="*/ 0 w 771335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13352" h="6858000">
                <a:moveTo>
                  <a:pt x="0" y="0"/>
                </a:moveTo>
                <a:lnTo>
                  <a:pt x="4038600" y="0"/>
                </a:lnTo>
                <a:lnTo>
                  <a:pt x="4060503" y="0"/>
                </a:lnTo>
                <a:lnTo>
                  <a:pt x="7713352" y="6858000"/>
                </a:lnTo>
                <a:lnTo>
                  <a:pt x="4038600" y="6858000"/>
                </a:lnTo>
                <a:lnTo>
                  <a:pt x="1719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1" name="Title 9"/>
          <p:cNvSpPr>
            <a:spLocks noGrp="1"/>
          </p:cNvSpPr>
          <p:nvPr>
            <p:ph type="title"/>
          </p:nvPr>
        </p:nvSpPr>
        <p:spPr bwMode="white">
          <a:xfrm>
            <a:off x="533400" y="4492585"/>
            <a:ext cx="4876800" cy="900825"/>
          </a:xfrm>
          <a:effectLst/>
        </p:spPr>
        <p:txBody>
          <a:bodyPr anchor="t"/>
          <a:lstStyle>
            <a:lvl1pPr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/>
          </p:nvPr>
        </p:nvSpPr>
        <p:spPr bwMode="white">
          <a:xfrm>
            <a:off x="533400" y="5483091"/>
            <a:ext cx="4875508" cy="979702"/>
          </a:xfrm>
        </p:spPr>
        <p:txBody>
          <a:bodyPr/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393192" y="4335024"/>
            <a:ext cx="50157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7008151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09575" y="1339850"/>
            <a:ext cx="8328025" cy="4832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8547414"/>
      </p:ext>
    </p:extLst>
  </p:cSld>
  <p:clrMapOvr>
    <a:masterClrMapping/>
  </p:clrMapOvr>
  <p:transition/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09575" y="1339850"/>
            <a:ext cx="8328025" cy="4832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861076" cy="40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61212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1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6138806"/>
            <a:ext cx="9144000" cy="723258"/>
            <a:chOff x="0" y="5686691"/>
            <a:chExt cx="8306602" cy="731521"/>
          </a:xfrm>
        </p:grpSpPr>
        <p:sp>
          <p:nvSpPr>
            <p:cNvPr id="7" name="Rectangle 6"/>
            <p:cNvSpPr/>
            <p:nvPr userDrawn="1"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9"/>
          </p:nvPr>
        </p:nvSpPr>
        <p:spPr>
          <a:xfrm>
            <a:off x="409575" y="1339850"/>
            <a:ext cx="8328025" cy="4603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12712" y="6248400"/>
            <a:ext cx="8934451" cy="354176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2085EEA2-51CA-4E15-98BF-7F7D9F04E1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48207" y="6638276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>
              <a:buClr>
                <a:srgbClr val="FFFFFF">
                  <a:lumMod val="50000"/>
                </a:srgbClr>
              </a:buClr>
            </a:pPr>
            <a:r>
              <a:rPr lang="en-US" sz="9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Carrier 2-Stage</a:t>
            </a:r>
            <a:endParaRPr 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677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Angle 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8"/>
          <p:cNvSpPr/>
          <p:nvPr userDrawn="1"/>
        </p:nvSpPr>
        <p:spPr bwMode="auto">
          <a:xfrm>
            <a:off x="-15240" y="0"/>
            <a:ext cx="6753490" cy="6888996"/>
          </a:xfrm>
          <a:custGeom>
            <a:avLst/>
            <a:gdLst>
              <a:gd name="connsiteX0" fmla="*/ 0 w 5427352"/>
              <a:gd name="connsiteY0" fmla="*/ 0 h 6858000"/>
              <a:gd name="connsiteX1" fmla="*/ 1752600 w 5427352"/>
              <a:gd name="connsiteY1" fmla="*/ 0 h 6858000"/>
              <a:gd name="connsiteX2" fmla="*/ 1774503 w 5427352"/>
              <a:gd name="connsiteY2" fmla="*/ 0 h 6858000"/>
              <a:gd name="connsiteX3" fmla="*/ 5427352 w 5427352"/>
              <a:gd name="connsiteY3" fmla="*/ 6858000 h 6858000"/>
              <a:gd name="connsiteX4" fmla="*/ 1752600 w 5427352"/>
              <a:gd name="connsiteY4" fmla="*/ 6858000 h 6858000"/>
              <a:gd name="connsiteX5" fmla="*/ 0 w 5427352"/>
              <a:gd name="connsiteY5" fmla="*/ 6858000 h 6858000"/>
              <a:gd name="connsiteX6" fmla="*/ 0 w 54273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3048000 w 6722752"/>
              <a:gd name="connsiteY4" fmla="*/ 6858000 h 6858000"/>
              <a:gd name="connsiteX5" fmla="*/ 1295400 w 6722752"/>
              <a:gd name="connsiteY5" fmla="*/ 6858000 h 6858000"/>
              <a:gd name="connsiteX6" fmla="*/ 0 w 67227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3048000 w 6722752"/>
              <a:gd name="connsiteY4" fmla="*/ 6858000 h 6858000"/>
              <a:gd name="connsiteX5" fmla="*/ 0 w 6722752"/>
              <a:gd name="connsiteY5" fmla="*/ 6842760 h 6858000"/>
              <a:gd name="connsiteX6" fmla="*/ 0 w 67227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0 w 6722752"/>
              <a:gd name="connsiteY4" fmla="*/ 6842760 h 6858000"/>
              <a:gd name="connsiteX5" fmla="*/ 0 w 6722752"/>
              <a:gd name="connsiteY5" fmla="*/ 0 h 6858000"/>
              <a:gd name="connsiteX0" fmla="*/ 15240 w 6737992"/>
              <a:gd name="connsiteY0" fmla="*/ 0 h 6873240"/>
              <a:gd name="connsiteX1" fmla="*/ 3063240 w 6737992"/>
              <a:gd name="connsiteY1" fmla="*/ 0 h 6873240"/>
              <a:gd name="connsiteX2" fmla="*/ 3085143 w 6737992"/>
              <a:gd name="connsiteY2" fmla="*/ 0 h 6873240"/>
              <a:gd name="connsiteX3" fmla="*/ 6737992 w 6737992"/>
              <a:gd name="connsiteY3" fmla="*/ 6858000 h 6873240"/>
              <a:gd name="connsiteX4" fmla="*/ 0 w 6737992"/>
              <a:gd name="connsiteY4" fmla="*/ 6873240 h 6873240"/>
              <a:gd name="connsiteX5" fmla="*/ 15240 w 6737992"/>
              <a:gd name="connsiteY5" fmla="*/ 0 h 6873240"/>
              <a:gd name="connsiteX0" fmla="*/ 15240 w 6753490"/>
              <a:gd name="connsiteY0" fmla="*/ 0 h 6888996"/>
              <a:gd name="connsiteX1" fmla="*/ 3063240 w 6753490"/>
              <a:gd name="connsiteY1" fmla="*/ 0 h 6888996"/>
              <a:gd name="connsiteX2" fmla="*/ 3085143 w 6753490"/>
              <a:gd name="connsiteY2" fmla="*/ 0 h 6888996"/>
              <a:gd name="connsiteX3" fmla="*/ 6753490 w 6753490"/>
              <a:gd name="connsiteY3" fmla="*/ 6888996 h 6888996"/>
              <a:gd name="connsiteX4" fmla="*/ 0 w 6753490"/>
              <a:gd name="connsiteY4" fmla="*/ 6873240 h 6888996"/>
              <a:gd name="connsiteX5" fmla="*/ 15240 w 6753490"/>
              <a:gd name="connsiteY5" fmla="*/ 0 h 68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3490" h="6888996">
                <a:moveTo>
                  <a:pt x="15240" y="0"/>
                </a:moveTo>
                <a:lnTo>
                  <a:pt x="3063240" y="0"/>
                </a:lnTo>
                <a:lnTo>
                  <a:pt x="3085143" y="0"/>
                </a:lnTo>
                <a:lnTo>
                  <a:pt x="6753490" y="6888996"/>
                </a:lnTo>
                <a:lnTo>
                  <a:pt x="0" y="6873240"/>
                </a:lnTo>
                <a:lnTo>
                  <a:pt x="1524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223838" y="3505200"/>
            <a:ext cx="4652962" cy="1836690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223714" y="5488765"/>
            <a:ext cx="4660035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-1" y="5386166"/>
            <a:ext cx="484632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pic>
        <p:nvPicPr>
          <p:cNvPr id="11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22021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2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867401"/>
            <a:ext cx="9144000" cy="990600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09575" y="1339850"/>
            <a:ext cx="8353425" cy="445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989320"/>
            <a:ext cx="8934450" cy="624205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chemeClr val="bg1"/>
                </a:solidFill>
              </a:rPr>
              <a:t>Presentation name (update in Slide Master)</a:t>
            </a:r>
          </a:p>
        </p:txBody>
      </p:sp>
    </p:spTree>
    <p:extLst>
      <p:ext uri="{BB962C8B-B14F-4D97-AF65-F5344CB8AC3E}">
        <p14:creationId xmlns:p14="http://schemas.microsoft.com/office/powerpoint/2010/main" val="42853574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3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638800"/>
            <a:ext cx="9144000" cy="1219201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09575" y="1339850"/>
            <a:ext cx="8353425" cy="4146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741826"/>
            <a:ext cx="8934450" cy="871700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chemeClr val="bg1"/>
                </a:solidFill>
              </a:rPr>
              <a:t>Presentation name (update in Slide Master)</a:t>
            </a:r>
          </a:p>
        </p:txBody>
      </p:sp>
    </p:spTree>
    <p:extLst>
      <p:ext uri="{BB962C8B-B14F-4D97-AF65-F5344CB8AC3E}">
        <p14:creationId xmlns:p14="http://schemas.microsoft.com/office/powerpoint/2010/main" val="23130471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1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138806"/>
            <a:ext cx="9144000" cy="723258"/>
            <a:chOff x="0" y="5686691"/>
            <a:chExt cx="8306602" cy="731521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12713" y="6248400"/>
            <a:ext cx="8934450" cy="354176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9"/>
          </p:nvPr>
        </p:nvSpPr>
        <p:spPr>
          <a:xfrm>
            <a:off x="409575" y="1339850"/>
            <a:ext cx="8328025" cy="4603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Presentation name (update in Slide Master)</a:t>
            </a:r>
          </a:p>
        </p:txBody>
      </p:sp>
    </p:spTree>
    <p:extLst>
      <p:ext uri="{BB962C8B-B14F-4D97-AF65-F5344CB8AC3E}">
        <p14:creationId xmlns:p14="http://schemas.microsoft.com/office/powerpoint/2010/main" val="388284067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2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867401"/>
            <a:ext cx="9144000" cy="990600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09575" y="1339850"/>
            <a:ext cx="8353425" cy="445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989320"/>
            <a:ext cx="8934450" cy="624205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Presentation name (update in Slide Master)</a:t>
            </a:r>
          </a:p>
        </p:txBody>
      </p:sp>
    </p:spTree>
    <p:extLst>
      <p:ext uri="{BB962C8B-B14F-4D97-AF65-F5344CB8AC3E}">
        <p14:creationId xmlns:p14="http://schemas.microsoft.com/office/powerpoint/2010/main" val="119987630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3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638800"/>
            <a:ext cx="9144000" cy="1219201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09575" y="1339850"/>
            <a:ext cx="8353425" cy="4146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741826"/>
            <a:ext cx="8934450" cy="871700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Presentation name (update in Slide Master)</a:t>
            </a:r>
          </a:p>
        </p:txBody>
      </p:sp>
    </p:spTree>
    <p:extLst>
      <p:ext uri="{BB962C8B-B14F-4D97-AF65-F5344CB8AC3E}">
        <p14:creationId xmlns:p14="http://schemas.microsoft.com/office/powerpoint/2010/main" val="233583885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295400"/>
            <a:ext cx="402336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295400"/>
            <a:ext cx="402336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492919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295400"/>
            <a:ext cx="402336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295400"/>
            <a:ext cx="402336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861076" cy="40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39351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eading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4598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2576618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eading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4598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861076" cy="40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3346546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1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4598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4598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6138806"/>
            <a:ext cx="9144000" cy="723258"/>
            <a:chOff x="0" y="5686691"/>
            <a:chExt cx="8306602" cy="731521"/>
          </a:xfrm>
        </p:grpSpPr>
        <p:sp>
          <p:nvSpPr>
            <p:cNvPr id="13" name="Rectangle 12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18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112713" y="6248400"/>
            <a:ext cx="8934450" cy="354176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chemeClr val="bg1"/>
                </a:solidFill>
              </a:rPr>
              <a:t>Presentation name (update in Slide Master)</a:t>
            </a:r>
          </a:p>
        </p:txBody>
      </p:sp>
    </p:spTree>
    <p:extLst>
      <p:ext uri="{BB962C8B-B14F-4D97-AF65-F5344CB8AC3E}">
        <p14:creationId xmlns:p14="http://schemas.microsoft.com/office/powerpoint/2010/main" val="38446382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/>
          <p:nvPr userDrawn="1"/>
        </p:nvSpPr>
        <p:spPr bwMode="auto">
          <a:xfrm>
            <a:off x="-15240" y="0"/>
            <a:ext cx="6753490" cy="6888996"/>
          </a:xfrm>
          <a:custGeom>
            <a:avLst/>
            <a:gdLst>
              <a:gd name="connsiteX0" fmla="*/ 0 w 5427352"/>
              <a:gd name="connsiteY0" fmla="*/ 0 h 6858000"/>
              <a:gd name="connsiteX1" fmla="*/ 1752600 w 5427352"/>
              <a:gd name="connsiteY1" fmla="*/ 0 h 6858000"/>
              <a:gd name="connsiteX2" fmla="*/ 1774503 w 5427352"/>
              <a:gd name="connsiteY2" fmla="*/ 0 h 6858000"/>
              <a:gd name="connsiteX3" fmla="*/ 5427352 w 5427352"/>
              <a:gd name="connsiteY3" fmla="*/ 6858000 h 6858000"/>
              <a:gd name="connsiteX4" fmla="*/ 1752600 w 5427352"/>
              <a:gd name="connsiteY4" fmla="*/ 6858000 h 6858000"/>
              <a:gd name="connsiteX5" fmla="*/ 0 w 5427352"/>
              <a:gd name="connsiteY5" fmla="*/ 6858000 h 6858000"/>
              <a:gd name="connsiteX6" fmla="*/ 0 w 54273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3048000 w 6722752"/>
              <a:gd name="connsiteY4" fmla="*/ 6858000 h 6858000"/>
              <a:gd name="connsiteX5" fmla="*/ 1295400 w 6722752"/>
              <a:gd name="connsiteY5" fmla="*/ 6858000 h 6858000"/>
              <a:gd name="connsiteX6" fmla="*/ 0 w 67227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3048000 w 6722752"/>
              <a:gd name="connsiteY4" fmla="*/ 6858000 h 6858000"/>
              <a:gd name="connsiteX5" fmla="*/ 0 w 6722752"/>
              <a:gd name="connsiteY5" fmla="*/ 6842760 h 6858000"/>
              <a:gd name="connsiteX6" fmla="*/ 0 w 6722752"/>
              <a:gd name="connsiteY6" fmla="*/ 0 h 6858000"/>
              <a:gd name="connsiteX0" fmla="*/ 0 w 6722752"/>
              <a:gd name="connsiteY0" fmla="*/ 0 h 6858000"/>
              <a:gd name="connsiteX1" fmla="*/ 3048000 w 6722752"/>
              <a:gd name="connsiteY1" fmla="*/ 0 h 6858000"/>
              <a:gd name="connsiteX2" fmla="*/ 3069903 w 6722752"/>
              <a:gd name="connsiteY2" fmla="*/ 0 h 6858000"/>
              <a:gd name="connsiteX3" fmla="*/ 6722752 w 6722752"/>
              <a:gd name="connsiteY3" fmla="*/ 6858000 h 6858000"/>
              <a:gd name="connsiteX4" fmla="*/ 0 w 6722752"/>
              <a:gd name="connsiteY4" fmla="*/ 6842760 h 6858000"/>
              <a:gd name="connsiteX5" fmla="*/ 0 w 6722752"/>
              <a:gd name="connsiteY5" fmla="*/ 0 h 6858000"/>
              <a:gd name="connsiteX0" fmla="*/ 15240 w 6737992"/>
              <a:gd name="connsiteY0" fmla="*/ 0 h 6873240"/>
              <a:gd name="connsiteX1" fmla="*/ 3063240 w 6737992"/>
              <a:gd name="connsiteY1" fmla="*/ 0 h 6873240"/>
              <a:gd name="connsiteX2" fmla="*/ 3085143 w 6737992"/>
              <a:gd name="connsiteY2" fmla="*/ 0 h 6873240"/>
              <a:gd name="connsiteX3" fmla="*/ 6737992 w 6737992"/>
              <a:gd name="connsiteY3" fmla="*/ 6858000 h 6873240"/>
              <a:gd name="connsiteX4" fmla="*/ 0 w 6737992"/>
              <a:gd name="connsiteY4" fmla="*/ 6873240 h 6873240"/>
              <a:gd name="connsiteX5" fmla="*/ 15240 w 6737992"/>
              <a:gd name="connsiteY5" fmla="*/ 0 h 6873240"/>
              <a:gd name="connsiteX0" fmla="*/ 15240 w 6753490"/>
              <a:gd name="connsiteY0" fmla="*/ 0 h 6888996"/>
              <a:gd name="connsiteX1" fmla="*/ 3063240 w 6753490"/>
              <a:gd name="connsiteY1" fmla="*/ 0 h 6888996"/>
              <a:gd name="connsiteX2" fmla="*/ 3085143 w 6753490"/>
              <a:gd name="connsiteY2" fmla="*/ 0 h 6888996"/>
              <a:gd name="connsiteX3" fmla="*/ 6753490 w 6753490"/>
              <a:gd name="connsiteY3" fmla="*/ 6888996 h 6888996"/>
              <a:gd name="connsiteX4" fmla="*/ 0 w 6753490"/>
              <a:gd name="connsiteY4" fmla="*/ 6873240 h 6888996"/>
              <a:gd name="connsiteX5" fmla="*/ 15240 w 6753490"/>
              <a:gd name="connsiteY5" fmla="*/ 0 h 68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3490" h="6888996">
                <a:moveTo>
                  <a:pt x="15240" y="0"/>
                </a:moveTo>
                <a:lnTo>
                  <a:pt x="3063240" y="0"/>
                </a:lnTo>
                <a:lnTo>
                  <a:pt x="3085143" y="0"/>
                </a:lnTo>
                <a:lnTo>
                  <a:pt x="6753490" y="6888996"/>
                </a:lnTo>
                <a:lnTo>
                  <a:pt x="0" y="6873240"/>
                </a:lnTo>
                <a:lnTo>
                  <a:pt x="15240" y="0"/>
                </a:lnTo>
                <a:close/>
              </a:path>
            </a:pathLst>
          </a:custGeom>
          <a:solidFill>
            <a:schemeClr val="accent1">
              <a:alpha val="84706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223838" y="3505200"/>
            <a:ext cx="4652962" cy="1836690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223714" y="5488765"/>
            <a:ext cx="4660035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  <p:sp>
        <p:nvSpPr>
          <p:cNvPr id="17" name="Line 1037"/>
          <p:cNvSpPr>
            <a:spLocks noChangeShapeType="1"/>
          </p:cNvSpPr>
          <p:nvPr userDrawn="1"/>
        </p:nvSpPr>
        <p:spPr bwMode="white">
          <a:xfrm>
            <a:off x="-1" y="5386166"/>
            <a:ext cx="530352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34138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2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867401"/>
            <a:ext cx="9144000" cy="990600"/>
            <a:chOff x="0" y="5686691"/>
            <a:chExt cx="8306602" cy="82550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4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989320"/>
            <a:ext cx="8934450" cy="624205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chemeClr val="bg1"/>
                </a:solidFill>
              </a:rPr>
              <a:t>Presentation name (update in Slide Master)</a:t>
            </a:r>
          </a:p>
        </p:txBody>
      </p:sp>
    </p:spTree>
    <p:extLst>
      <p:ext uri="{BB962C8B-B14F-4D97-AF65-F5344CB8AC3E}">
        <p14:creationId xmlns:p14="http://schemas.microsoft.com/office/powerpoint/2010/main" val="373276956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3 Line Ex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5638800"/>
            <a:ext cx="9144000" cy="1219201"/>
            <a:chOff x="0" y="5686691"/>
            <a:chExt cx="8306602" cy="825501"/>
          </a:xfrm>
        </p:grpSpPr>
        <p:sp>
          <p:nvSpPr>
            <p:cNvPr id="15" name="Rectangle 14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741826"/>
            <a:ext cx="8934450" cy="871700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chemeClr val="bg1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chemeClr val="bg1"/>
                </a:solidFill>
              </a:rPr>
              <a:t>Presentation name (update in Slide Master)</a:t>
            </a:r>
          </a:p>
        </p:txBody>
      </p:sp>
    </p:spTree>
    <p:extLst>
      <p:ext uri="{BB962C8B-B14F-4D97-AF65-F5344CB8AC3E}">
        <p14:creationId xmlns:p14="http://schemas.microsoft.com/office/powerpoint/2010/main" val="43002762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1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414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414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138806"/>
            <a:ext cx="9144000" cy="723258"/>
            <a:chOff x="0" y="5686691"/>
            <a:chExt cx="8306602" cy="73152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5686692"/>
              <a:ext cx="8306602" cy="73152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1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6248400"/>
            <a:ext cx="8934450" cy="354176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Presentation name (update in Slide Master)</a:t>
            </a:r>
          </a:p>
        </p:txBody>
      </p:sp>
    </p:spTree>
    <p:extLst>
      <p:ext uri="{BB962C8B-B14F-4D97-AF65-F5344CB8AC3E}">
        <p14:creationId xmlns:p14="http://schemas.microsoft.com/office/powerpoint/2010/main" val="355461978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2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5867401"/>
            <a:ext cx="9144000" cy="990600"/>
            <a:chOff x="0" y="5686691"/>
            <a:chExt cx="8306602" cy="825501"/>
          </a:xfrm>
        </p:grpSpPr>
        <p:sp>
          <p:nvSpPr>
            <p:cNvPr id="15" name="Rectangle 14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17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989320"/>
            <a:ext cx="8934450" cy="624205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20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Presentation name (update in Slide Master)</a:t>
            </a:r>
          </a:p>
        </p:txBody>
      </p:sp>
    </p:spTree>
    <p:extLst>
      <p:ext uri="{BB962C8B-B14F-4D97-AF65-F5344CB8AC3E}">
        <p14:creationId xmlns:p14="http://schemas.microsoft.com/office/powerpoint/2010/main" val="302961117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3 Line Internal Tomb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09575" y="1828800"/>
            <a:ext cx="402336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707255" y="1219200"/>
            <a:ext cx="4023360" cy="4572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7"/>
          </p:nvPr>
        </p:nvSpPr>
        <p:spPr>
          <a:xfrm>
            <a:off x="4707255" y="1828800"/>
            <a:ext cx="402336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5638800"/>
            <a:ext cx="9144000" cy="1219201"/>
            <a:chOff x="0" y="5686691"/>
            <a:chExt cx="8306602" cy="825501"/>
          </a:xfrm>
        </p:grpSpPr>
        <p:sp>
          <p:nvSpPr>
            <p:cNvPr id="18" name="Rectangle 17"/>
            <p:cNvSpPr/>
            <p:nvPr/>
          </p:nvSpPr>
          <p:spPr bwMode="auto">
            <a:xfrm>
              <a:off x="0" y="5686692"/>
              <a:ext cx="8306602" cy="82550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0" tIns="0" rIns="365760" bIns="0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0" y="5686691"/>
              <a:ext cx="830660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112713" y="5741826"/>
            <a:ext cx="8934450" cy="871700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</a:lstStyle>
          <a:p>
            <a:pPr lvl="0"/>
            <a:endParaRPr lang="en-US"/>
          </a:p>
        </p:txBody>
      </p:sp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  <p:cxnSp>
        <p:nvCxnSpPr>
          <p:cNvPr id="23" name="Straight Connector 22"/>
          <p:cNvCxnSpPr/>
          <p:nvPr userDrawn="1"/>
        </p:nvCxnSpPr>
        <p:spPr bwMode="auto">
          <a:xfrm>
            <a:off x="40957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 userDrawn="1"/>
        </p:nvCxnSpPr>
        <p:spPr bwMode="auto">
          <a:xfrm>
            <a:off x="4707255" y="1752600"/>
            <a:ext cx="40233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52053" y="6612549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>
                <a:solidFill>
                  <a:srgbClr val="004B8D"/>
                </a:solidFill>
              </a:rPr>
              <a:t>Presentation name (update in Slide Master)</a:t>
            </a:r>
          </a:p>
        </p:txBody>
      </p:sp>
    </p:spTree>
    <p:extLst>
      <p:ext uri="{BB962C8B-B14F-4D97-AF65-F5344CB8AC3E}">
        <p14:creationId xmlns:p14="http://schemas.microsoft.com/office/powerpoint/2010/main" val="181923403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9575" y="1214120"/>
            <a:ext cx="26426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228975" y="1214120"/>
            <a:ext cx="26426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109335" y="1214120"/>
            <a:ext cx="26426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409575" y="1905000"/>
            <a:ext cx="26384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sz="quarter" idx="20"/>
          </p:nvPr>
        </p:nvSpPr>
        <p:spPr>
          <a:xfrm>
            <a:off x="3228975" y="1905000"/>
            <a:ext cx="26384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sz="quarter" idx="21"/>
          </p:nvPr>
        </p:nvSpPr>
        <p:spPr>
          <a:xfrm>
            <a:off x="6109335" y="1905000"/>
            <a:ext cx="26384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409575" y="181864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3228975" y="181864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6109335" y="181864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6973531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21"/>
          </p:nvPr>
        </p:nvSpPr>
        <p:spPr>
          <a:xfrm>
            <a:off x="381000" y="1371600"/>
            <a:ext cx="2667000" cy="2286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0" name="Content Placeholder 10"/>
          <p:cNvSpPr>
            <a:spLocks noGrp="1"/>
          </p:cNvSpPr>
          <p:nvPr>
            <p:ph sz="quarter" idx="22"/>
          </p:nvPr>
        </p:nvSpPr>
        <p:spPr>
          <a:xfrm>
            <a:off x="6096000" y="1371600"/>
            <a:ext cx="2667000" cy="2286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1" name="Content Placeholder 10"/>
          <p:cNvSpPr>
            <a:spLocks noGrp="1"/>
          </p:cNvSpPr>
          <p:nvPr>
            <p:ph sz="quarter" idx="23"/>
          </p:nvPr>
        </p:nvSpPr>
        <p:spPr>
          <a:xfrm>
            <a:off x="3238500" y="1371600"/>
            <a:ext cx="2667000" cy="2286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6" name="Content Placeholder 7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321352820"/>
              </p:ext>
            </p:extLst>
          </p:nvPr>
        </p:nvGraphicFramePr>
        <p:xfrm>
          <a:off x="6096000" y="3657600"/>
          <a:ext cx="26670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71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Content Placeholder 7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877258272"/>
              </p:ext>
            </p:extLst>
          </p:nvPr>
        </p:nvGraphicFramePr>
        <p:xfrm>
          <a:off x="3238500" y="3657600"/>
          <a:ext cx="26670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71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Content Placeholder 7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434997684"/>
              </p:ext>
            </p:extLst>
          </p:nvPr>
        </p:nvGraphicFramePr>
        <p:xfrm>
          <a:off x="381000" y="3657600"/>
          <a:ext cx="26670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71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457200" y="3695700"/>
            <a:ext cx="2514600" cy="29083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3327400" y="3695700"/>
            <a:ext cx="2514600" cy="29083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6172200" y="3695700"/>
            <a:ext cx="2514600" cy="29083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409575" y="366014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3228975" y="366014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 userDrawn="1"/>
        </p:nvCxnSpPr>
        <p:spPr bwMode="auto">
          <a:xfrm>
            <a:off x="6109335" y="3660140"/>
            <a:ext cx="26426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BE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7370619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538095" y="1214120"/>
            <a:ext cx="19568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666615" y="1214120"/>
            <a:ext cx="19568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795135" y="1214120"/>
            <a:ext cx="19568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09575" y="1214120"/>
            <a:ext cx="1956816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09575" y="1905000"/>
            <a:ext cx="19526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2"/>
          </p:nvPr>
        </p:nvSpPr>
        <p:spPr>
          <a:xfrm>
            <a:off x="2538095" y="1905000"/>
            <a:ext cx="19526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23"/>
          </p:nvPr>
        </p:nvSpPr>
        <p:spPr>
          <a:xfrm>
            <a:off x="4666615" y="1905000"/>
            <a:ext cx="19526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24"/>
          </p:nvPr>
        </p:nvSpPr>
        <p:spPr>
          <a:xfrm>
            <a:off x="6795135" y="1905000"/>
            <a:ext cx="1952625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 bwMode="auto">
          <a:xfrm>
            <a:off x="393192" y="18237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 userDrawn="1"/>
        </p:nvCxnSpPr>
        <p:spPr bwMode="auto">
          <a:xfrm>
            <a:off x="2540339" y="18237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 userDrawn="1"/>
        </p:nvCxnSpPr>
        <p:spPr bwMode="auto">
          <a:xfrm>
            <a:off x="4687486" y="18237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 userDrawn="1"/>
        </p:nvCxnSpPr>
        <p:spPr bwMode="auto">
          <a:xfrm>
            <a:off x="6834632" y="18237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0332647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409575" y="1295400"/>
            <a:ext cx="1900238" cy="1277938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6858000" y="1295400"/>
            <a:ext cx="1900238" cy="1277938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Picture Placeholder 11"/>
          <p:cNvSpPr>
            <a:spLocks noGrp="1"/>
          </p:cNvSpPr>
          <p:nvPr>
            <p:ph type="pic" sz="quarter" idx="29"/>
          </p:nvPr>
        </p:nvSpPr>
        <p:spPr>
          <a:xfrm>
            <a:off x="2559050" y="1295400"/>
            <a:ext cx="1900238" cy="1277938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11"/>
          <p:cNvSpPr>
            <a:spLocks noGrp="1"/>
          </p:cNvSpPr>
          <p:nvPr>
            <p:ph type="pic" sz="quarter" idx="30"/>
          </p:nvPr>
        </p:nvSpPr>
        <p:spPr>
          <a:xfrm>
            <a:off x="4708525" y="1295400"/>
            <a:ext cx="1900238" cy="1277938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7" name="Content Placeholder 7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04608810"/>
              </p:ext>
            </p:extLst>
          </p:nvPr>
        </p:nvGraphicFramePr>
        <p:xfrm>
          <a:off x="6858000" y="2609705"/>
          <a:ext cx="1905000" cy="4019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9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F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137160" marR="137160" marT="137160" marB="13716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Content Placeholder 7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056418329"/>
              </p:ext>
            </p:extLst>
          </p:nvPr>
        </p:nvGraphicFramePr>
        <p:xfrm>
          <a:off x="4708525" y="2609705"/>
          <a:ext cx="1905000" cy="4019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9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Content Placeholder 7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74208987"/>
              </p:ext>
            </p:extLst>
          </p:nvPr>
        </p:nvGraphicFramePr>
        <p:xfrm>
          <a:off x="2559050" y="2609705"/>
          <a:ext cx="1905000" cy="4019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9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797060057"/>
              </p:ext>
            </p:extLst>
          </p:nvPr>
        </p:nvGraphicFramePr>
        <p:xfrm>
          <a:off x="409575" y="2609705"/>
          <a:ext cx="1905000" cy="4019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9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444500" y="2654300"/>
            <a:ext cx="1803400" cy="39497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2616200" y="2654300"/>
            <a:ext cx="1803400" cy="39497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49800" y="2654300"/>
            <a:ext cx="1803400" cy="39497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6908800" y="2654300"/>
            <a:ext cx="1803400" cy="39497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600" b="1" baseline="0"/>
            </a:lvl1pPr>
            <a:lvl2pPr marL="228600" indent="0">
              <a:buNone/>
              <a:defRPr b="1"/>
            </a:lvl2pPr>
            <a:lvl3pPr marL="515937" indent="0">
              <a:buNone/>
              <a:defRPr b="1"/>
            </a:lvl3pPr>
            <a:lvl4pPr marL="744537" indent="0">
              <a:buNone/>
              <a:defRPr b="1"/>
            </a:lvl4pPr>
            <a:lvl5pPr marL="1033463" indent="0">
              <a:buNone/>
              <a:defRPr b="1"/>
            </a:lvl5pPr>
          </a:lstStyle>
          <a:p>
            <a:pPr lvl="0"/>
            <a:r>
              <a:rPr lang="en-US"/>
              <a:t>Click picture icon above to insert picture from file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Copy image (from other slide or web) then select box above and paste image into box</a:t>
            </a:r>
          </a:p>
        </p:txBody>
      </p:sp>
      <p:cxnSp>
        <p:nvCxnSpPr>
          <p:cNvPr id="16" name="Straight Connector 15"/>
          <p:cNvCxnSpPr/>
          <p:nvPr userDrawn="1"/>
        </p:nvCxnSpPr>
        <p:spPr bwMode="auto">
          <a:xfrm>
            <a:off x="393192" y="26238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 userDrawn="1"/>
        </p:nvCxnSpPr>
        <p:spPr bwMode="auto">
          <a:xfrm>
            <a:off x="2540339" y="26238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 userDrawn="1"/>
        </p:nvCxnSpPr>
        <p:spPr bwMode="auto">
          <a:xfrm>
            <a:off x="4687486" y="26238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 userDrawn="1"/>
        </p:nvCxnSpPr>
        <p:spPr bwMode="auto">
          <a:xfrm>
            <a:off x="6834632" y="2623820"/>
            <a:ext cx="19568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7386842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Column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715256" y="1214120"/>
            <a:ext cx="4032504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24815" y="3886200"/>
            <a:ext cx="4032504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730496" y="3886200"/>
            <a:ext cx="4032504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09575" y="1214120"/>
            <a:ext cx="4032504" cy="533400"/>
          </a:xfrm>
        </p:spPr>
        <p:txBody>
          <a:bodyPr bIns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09574" y="1905000"/>
            <a:ext cx="4032504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2"/>
          </p:nvPr>
        </p:nvSpPr>
        <p:spPr>
          <a:xfrm>
            <a:off x="4715256" y="1905000"/>
            <a:ext cx="4029950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23"/>
          </p:nvPr>
        </p:nvSpPr>
        <p:spPr>
          <a:xfrm>
            <a:off x="424814" y="4577080"/>
            <a:ext cx="4032504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24"/>
          </p:nvPr>
        </p:nvSpPr>
        <p:spPr>
          <a:xfrm>
            <a:off x="4730496" y="4577080"/>
            <a:ext cx="4029950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393192" y="1823720"/>
            <a:ext cx="403250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4715256" y="1823720"/>
            <a:ext cx="403250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393193" y="4495800"/>
            <a:ext cx="403250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 userDrawn="1"/>
        </p:nvCxnSpPr>
        <p:spPr bwMode="auto">
          <a:xfrm>
            <a:off x="4715256" y="4495800"/>
            <a:ext cx="403250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2678639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Emer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9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5570593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3383280" y="1295400"/>
            <a:ext cx="537972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4" name="Content Placeholder 7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395949819"/>
              </p:ext>
            </p:extLst>
          </p:nvPr>
        </p:nvGraphicFramePr>
        <p:xfrm>
          <a:off x="409575" y="1295400"/>
          <a:ext cx="2782512" cy="533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40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2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4B8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9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1346200"/>
            <a:ext cx="2730500" cy="622300"/>
          </a:xfrm>
        </p:spPr>
        <p:txBody>
          <a:bodyPr/>
          <a:lstStyle>
            <a:lvl1pPr marL="0" indent="0" algn="l">
              <a:buNone/>
              <a:defRPr b="1" baseline="0">
                <a:solidFill>
                  <a:schemeClr val="tx2"/>
                </a:solidFill>
              </a:defRPr>
            </a:lvl1pPr>
            <a:lvl2pPr marL="228600" indent="0">
              <a:buNone/>
              <a:defRPr/>
            </a:lvl2pPr>
            <a:lvl3pPr marL="515937" indent="0">
              <a:buNone/>
              <a:defRPr/>
            </a:lvl3pPr>
            <a:lvl4pPr marL="744537" indent="0">
              <a:buNone/>
              <a:defRPr/>
            </a:lvl4pPr>
            <a:lvl5pPr marL="1033463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2006600"/>
            <a:ext cx="2743200" cy="46228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 baseline="0">
                <a:solidFill>
                  <a:schemeClr val="tx1"/>
                </a:solidFill>
              </a:defRPr>
            </a:lvl1pPr>
            <a:lvl2pPr marL="228600" indent="0">
              <a:buNone/>
              <a:defRPr b="1">
                <a:solidFill>
                  <a:schemeClr val="tx1"/>
                </a:solidFill>
              </a:defRPr>
            </a:lvl2pPr>
            <a:lvl3pPr marL="515937" indent="0">
              <a:buNone/>
              <a:defRPr b="1">
                <a:solidFill>
                  <a:schemeClr val="tx1"/>
                </a:solidFill>
              </a:defRPr>
            </a:lvl3pPr>
            <a:lvl4pPr marL="744537" indent="0">
              <a:buNone/>
              <a:defRPr b="1">
                <a:solidFill>
                  <a:schemeClr val="tx1"/>
                </a:solidFill>
              </a:defRPr>
            </a:lvl4pPr>
            <a:lvl5pPr marL="1033463" indent="0">
              <a:buNone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393192" y="1303020"/>
            <a:ext cx="280720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4417893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409575" y="1295400"/>
            <a:ext cx="537972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4" name="Content Placeholder 7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057470661"/>
              </p:ext>
            </p:extLst>
          </p:nvPr>
        </p:nvGraphicFramePr>
        <p:xfrm>
          <a:off x="5980488" y="1295400"/>
          <a:ext cx="2782512" cy="533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40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2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4B8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9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994400" y="1346200"/>
            <a:ext cx="2730500" cy="6223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  <a:lvl2pPr marL="228600" indent="0">
              <a:buNone/>
              <a:defRPr/>
            </a:lvl2pPr>
            <a:lvl3pPr marL="515937" indent="0">
              <a:buNone/>
              <a:defRPr/>
            </a:lvl3pPr>
            <a:lvl4pPr marL="744537" indent="0">
              <a:buNone/>
              <a:defRPr/>
            </a:lvl4pPr>
            <a:lvl5pPr marL="1033463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5994400" y="2006600"/>
            <a:ext cx="2743200" cy="46228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 baseline="0">
                <a:solidFill>
                  <a:schemeClr val="tx1"/>
                </a:solidFill>
              </a:defRPr>
            </a:lvl1pPr>
            <a:lvl2pPr marL="228600" indent="0">
              <a:buNone/>
              <a:defRPr b="1">
                <a:solidFill>
                  <a:schemeClr val="tx1"/>
                </a:solidFill>
              </a:defRPr>
            </a:lvl2pPr>
            <a:lvl3pPr marL="515937" indent="0">
              <a:buNone/>
              <a:defRPr b="1">
                <a:solidFill>
                  <a:schemeClr val="tx1"/>
                </a:solidFill>
              </a:defRPr>
            </a:lvl3pPr>
            <a:lvl4pPr marL="744537" indent="0">
              <a:buNone/>
              <a:defRPr b="1">
                <a:solidFill>
                  <a:schemeClr val="tx1"/>
                </a:solidFill>
              </a:defRPr>
            </a:lvl4pPr>
            <a:lvl5pPr marL="1033463" indent="0">
              <a:buNone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5955792" y="1303020"/>
            <a:ext cx="280720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597583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8"/>
          </p:nvPr>
        </p:nvSpPr>
        <p:spPr>
          <a:xfrm>
            <a:off x="409575" y="1704814"/>
            <a:ext cx="8353425" cy="4417017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409575" y="6214902"/>
            <a:ext cx="8353425" cy="204152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4" y="1217910"/>
            <a:ext cx="8353425" cy="440410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897383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ef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3307866" y="1735810"/>
            <a:ext cx="5440363" cy="441701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314216" y="6214902"/>
            <a:ext cx="5442585" cy="201396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3314215" y="1217910"/>
            <a:ext cx="5448785" cy="440410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23533343"/>
              </p:ext>
            </p:extLst>
          </p:nvPr>
        </p:nvGraphicFramePr>
        <p:xfrm>
          <a:off x="409575" y="1339850"/>
          <a:ext cx="2782512" cy="533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40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2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4B8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9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1346200"/>
            <a:ext cx="2730500" cy="6223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  <a:lvl2pPr marL="228600" indent="0">
              <a:buNone/>
              <a:defRPr/>
            </a:lvl2pPr>
            <a:lvl3pPr marL="515937" indent="0">
              <a:buNone/>
              <a:defRPr/>
            </a:lvl3pPr>
            <a:lvl4pPr marL="744537" indent="0">
              <a:buNone/>
              <a:defRPr/>
            </a:lvl4pPr>
            <a:lvl5pPr marL="1033463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2006600"/>
            <a:ext cx="2743200" cy="4622800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tx1"/>
                </a:solidFill>
              </a:defRPr>
            </a:lvl1pPr>
            <a:lvl2pPr marL="228600" indent="0">
              <a:buNone/>
              <a:defRPr b="1">
                <a:solidFill>
                  <a:schemeClr val="tx1"/>
                </a:solidFill>
              </a:defRPr>
            </a:lvl2pPr>
            <a:lvl3pPr marL="515937" indent="0">
              <a:buNone/>
              <a:defRPr b="1">
                <a:solidFill>
                  <a:schemeClr val="tx1"/>
                </a:solidFill>
              </a:defRPr>
            </a:lvl3pPr>
            <a:lvl4pPr marL="744537" indent="0">
              <a:buNone/>
              <a:defRPr b="1">
                <a:solidFill>
                  <a:schemeClr val="tx1"/>
                </a:solidFill>
              </a:defRPr>
            </a:lvl4pPr>
            <a:lvl5pPr marL="1033463" indent="0">
              <a:buNone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393192" y="1303020"/>
            <a:ext cx="280720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726307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Right Side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403225" y="1735810"/>
            <a:ext cx="5440363" cy="441701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09575" y="6214902"/>
            <a:ext cx="5442585" cy="201396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4" y="1217910"/>
            <a:ext cx="5448785" cy="440410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6" name="Content Placeholder 7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668250580"/>
              </p:ext>
            </p:extLst>
          </p:nvPr>
        </p:nvGraphicFramePr>
        <p:xfrm>
          <a:off x="5980488" y="1295400"/>
          <a:ext cx="2782512" cy="533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40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2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4B8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9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182880" marB="18288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994400" y="1346200"/>
            <a:ext cx="2730500" cy="622300"/>
          </a:xfrm>
        </p:spPr>
        <p:txBody>
          <a:bodyPr/>
          <a:lstStyle>
            <a:lvl1pPr marL="0" indent="0" algn="l">
              <a:buNone/>
              <a:defRPr b="1" baseline="0">
                <a:solidFill>
                  <a:schemeClr val="tx2"/>
                </a:solidFill>
              </a:defRPr>
            </a:lvl1pPr>
            <a:lvl2pPr marL="228600" indent="0">
              <a:buNone/>
              <a:defRPr/>
            </a:lvl2pPr>
            <a:lvl3pPr marL="515937" indent="0">
              <a:buNone/>
              <a:defRPr/>
            </a:lvl3pPr>
            <a:lvl4pPr marL="744537" indent="0">
              <a:buNone/>
              <a:defRPr/>
            </a:lvl4pPr>
            <a:lvl5pPr marL="1033463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5994400" y="2006600"/>
            <a:ext cx="2743200" cy="4622800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tx1"/>
                </a:solidFill>
              </a:defRPr>
            </a:lvl1pPr>
            <a:lvl2pPr marL="228600" indent="0">
              <a:buNone/>
              <a:defRPr b="1">
                <a:solidFill>
                  <a:schemeClr val="tx1"/>
                </a:solidFill>
              </a:defRPr>
            </a:lvl2pPr>
            <a:lvl3pPr marL="515937" indent="0">
              <a:buNone/>
              <a:defRPr b="1">
                <a:solidFill>
                  <a:schemeClr val="tx1"/>
                </a:solidFill>
              </a:defRPr>
            </a:lvl3pPr>
            <a:lvl4pPr marL="744537" indent="0">
              <a:buNone/>
              <a:defRPr b="1">
                <a:solidFill>
                  <a:schemeClr val="tx1"/>
                </a:solidFill>
              </a:defRPr>
            </a:lvl4pPr>
            <a:lvl5pPr marL="1033463" indent="0">
              <a:buNone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5955792" y="1303020"/>
            <a:ext cx="280720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1999235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403226" y="1889760"/>
            <a:ext cx="4046854" cy="426306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09576" y="6214901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5" y="1217909"/>
            <a:ext cx="4040691" cy="548897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hart Placeholder 3"/>
          <p:cNvSpPr>
            <a:spLocks noGrp="1"/>
          </p:cNvSpPr>
          <p:nvPr>
            <p:ph type="chart" sz="quarter" idx="22"/>
          </p:nvPr>
        </p:nvSpPr>
        <p:spPr>
          <a:xfrm>
            <a:off x="4709160" y="1889760"/>
            <a:ext cx="4021391" cy="4263068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4800601" y="6214901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715640" y="1217909"/>
            <a:ext cx="4015266" cy="548897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37015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403225" y="1752600"/>
            <a:ext cx="2572449" cy="440022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09576" y="6214901"/>
            <a:ext cx="2568529" cy="30988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9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5" y="1217910"/>
            <a:ext cx="2568532" cy="440410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hart Placeholder 3"/>
          <p:cNvSpPr>
            <a:spLocks noGrp="1"/>
          </p:cNvSpPr>
          <p:nvPr>
            <p:ph type="chart" sz="quarter" idx="22"/>
          </p:nvPr>
        </p:nvSpPr>
        <p:spPr>
          <a:xfrm>
            <a:off x="3290807" y="1752600"/>
            <a:ext cx="2572449" cy="440022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3297158" y="6214901"/>
            <a:ext cx="2568529" cy="30988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9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297157" y="1217910"/>
            <a:ext cx="2568532" cy="440410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hart Placeholder 3"/>
          <p:cNvSpPr>
            <a:spLocks noGrp="1"/>
          </p:cNvSpPr>
          <p:nvPr>
            <p:ph type="chart" sz="quarter" idx="25"/>
          </p:nvPr>
        </p:nvSpPr>
        <p:spPr>
          <a:xfrm>
            <a:off x="6216111" y="1752600"/>
            <a:ext cx="2572449" cy="4400228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6222462" y="6214901"/>
            <a:ext cx="2568529" cy="30988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9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6222461" y="1217910"/>
            <a:ext cx="2568532" cy="440410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49777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403226" y="1676010"/>
            <a:ext cx="4046854" cy="186219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09576" y="3602401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09575" y="1217909"/>
            <a:ext cx="4040691" cy="397135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hart Placeholder 3"/>
          <p:cNvSpPr>
            <a:spLocks noGrp="1"/>
          </p:cNvSpPr>
          <p:nvPr>
            <p:ph type="chart" sz="quarter" idx="22"/>
          </p:nvPr>
        </p:nvSpPr>
        <p:spPr>
          <a:xfrm>
            <a:off x="4709160" y="1676010"/>
            <a:ext cx="4021391" cy="1850967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4800601" y="3602401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715640" y="1217909"/>
            <a:ext cx="4015266" cy="397135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hart Placeholder 3"/>
          <p:cNvSpPr>
            <a:spLocks noGrp="1"/>
          </p:cNvSpPr>
          <p:nvPr>
            <p:ph type="chart" sz="quarter" idx="25"/>
          </p:nvPr>
        </p:nvSpPr>
        <p:spPr>
          <a:xfrm>
            <a:off x="413126" y="4405285"/>
            <a:ext cx="4046854" cy="186219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419476" y="6331676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419475" y="3947184"/>
            <a:ext cx="4040691" cy="397135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hart Placeholder 3"/>
          <p:cNvSpPr>
            <a:spLocks noGrp="1"/>
          </p:cNvSpPr>
          <p:nvPr>
            <p:ph type="chart" sz="quarter" idx="28"/>
          </p:nvPr>
        </p:nvSpPr>
        <p:spPr>
          <a:xfrm>
            <a:off x="4719060" y="4405285"/>
            <a:ext cx="4021391" cy="1850967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4810501" y="6331676"/>
            <a:ext cx="3930303" cy="216895"/>
          </a:xfrm>
        </p:spPr>
        <p:txBody>
          <a:bodyPr anchor="b"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US" sz="1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4725540" y="3947184"/>
            <a:ext cx="4015266" cy="397135"/>
          </a:xfrm>
        </p:spPr>
        <p:txBody>
          <a:bodyPr bIns="0" anchor="b" anchorCtr="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228600" indent="0">
              <a:buNone/>
              <a:defRPr b="1">
                <a:solidFill>
                  <a:schemeClr val="accent1"/>
                </a:solidFill>
              </a:defRPr>
            </a:lvl2pPr>
            <a:lvl3pPr marL="515937" indent="0">
              <a:buNone/>
              <a:defRPr b="1">
                <a:solidFill>
                  <a:schemeClr val="accent1"/>
                </a:solidFill>
              </a:defRPr>
            </a:lvl3pPr>
            <a:lvl4pPr marL="744537" indent="0">
              <a:buNone/>
              <a:defRPr b="1">
                <a:solidFill>
                  <a:schemeClr val="accent1"/>
                </a:solidFill>
              </a:defRPr>
            </a:lvl4pPr>
            <a:lvl5pPr marL="1033463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143553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10733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0" y="685800"/>
            <a:ext cx="8839200" cy="9144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340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3637168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0312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9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15489658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FFCF2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9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16335894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63578717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-6193" y="1"/>
            <a:ext cx="9150194" cy="5712030"/>
          </a:xfrm>
          <a:prstGeom prst="rect">
            <a:avLst/>
          </a:prstGeom>
          <a:solidFill>
            <a:srgbClr val="6E29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4B8D"/>
              </a:solidFill>
              <a:latin typeface="Times" charset="0"/>
            </a:endParaRPr>
          </a:p>
        </p:txBody>
      </p:sp>
      <p:sp>
        <p:nvSpPr>
          <p:cNvPr id="10" name="Line 1037"/>
          <p:cNvSpPr>
            <a:spLocks noChangeShapeType="1"/>
          </p:cNvSpPr>
          <p:nvPr userDrawn="1"/>
        </p:nvSpPr>
        <p:spPr bwMode="white">
          <a:xfrm>
            <a:off x="4802727" y="3022200"/>
            <a:ext cx="434127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702520" y="1158240"/>
            <a:ext cx="4136680" cy="1863960"/>
          </a:xfrm>
        </p:spPr>
        <p:txBody>
          <a:bodyPr anchor="b"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pic>
        <p:nvPicPr>
          <p:cNvPr id="7" name="Picture 2" descr="X:\EMERSON\_BRAND_RESOURCES\BRAND_STANDARDS\Logos\Logos-Corporate\Logos-Corporate-PNG\CORP_2C_Standar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580" y="6026233"/>
            <a:ext cx="1249696" cy="5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/>
          </p:nvPr>
        </p:nvSpPr>
        <p:spPr bwMode="white">
          <a:xfrm>
            <a:off x="4702519" y="3150012"/>
            <a:ext cx="4156629" cy="93902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9607455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3192" y="123986"/>
            <a:ext cx="8356600" cy="95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9575" y="1339850"/>
            <a:ext cx="8328025" cy="508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Line 20"/>
          <p:cNvSpPr>
            <a:spLocks noChangeShapeType="1"/>
          </p:cNvSpPr>
          <p:nvPr userDrawn="1"/>
        </p:nvSpPr>
        <p:spPr bwMode="auto">
          <a:xfrm>
            <a:off x="0" y="1100138"/>
            <a:ext cx="8737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F245F"/>
              </a:solidFill>
              <a:latin typeface="Times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3248207" y="6638276"/>
            <a:ext cx="2647586" cy="19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>
              <a:buClr>
                <a:srgbClr val="FFFFFF">
                  <a:lumMod val="50000"/>
                </a:srgbClr>
              </a:buClr>
            </a:pPr>
            <a:r>
              <a:rPr lang="en-US" sz="900" b="0" i="0" u="none" strike="noStrike" kern="120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Carrier 2-Stage</a:t>
            </a:r>
            <a:endParaRPr lang="en-US" sz="900">
              <a:solidFill>
                <a:schemeClr val="accent1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8572712" y="6613525"/>
            <a:ext cx="54080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CA472-7307-4085-82E8-BDBC0ED538DE}" type="slidenum">
              <a:rPr lang="en-US" sz="800">
                <a:solidFill>
                  <a:srgbClr val="004B8D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>
              <a:solidFill>
                <a:srgbClr val="004B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76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716" r:id="rId7"/>
    <p:sldLayoutId id="2147483697" r:id="rId8"/>
    <p:sldLayoutId id="2147483717" r:id="rId9"/>
    <p:sldLayoutId id="2147483718" r:id="rId10"/>
    <p:sldLayoutId id="2147483719" r:id="rId11"/>
    <p:sldLayoutId id="2147483698" r:id="rId12"/>
    <p:sldLayoutId id="2147483720" r:id="rId13"/>
    <p:sldLayoutId id="2147483699" r:id="rId14"/>
    <p:sldLayoutId id="2147483700" r:id="rId15"/>
    <p:sldLayoutId id="2147483701" r:id="rId16"/>
    <p:sldLayoutId id="2147483713" r:id="rId17"/>
    <p:sldLayoutId id="2147483722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714" r:id="rId25"/>
    <p:sldLayoutId id="2147483712" r:id="rId26"/>
    <p:sldLayoutId id="2147483715" r:id="rId27"/>
    <p:sldLayoutId id="2147483711" r:id="rId28"/>
    <p:sldLayoutId id="2147483670" r:id="rId29"/>
    <p:sldLayoutId id="2147483671" r:id="rId30"/>
    <p:sldLayoutId id="2147483672" r:id="rId31"/>
    <p:sldLayoutId id="2147483673" r:id="rId32"/>
    <p:sldLayoutId id="2147483674" r:id="rId33"/>
    <p:sldLayoutId id="2147483675" r:id="rId34"/>
    <p:sldLayoutId id="2147483676" r:id="rId35"/>
    <p:sldLayoutId id="2147483677" r:id="rId36"/>
    <p:sldLayoutId id="2147483678" r:id="rId37"/>
    <p:sldLayoutId id="2147483679" r:id="rId38"/>
    <p:sldLayoutId id="2147483680" r:id="rId39"/>
    <p:sldLayoutId id="2147483681" r:id="rId40"/>
    <p:sldLayoutId id="2147483682" r:id="rId41"/>
    <p:sldLayoutId id="2147483683" r:id="rId42"/>
    <p:sldLayoutId id="2147483685" r:id="rId43"/>
    <p:sldLayoutId id="2147483684" r:id="rId44"/>
    <p:sldLayoutId id="2147483686" r:id="rId45"/>
    <p:sldLayoutId id="2147483687" r:id="rId46"/>
    <p:sldLayoutId id="2147483724" r:id="rId47"/>
    <p:sldLayoutId id="2147483688" r:id="rId48"/>
    <p:sldLayoutId id="2147483689" r:id="rId49"/>
    <p:sldLayoutId id="2147483690" r:id="rId50"/>
  </p:sldLayoutIdLst>
  <p:transition/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0" i="0" cap="none" spc="0">
          <a:ln>
            <a:noFill/>
          </a:ln>
          <a:solidFill>
            <a:schemeClr val="accent1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174625" indent="-174625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SzPct val="85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1775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Char char="–"/>
        <a:defRPr sz="1800">
          <a:solidFill>
            <a:schemeClr val="tx1"/>
          </a:solidFill>
          <a:latin typeface="+mn-lt"/>
        </a:defRPr>
      </a:lvl2pPr>
      <a:lvl3pPr marL="685800" indent="-169863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Char char="•"/>
        <a:defRPr sz="1600">
          <a:solidFill>
            <a:schemeClr val="tx1"/>
          </a:solidFill>
          <a:latin typeface="+mn-lt"/>
        </a:defRPr>
      </a:lvl3pPr>
      <a:lvl4pPr marL="914400" indent="-169863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Char char="–"/>
        <a:defRPr sz="1600">
          <a:solidFill>
            <a:schemeClr val="tx1"/>
          </a:solidFill>
          <a:latin typeface="+mn-lt"/>
        </a:defRPr>
      </a:lvl4pPr>
      <a:lvl5pPr marL="1201738" indent="-168275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Char char="»"/>
        <a:defRPr sz="1600">
          <a:solidFill>
            <a:schemeClr val="tx1"/>
          </a:solidFill>
          <a:latin typeface="+mn-lt"/>
        </a:defRPr>
      </a:lvl5pPr>
      <a:lvl6pPr marL="24003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00000"/>
          </a:solidFill>
          <a:latin typeface="+mn-lt"/>
        </a:defRPr>
      </a:lvl6pPr>
      <a:lvl7pPr marL="28575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00000"/>
          </a:solidFill>
          <a:latin typeface="+mn-lt"/>
        </a:defRPr>
      </a:lvl7pPr>
      <a:lvl8pPr marL="33147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00000"/>
          </a:solidFill>
          <a:latin typeface="+mn-lt"/>
        </a:defRPr>
      </a:lvl8pPr>
      <a:lvl9pPr marL="37719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bg2"/>
        </a:buClr>
        <a:buChar char="»"/>
        <a:defRPr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3.pn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www.whiterodgers.com/" TargetMode="Externa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gif"/><Relationship Id="rId4" Type="http://schemas.openxmlformats.org/officeDocument/2006/relationships/image" Target="../media/image6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7.emf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2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gif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5.wmf"/><Relationship Id="rId4" Type="http://schemas.openxmlformats.org/officeDocument/2006/relationships/oleObject" Target="../embeddings/oleObject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emf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gif"/><Relationship Id="rId4" Type="http://schemas.openxmlformats.org/officeDocument/2006/relationships/image" Target="../media/image92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gif"/><Relationship Id="rId4" Type="http://schemas.openxmlformats.org/officeDocument/2006/relationships/image" Target="../media/image92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gif"/><Relationship Id="rId4" Type="http://schemas.openxmlformats.org/officeDocument/2006/relationships/image" Target="../media/image94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jpeg"/><Relationship Id="rId5" Type="http://schemas.openxmlformats.org/officeDocument/2006/relationships/image" Target="../media/image36.emf"/><Relationship Id="rId10" Type="http://schemas.openxmlformats.org/officeDocument/2006/relationships/image" Target="../media/image31.svg"/><Relationship Id="rId4" Type="http://schemas.openxmlformats.org/officeDocument/2006/relationships/image" Target="../media/image35.jpe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72120" y="1295400"/>
            <a:ext cx="5270868" cy="1726800"/>
          </a:xfrm>
        </p:spPr>
        <p:txBody>
          <a:bodyPr/>
          <a:lstStyle/>
          <a:p>
            <a:pPr>
              <a:lnSpc>
                <a:spcPct val="105000"/>
              </a:lnSpc>
            </a:pPr>
            <a:r>
              <a:rPr lang="en-US"/>
              <a:t>21V51D-751 Two-Stage Integrated Furnace Control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70154483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E1BA427-110A-4B71-810B-6A069D0547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1943869"/>
            <a:ext cx="4288113" cy="45013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A5A34B4-00D1-41BE-9440-415754B61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b="1" dirty="0"/>
            </a:br>
            <a:r>
              <a:rPr lang="en-US" b="1" dirty="0"/>
              <a:t>Customer Driven Packaging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CC5EF99-BFFB-4690-85FC-1A8B0C4E224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3192" y="1344164"/>
            <a:ext cx="8328025" cy="40017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Easy To Merchandise, Select, And 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9DB3F6-9245-4BF6-9EFE-720FB27AA20A}"/>
              </a:ext>
            </a:extLst>
          </p:cNvPr>
          <p:cNvSpPr txBox="1"/>
          <p:nvPr/>
        </p:nvSpPr>
        <p:spPr bwMode="auto">
          <a:xfrm>
            <a:off x="4970895" y="1850994"/>
            <a:ext cx="3965502" cy="459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457200" indent="-457200" eaLnBrk="0" hangingPunct="0">
              <a:lnSpc>
                <a:spcPct val="105000"/>
              </a:lnSpc>
              <a:buFont typeface="+mj-lt"/>
              <a:buAutoNum type="arabicPeriod"/>
            </a:pPr>
            <a:r>
              <a:rPr lang="en-US" sz="2000" dirty="0"/>
              <a:t>Direct OEM</a:t>
            </a:r>
          </a:p>
          <a:p>
            <a:pPr marL="457200" indent="-457200" eaLnBrk="0" hangingPunct="0">
              <a:lnSpc>
                <a:spcPct val="105000"/>
              </a:lnSpc>
              <a:buFont typeface="+mj-lt"/>
              <a:buAutoNum type="arabicPeriod"/>
            </a:pPr>
            <a:r>
              <a:rPr lang="en-US" sz="2000" dirty="0"/>
              <a:t>Product Type &amp; Color Code</a:t>
            </a:r>
          </a:p>
          <a:p>
            <a:pPr marL="914400" lvl="1" indent="-457200" eaLnBrk="0" hangingPunct="0">
              <a:lnSpc>
                <a:spcPct val="105000"/>
              </a:lnSpc>
              <a:buFont typeface="+mj-lt"/>
              <a:buAutoNum type="alphaLcParenR"/>
            </a:pPr>
            <a:r>
              <a:rPr lang="en-US" sz="2000" dirty="0">
                <a:solidFill>
                  <a:srgbClr val="FF0000"/>
                </a:solidFill>
              </a:rPr>
              <a:t>Red </a:t>
            </a:r>
            <a:r>
              <a:rPr lang="en-US" sz="2000" dirty="0"/>
              <a:t>= Indoor Units</a:t>
            </a:r>
          </a:p>
          <a:p>
            <a:pPr marL="914400" lvl="1" indent="-457200" eaLnBrk="0" hangingPunct="0">
              <a:lnSpc>
                <a:spcPct val="105000"/>
              </a:lnSpc>
              <a:buFont typeface="+mj-lt"/>
              <a:buAutoNum type="alphaLcParenR"/>
            </a:pPr>
            <a:r>
              <a:rPr lang="en-US" sz="2000" dirty="0">
                <a:solidFill>
                  <a:srgbClr val="901C8D"/>
                </a:solidFill>
              </a:rPr>
              <a:t>Purple</a:t>
            </a:r>
            <a:r>
              <a:rPr lang="en-US" sz="2000" dirty="0"/>
              <a:t> = Outdoor Units</a:t>
            </a:r>
          </a:p>
          <a:p>
            <a:pPr marL="914400" lvl="1" indent="-457200" eaLnBrk="0" hangingPunct="0">
              <a:lnSpc>
                <a:spcPct val="105000"/>
              </a:lnSpc>
              <a:buFont typeface="+mj-lt"/>
              <a:buAutoNum type="alphaLcParenR"/>
            </a:pPr>
            <a:r>
              <a:rPr lang="en-US" sz="2000" dirty="0">
                <a:solidFill>
                  <a:srgbClr val="FFC000"/>
                </a:solidFill>
              </a:rPr>
              <a:t>Gold</a:t>
            </a:r>
            <a:r>
              <a:rPr lang="en-US" sz="2000" dirty="0"/>
              <a:t> = Commercial</a:t>
            </a:r>
          </a:p>
          <a:p>
            <a:pPr marL="457200" indent="-457200" eaLnBrk="0" hangingPunct="0">
              <a:lnSpc>
                <a:spcPct val="105000"/>
              </a:lnSpc>
              <a:buFont typeface="+mj-lt"/>
              <a:buAutoNum type="arabicPeriod"/>
            </a:pPr>
            <a:r>
              <a:rPr lang="en-US" sz="2000" dirty="0"/>
              <a:t>Model Number</a:t>
            </a:r>
          </a:p>
          <a:p>
            <a:pPr marL="457200" indent="-457200" eaLnBrk="0" hangingPunct="0">
              <a:lnSpc>
                <a:spcPct val="105000"/>
              </a:lnSpc>
              <a:buFont typeface="+mj-lt"/>
              <a:buAutoNum type="arabicPeriod"/>
            </a:pPr>
            <a:r>
              <a:rPr lang="en-US" sz="2000" dirty="0"/>
              <a:t>Large Product Image(s)</a:t>
            </a:r>
          </a:p>
          <a:p>
            <a:pPr marL="457200" indent="-457200" eaLnBrk="0" hangingPunct="0">
              <a:lnSpc>
                <a:spcPct val="105000"/>
              </a:lnSpc>
              <a:buFont typeface="+mj-lt"/>
              <a:buAutoNum type="arabicPeriod"/>
            </a:pPr>
            <a:r>
              <a:rPr lang="en-US" sz="2000" dirty="0"/>
              <a:t>Key Attributes</a:t>
            </a:r>
          </a:p>
          <a:p>
            <a:pPr marL="914400" lvl="1" indent="-457200" eaLnBrk="0" hangingPunct="0">
              <a:lnSpc>
                <a:spcPct val="105000"/>
              </a:lnSpc>
              <a:buFont typeface="+mj-lt"/>
              <a:buAutoNum type="alphaLcParenR"/>
            </a:pPr>
            <a:r>
              <a:rPr lang="en-US" sz="2000" dirty="0"/>
              <a:t>Stages</a:t>
            </a:r>
          </a:p>
          <a:p>
            <a:pPr marL="914400" lvl="1" indent="-457200" eaLnBrk="0" hangingPunct="0">
              <a:lnSpc>
                <a:spcPct val="105000"/>
              </a:lnSpc>
              <a:buFont typeface="+mj-lt"/>
              <a:buAutoNum type="alphaLcParenR"/>
            </a:pPr>
            <a:r>
              <a:rPr lang="en-US" sz="2000" dirty="0"/>
              <a:t>Blower Motor Type</a:t>
            </a:r>
          </a:p>
          <a:p>
            <a:pPr marL="914400" lvl="1" indent="-457200" eaLnBrk="0" hangingPunct="0">
              <a:lnSpc>
                <a:spcPct val="105000"/>
              </a:lnSpc>
              <a:buFont typeface="+mj-lt"/>
              <a:buAutoNum type="alphaLcParenR"/>
            </a:pPr>
            <a:r>
              <a:rPr lang="en-US" sz="2000" dirty="0"/>
              <a:t>Ignitor Voltage</a:t>
            </a:r>
          </a:p>
          <a:p>
            <a:pPr marL="914400" lvl="1" indent="-457200" eaLnBrk="0" hangingPunct="0">
              <a:lnSpc>
                <a:spcPct val="105000"/>
              </a:lnSpc>
              <a:buFont typeface="+mj-lt"/>
              <a:buAutoNum type="alphaLcParenR"/>
            </a:pPr>
            <a:r>
              <a:rPr lang="en-US" sz="2000" dirty="0"/>
              <a:t>Other</a:t>
            </a:r>
          </a:p>
          <a:p>
            <a:pPr marL="457200" indent="-457200" eaLnBrk="0" hangingPunct="0">
              <a:lnSpc>
                <a:spcPct val="105000"/>
              </a:lnSpc>
              <a:buFont typeface="+mj-lt"/>
              <a:buAutoNum type="arabicPeriod"/>
            </a:pPr>
            <a:r>
              <a:rPr lang="en-US" sz="2000" dirty="0"/>
              <a:t>Cross Reference on Carton</a:t>
            </a:r>
          </a:p>
          <a:p>
            <a:pPr marL="457200" indent="-457200" eaLnBrk="0" hangingPunct="0">
              <a:lnSpc>
                <a:spcPct val="105000"/>
              </a:lnSpc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E23D8B-28C5-4D59-BE80-5B95D2977426}"/>
              </a:ext>
            </a:extLst>
          </p:cNvPr>
          <p:cNvSpPr/>
          <p:nvPr/>
        </p:nvSpPr>
        <p:spPr bwMode="auto">
          <a:xfrm>
            <a:off x="286151" y="2014696"/>
            <a:ext cx="303983" cy="30398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4B7FB1-6566-46B0-B2C1-5EE2D31D29E7}"/>
              </a:ext>
            </a:extLst>
          </p:cNvPr>
          <p:cNvSpPr/>
          <p:nvPr/>
        </p:nvSpPr>
        <p:spPr bwMode="auto">
          <a:xfrm>
            <a:off x="1983521" y="2286520"/>
            <a:ext cx="303983" cy="30398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96B8167-FF70-467F-9F61-C9A3A0C520F8}"/>
              </a:ext>
            </a:extLst>
          </p:cNvPr>
          <p:cNvSpPr/>
          <p:nvPr/>
        </p:nvSpPr>
        <p:spPr bwMode="auto">
          <a:xfrm>
            <a:off x="286151" y="2672288"/>
            <a:ext cx="303983" cy="30398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9D599E-153E-42CB-B9CB-DCF57F85F0E8}"/>
              </a:ext>
            </a:extLst>
          </p:cNvPr>
          <p:cNvSpPr/>
          <p:nvPr/>
        </p:nvSpPr>
        <p:spPr bwMode="auto">
          <a:xfrm>
            <a:off x="246664" y="4959241"/>
            <a:ext cx="303983" cy="30398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F235C91-BF0B-4F43-9274-CA8732F5C81E}"/>
              </a:ext>
            </a:extLst>
          </p:cNvPr>
          <p:cNvSpPr/>
          <p:nvPr/>
        </p:nvSpPr>
        <p:spPr bwMode="auto">
          <a:xfrm>
            <a:off x="3011953" y="2318679"/>
            <a:ext cx="303983" cy="30398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ADB043A-DE05-44DB-B3FC-893CBBEC3C22}"/>
              </a:ext>
            </a:extLst>
          </p:cNvPr>
          <p:cNvSpPr/>
          <p:nvPr/>
        </p:nvSpPr>
        <p:spPr bwMode="auto">
          <a:xfrm>
            <a:off x="3680892" y="2107895"/>
            <a:ext cx="303983" cy="30398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4759956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2B06274-CB7C-482A-ADA2-116BBF1B4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13" y="2797274"/>
            <a:ext cx="2071291" cy="39367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10BF8B-9639-4C59-8AB9-E3071B3289D6}"/>
              </a:ext>
            </a:extLst>
          </p:cNvPr>
          <p:cNvSpPr/>
          <p:nvPr/>
        </p:nvSpPr>
        <p:spPr bwMode="auto">
          <a:xfrm rot="16200000">
            <a:off x="-686314" y="1989815"/>
            <a:ext cx="5551713" cy="4184655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43EBD9-8D57-4595-919D-EDD6E6DAE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557" y="5265666"/>
            <a:ext cx="1589650" cy="1589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DAD4A1-BB91-4CEF-8ED8-9A61C4D70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23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WR Mobile App</a:t>
            </a:r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8FD91CFF-1947-4898-B1CE-6D3A5F25E42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0438" y="1200588"/>
            <a:ext cx="2818623" cy="1767679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/>
              <a:t>Always up-to-date and easy to use:</a:t>
            </a:r>
          </a:p>
          <a:p>
            <a:pPr marL="0" indent="0">
              <a:buNone/>
            </a:pPr>
            <a:endParaRPr lang="en-US" sz="400"/>
          </a:p>
          <a:p>
            <a:r>
              <a:rPr lang="en-US" sz="1800"/>
              <a:t>Mobile App</a:t>
            </a:r>
          </a:p>
          <a:p>
            <a:r>
              <a:rPr lang="en-US" sz="1800"/>
              <a:t>White-Rodgers Website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E780DC3-B19E-4E0D-9522-1DB14E259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924005"/>
            <a:ext cx="643035" cy="6430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073BEC-3796-45F3-A440-5409971A803B}"/>
              </a:ext>
            </a:extLst>
          </p:cNvPr>
          <p:cNvSpPr/>
          <p:nvPr/>
        </p:nvSpPr>
        <p:spPr>
          <a:xfrm>
            <a:off x="4480448" y="1350307"/>
            <a:ext cx="418465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/>
              <a:t>Your resource for:</a:t>
            </a:r>
          </a:p>
          <a:p>
            <a:endParaRPr lang="en-US" sz="400"/>
          </a:p>
          <a:p>
            <a:endParaRPr lang="en-US" sz="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Product information and spec 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Complete Cross 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OEM compatibility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Installation information and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Wiring diagrams</a:t>
            </a:r>
          </a:p>
          <a:p>
            <a:endParaRPr lang="en-US" sz="400"/>
          </a:p>
          <a:p>
            <a:endParaRPr lang="en-US" sz="400"/>
          </a:p>
          <a:p>
            <a:r>
              <a:rPr lang="en-US" sz="2000" b="1"/>
              <a:t>Download:</a:t>
            </a:r>
          </a:p>
          <a:p>
            <a:endParaRPr lang="en-US" sz="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Go to your app store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Type in </a:t>
            </a:r>
            <a:r>
              <a:rPr lang="en-US" b="1"/>
              <a:t>WR Mobile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Install the app</a:t>
            </a:r>
          </a:p>
          <a:p>
            <a:endParaRPr lang="en-US" sz="400"/>
          </a:p>
          <a:p>
            <a:endParaRPr lang="en-US" sz="400"/>
          </a:p>
          <a:p>
            <a:r>
              <a:rPr lang="en-US" b="1"/>
              <a:t>OR</a:t>
            </a:r>
          </a:p>
          <a:p>
            <a:endParaRPr lang="en-US" sz="400"/>
          </a:p>
          <a:p>
            <a:endParaRPr lang="en-US" sz="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Open your camera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Hold it over the QR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Tap “Open” on the </a:t>
            </a:r>
          </a:p>
          <a:p>
            <a:r>
              <a:rPr lang="en-US"/>
              <a:t>     pop-down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Install the app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A4A085-08AE-49A6-AA53-40834CC7FB66}"/>
              </a:ext>
            </a:extLst>
          </p:cNvPr>
          <p:cNvGrpSpPr/>
          <p:nvPr/>
        </p:nvGrpSpPr>
        <p:grpSpPr>
          <a:xfrm>
            <a:off x="7285861" y="3085324"/>
            <a:ext cx="1457701" cy="667512"/>
            <a:chOff x="7285861" y="3783447"/>
            <a:chExt cx="1457701" cy="66751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C770121-BA00-41A4-AFF0-B4A083A31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3583" y1="65556" x2="52333" y2="36349"/>
                          <a14:foregroundMark x1="41417" y1="57619" x2="46833" y2="58254"/>
                          <a14:foregroundMark x1="46833" y1="58254" x2="51417" y2="56984"/>
                          <a14:foregroundMark x1="56833" y1="64127" x2="55000" y2="54603"/>
                          <a14:foregroundMark x1="55000" y1="54603" x2="52667" y2="48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96" t="22661" r="35698" b="23042"/>
            <a:stretch/>
          </p:blipFill>
          <p:spPr>
            <a:xfrm>
              <a:off x="7285861" y="3787832"/>
              <a:ext cx="640079" cy="64008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9E9047D-D053-4936-91EB-203051097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8" t="4128" r="11959" b="4030"/>
            <a:stretch/>
          </p:blipFill>
          <p:spPr>
            <a:xfrm>
              <a:off x="8067576" y="3783447"/>
              <a:ext cx="675986" cy="667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792582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00BDF7-6917-4FA7-A462-22AB48EA6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41" y="2601040"/>
            <a:ext cx="2133493" cy="4054962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13559C-FBF4-483F-88D7-826BA7479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121" y="2635200"/>
            <a:ext cx="2133493" cy="4054962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A8A6B01-BB28-4B3E-8AD8-E2B492CAA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95" y="2635200"/>
            <a:ext cx="2118489" cy="40264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83A470-911D-48C7-BF19-D846552FB0D3}"/>
              </a:ext>
            </a:extLst>
          </p:cNvPr>
          <p:cNvSpPr/>
          <p:nvPr/>
        </p:nvSpPr>
        <p:spPr bwMode="auto">
          <a:xfrm rot="16200000">
            <a:off x="2367469" y="3322145"/>
            <a:ext cx="4559302" cy="2512407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0B41B90-DCB4-40A1-8318-2E01E8915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WR Mobile App 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4EB15C-6D41-45F4-803D-1A9C933C287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0912" y="1334221"/>
            <a:ext cx="8356599" cy="1329716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sz="1800"/>
              <a:t>Easy to use!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1800"/>
              <a:t>Search by OEM, Competitive, or White-Rodgers Model Number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48AFC57-418B-4FCD-89B5-27A23134F8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830" y="1448548"/>
            <a:ext cx="769114" cy="7691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F3C013-6872-454F-BE03-4C228C078822}"/>
              </a:ext>
            </a:extLst>
          </p:cNvPr>
          <p:cNvSpPr/>
          <p:nvPr/>
        </p:nvSpPr>
        <p:spPr>
          <a:xfrm>
            <a:off x="3374756" y="2345989"/>
            <a:ext cx="256352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>
                <a:latin typeface="Arial" panose="020B0604020202020204" pitchFamily="34" charset="0"/>
              </a:rPr>
              <a:t>Scrollable Product List</a:t>
            </a:r>
            <a:endParaRPr lang="en-US" sz="1700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ED8EAD-1816-4063-985D-7E5D115722A2}"/>
              </a:ext>
            </a:extLst>
          </p:cNvPr>
          <p:cNvSpPr/>
          <p:nvPr/>
        </p:nvSpPr>
        <p:spPr>
          <a:xfrm>
            <a:off x="6477348" y="2334270"/>
            <a:ext cx="196720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>
                <a:latin typeface="Arial" panose="020B0604020202020204" pitchFamily="34" charset="0"/>
              </a:rPr>
              <a:t>WR Replacement</a:t>
            </a:r>
            <a:endParaRPr lang="en-US" sz="1700" b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5E18CE-14E4-4722-90DD-33D649235BE1}"/>
              </a:ext>
            </a:extLst>
          </p:cNvPr>
          <p:cNvSpPr/>
          <p:nvPr/>
        </p:nvSpPr>
        <p:spPr bwMode="auto">
          <a:xfrm>
            <a:off x="6270560" y="2310643"/>
            <a:ext cx="2478057" cy="4379519"/>
          </a:xfrm>
          <a:prstGeom prst="rect">
            <a:avLst/>
          </a:prstGeom>
          <a:noFill/>
          <a:ln w="38100">
            <a:solidFill>
              <a:srgbClr val="E5EDF3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noFill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E8ACA6-82DD-41AF-AA9F-63C61C88C6A1}"/>
              </a:ext>
            </a:extLst>
          </p:cNvPr>
          <p:cNvSpPr/>
          <p:nvPr/>
        </p:nvSpPr>
        <p:spPr>
          <a:xfrm>
            <a:off x="827126" y="2345989"/>
            <a:ext cx="189346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>
                <a:latin typeface="Arial" panose="020B0604020202020204" pitchFamily="34" charset="0"/>
              </a:rPr>
              <a:t>Product Number</a:t>
            </a:r>
            <a:endParaRPr lang="en-US" sz="1700" b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9BEA7D-D66E-4D79-9537-F5F1FF927351}"/>
              </a:ext>
            </a:extLst>
          </p:cNvPr>
          <p:cNvSpPr/>
          <p:nvPr/>
        </p:nvSpPr>
        <p:spPr bwMode="auto">
          <a:xfrm>
            <a:off x="522956" y="2302358"/>
            <a:ext cx="2478057" cy="4379519"/>
          </a:xfrm>
          <a:prstGeom prst="rect">
            <a:avLst/>
          </a:prstGeom>
          <a:noFill/>
          <a:ln w="38100">
            <a:solidFill>
              <a:srgbClr val="E5EDF3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92823181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A8EB73B-393E-4266-B738-82533833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White-Rodgers Cross Reference</a:t>
            </a:r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44A73E9-5A07-4DA4-888A-FB4E1453A35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0913" y="1220860"/>
            <a:ext cx="6869423" cy="5310671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en-US" sz="200"/>
          </a:p>
          <a:p>
            <a:pPr marL="0" indent="0">
              <a:buNone/>
            </a:pPr>
            <a:r>
              <a:rPr lang="en-US"/>
              <a:t>Go to: </a:t>
            </a:r>
            <a:r>
              <a:rPr lang="en-US" u="sng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www.whiterodgers.com</a:t>
            </a:r>
            <a:endParaRPr lang="en-US" u="sng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00">
              <a:solidFill>
                <a:schemeClr val="accent1"/>
              </a:solidFill>
            </a:endParaRPr>
          </a:p>
          <a:p>
            <a:r>
              <a:rPr lang="en-US" sz="1800"/>
              <a:t>Hover over Tools &amp; Resources</a:t>
            </a:r>
          </a:p>
          <a:p>
            <a:r>
              <a:rPr lang="en-US" sz="1800"/>
              <a:t>Click on: White-Rodgers Cross Reference/Product Information</a:t>
            </a:r>
          </a:p>
          <a:p>
            <a:r>
              <a:rPr lang="en-US" sz="1800"/>
              <a:t>Enter the Model Number or click on: Search Replacement Heating Controls by Major OEM Brand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82917A-70FA-480E-BBDB-8B1A93E5BF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7"/>
          <a:stretch/>
        </p:blipFill>
        <p:spPr>
          <a:xfrm>
            <a:off x="506748" y="3272393"/>
            <a:ext cx="8243044" cy="311495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8CD925D-3512-4D93-BA8F-81505F13A6C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01812" y="4730117"/>
            <a:ext cx="694944" cy="86868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4493954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0FA341-69BC-4F1B-9498-C08F84A8C474}"/>
              </a:ext>
            </a:extLst>
          </p:cNvPr>
          <p:cNvSpPr/>
          <p:nvPr/>
        </p:nvSpPr>
        <p:spPr bwMode="auto">
          <a:xfrm rot="16200000">
            <a:off x="422292" y="2536236"/>
            <a:ext cx="3206210" cy="4050792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2B3510-1EF3-4F8D-9061-BFC92A95E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Wholesale Resource Site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32811DB-06E4-43B1-A256-C8229D4539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0913" y="1200001"/>
            <a:ext cx="6750551" cy="5310671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/>
              <a:t>Access useful resources to grow your business.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/>
              <a:t>Visit: </a:t>
            </a:r>
            <a:r>
              <a:rPr lang="en-US" u="sng">
                <a:solidFill>
                  <a:schemeClr val="accent1"/>
                </a:solidFill>
              </a:rPr>
              <a:t>https://climate.emerson.com/en-us/brands/white-rodgers/white-rodgers-wholesaler-resource-center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B1225E9-599E-4E2D-8AB0-32E43A5BE687}"/>
              </a:ext>
            </a:extLst>
          </p:cNvPr>
          <p:cNvGrpSpPr/>
          <p:nvPr/>
        </p:nvGrpSpPr>
        <p:grpSpPr>
          <a:xfrm>
            <a:off x="4224528" y="2958526"/>
            <a:ext cx="4602073" cy="3206211"/>
            <a:chOff x="4224528" y="3331750"/>
            <a:chExt cx="4602073" cy="32062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FD7123-96A7-4091-86F8-E2E64D9D0C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611" r="5400"/>
            <a:stretch/>
          </p:blipFill>
          <p:spPr>
            <a:xfrm>
              <a:off x="4224528" y="3331750"/>
              <a:ext cx="4513791" cy="19132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8BD3D8-BFD7-4862-8B80-ACE59588F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711" t="27155" r="5489" b="9884"/>
            <a:stretch/>
          </p:blipFill>
          <p:spPr>
            <a:xfrm>
              <a:off x="4296235" y="5244953"/>
              <a:ext cx="4530366" cy="1293008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39414B3-8FE5-45DC-BEDD-B3ADF440434A}"/>
              </a:ext>
            </a:extLst>
          </p:cNvPr>
          <p:cNvSpPr/>
          <p:nvPr/>
        </p:nvSpPr>
        <p:spPr>
          <a:xfrm>
            <a:off x="390913" y="3000912"/>
            <a:ext cx="3577583" cy="31085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000"/>
              <a:t>You’ll find videos, stocking lists and product launch information for the following product families:</a:t>
            </a:r>
          </a:p>
          <a:p>
            <a:endParaRPr lang="en-US" sz="400"/>
          </a:p>
          <a:p>
            <a:endParaRPr lang="en-US" sz="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Heating 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Cooling 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Sensi Smart Thermostats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Traditional Thermostats</a:t>
            </a:r>
            <a:endParaRPr lang="en-US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Contractor Rewards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Product Merchandising</a:t>
            </a:r>
          </a:p>
        </p:txBody>
      </p:sp>
    </p:spTree>
    <p:extLst>
      <p:ext uri="{BB962C8B-B14F-4D97-AF65-F5344CB8AC3E}">
        <p14:creationId xmlns:p14="http://schemas.microsoft.com/office/powerpoint/2010/main" val="22591889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DBD2D69-7D69-4951-B3C1-867D1FACF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/>
          <a:lstStyle/>
          <a:p>
            <a:r>
              <a:rPr lang="en-US" b="1"/>
              <a:t>Why Contractors Trust White-Rodgers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96395-6F5E-4FB2-BB62-2DC7AE04CE0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0244" y="1323393"/>
            <a:ext cx="4023360" cy="513238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/>
              <a:t>Industry Leading Products</a:t>
            </a:r>
          </a:p>
          <a:p>
            <a:pPr>
              <a:spcBef>
                <a:spcPts val="0"/>
              </a:spcBef>
            </a:pPr>
            <a:r>
              <a:rPr lang="en-US" sz="1800"/>
              <a:t>Used by more OEM’s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/>
              <a:t>Offering the widest range of Universal Replacement Controls</a:t>
            </a:r>
            <a:endParaRPr lang="en-US" sz="1800" b="1"/>
          </a:p>
          <a:p>
            <a:pPr marL="0" indent="0">
              <a:spcBef>
                <a:spcPts val="0"/>
              </a:spcBef>
              <a:buNone/>
            </a:pPr>
            <a:r>
              <a:rPr lang="en-US" b="1"/>
              <a:t>Ease of Installation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/>
              <a:t>Simple, easy to understand instructions</a:t>
            </a:r>
            <a:endParaRPr lang="en-US" sz="1800" b="1"/>
          </a:p>
          <a:p>
            <a:pPr marL="0" indent="0">
              <a:spcBef>
                <a:spcPts val="0"/>
              </a:spcBef>
              <a:buNone/>
            </a:pPr>
            <a:r>
              <a:rPr lang="en-US" b="1"/>
              <a:t>Product Reliability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/>
              <a:t>Quality Control assures reliable products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/>
              <a:t>Affordable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/>
              <a:t>Competitive pricing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/>
              <a:t>Supported by Knowledgeable Representatives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/>
              <a:t>Contractor direct phone support</a:t>
            </a:r>
          </a:p>
          <a:p>
            <a:pPr>
              <a:spcBef>
                <a:spcPts val="0"/>
              </a:spcBef>
            </a:pPr>
            <a:endParaRPr lang="en-US"/>
          </a:p>
          <a:p>
            <a:pPr>
              <a:spcBef>
                <a:spcPts val="0"/>
              </a:spcBef>
            </a:pPr>
            <a:endParaRPr lang="en-US"/>
          </a:p>
        </p:txBody>
      </p:sp>
      <p:pic>
        <p:nvPicPr>
          <p:cNvPr id="15" name="Picture 1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2F5B9AA0-EBEE-4779-A18A-F244DB5CF9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902296" y="1450298"/>
            <a:ext cx="3847496" cy="476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6225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9E1CFF-8572-5B40-B6D0-4EF85CDFB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2520" y="1158240"/>
            <a:ext cx="3862982" cy="1863960"/>
          </a:xfrm>
        </p:spPr>
        <p:txBody>
          <a:bodyPr/>
          <a:lstStyle/>
          <a:p>
            <a:r>
              <a:rPr lang="en-US" b="1"/>
              <a:t>Technical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AE22F2-4031-4C46-906F-C530A00A991F}"/>
              </a:ext>
            </a:extLst>
          </p:cNvPr>
          <p:cNvSpPr txBox="1"/>
          <p:nvPr/>
        </p:nvSpPr>
        <p:spPr bwMode="auto">
          <a:xfrm>
            <a:off x="4702520" y="3131266"/>
            <a:ext cx="3293815" cy="653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dirty="0">
                <a:solidFill>
                  <a:schemeClr val="bg1"/>
                </a:solidFill>
              </a:rPr>
              <a:t>21V51D-751 Two-Stage Integrated Furnace Control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6399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96B2EC-173D-4402-8D30-C24EB8E7659B}"/>
              </a:ext>
            </a:extLst>
          </p:cNvPr>
          <p:cNvSpPr/>
          <p:nvPr/>
        </p:nvSpPr>
        <p:spPr bwMode="auto">
          <a:xfrm>
            <a:off x="4945224" y="1269587"/>
            <a:ext cx="4198776" cy="4916609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21V51D-751 Overview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DEB818-8F32-4C78-A4B5-ADB57C81304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0913" y="1332724"/>
            <a:ext cx="4656948" cy="513238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First of its Kind to Replace PSC, Variable Speed and </a:t>
            </a:r>
            <a:r>
              <a:rPr lang="en-US" sz="1800" b="1" dirty="0" err="1"/>
              <a:t>ECMx</a:t>
            </a:r>
            <a:r>
              <a:rPr lang="en-US" sz="1800" b="1" dirty="0"/>
              <a:t> Applications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800" dirty="0"/>
              <a:t>Reduces stocking SKUS</a:t>
            </a:r>
          </a:p>
          <a:p>
            <a:r>
              <a:rPr lang="en-US" sz="1600" dirty="0"/>
              <a:t>One SKU replaces several OEM and competitive models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800" dirty="0"/>
              <a:t>Advance diagnostics for servicing</a:t>
            </a:r>
          </a:p>
          <a:p>
            <a:r>
              <a:rPr lang="en-US" sz="1600" dirty="0"/>
              <a:t>Tri-color LED shows operational status and fault codes</a:t>
            </a:r>
          </a:p>
          <a:p>
            <a:r>
              <a:rPr lang="en-US" sz="1600" dirty="0"/>
              <a:t>Simple push-button to retrieve fault codes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800" dirty="0"/>
              <a:t>Premium home comfort</a:t>
            </a:r>
          </a:p>
          <a:p>
            <a:r>
              <a:rPr lang="en-US" sz="1600" dirty="0"/>
              <a:t>Continuous low-speed fan option for better temperature balance and full-time air cleaning </a:t>
            </a:r>
          </a:p>
          <a:p>
            <a:r>
              <a:rPr lang="en-US" sz="1600" dirty="0"/>
              <a:t>Easy dipswitch setup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800" dirty="0"/>
              <a:t>Flame current test pads</a:t>
            </a:r>
          </a:p>
          <a:p>
            <a:r>
              <a:rPr lang="en-US" sz="1800" dirty="0"/>
              <a:t>Easy on-board checkout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A00901-D7E9-4C4D-AF70-F3EF701E3AA8}"/>
              </a:ext>
            </a:extLst>
          </p:cNvPr>
          <p:cNvSpPr txBox="1"/>
          <p:nvPr/>
        </p:nvSpPr>
        <p:spPr bwMode="auto">
          <a:xfrm>
            <a:off x="5174156" y="5395834"/>
            <a:ext cx="3635499" cy="66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05000"/>
              </a:lnSpc>
            </a:pPr>
            <a:r>
              <a:rPr lang="en-US" sz="1200" b="1" i="1"/>
              <a:t>Two-Stage 21V51D-751 replaces Carrier/ICP equipment brands Blower Motor Types-PSC, Variable Speed and </a:t>
            </a:r>
            <a:r>
              <a:rPr lang="en-US" sz="1200" b="1" i="1" err="1"/>
              <a:t>ECMx</a:t>
            </a:r>
            <a:r>
              <a:rPr lang="en-US" sz="1200" b="1" i="1"/>
              <a:t> with 120V ignition</a:t>
            </a:r>
            <a:r>
              <a:rPr lang="en-US" sz="120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FE59AD-42FA-A64D-93F1-5F106E4F9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8621" y="1439763"/>
            <a:ext cx="3406567" cy="389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2299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265192"/>
            <a:ext cx="7953763" cy="820103"/>
          </a:xfrm>
        </p:spPr>
        <p:txBody>
          <a:bodyPr/>
          <a:lstStyle/>
          <a:p>
            <a:r>
              <a:rPr lang="en-US" b="1"/>
              <a:t>21V51D-751 Board Layout and Key Parts</a:t>
            </a:r>
          </a:p>
        </p:txBody>
      </p:sp>
      <p:pic>
        <p:nvPicPr>
          <p:cNvPr id="5" name="Picture 4" descr="A circuit board&#10;&#10;Description automatically generated">
            <a:extLst>
              <a:ext uri="{FF2B5EF4-FFF2-40B4-BE49-F238E27FC236}">
                <a16:creationId xmlns:a16="http://schemas.microsoft.com/office/drawing/2014/main" id="{2ECD7671-E0E1-554C-A2EB-5600BE8E2A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7693" y="1735560"/>
            <a:ext cx="4398823" cy="383878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745AFC1C-66EE-4A8E-BE29-7AB7D5EE65CF}"/>
              </a:ext>
            </a:extLst>
          </p:cNvPr>
          <p:cNvSpPr txBox="1"/>
          <p:nvPr/>
        </p:nvSpPr>
        <p:spPr bwMode="auto">
          <a:xfrm>
            <a:off x="479429" y="1379889"/>
            <a:ext cx="1635150" cy="46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 eaLnBrk="0" hangingPunct="0">
              <a:lnSpc>
                <a:spcPct val="105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Plastic mounting tray: 3 tabs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139DD3-A612-4B46-82D7-D1A73A4875D7}"/>
              </a:ext>
            </a:extLst>
          </p:cNvPr>
          <p:cNvCxnSpPr>
            <a:cxnSpLocks/>
          </p:cNvCxnSpPr>
          <p:nvPr/>
        </p:nvCxnSpPr>
        <p:spPr bwMode="auto">
          <a:xfrm>
            <a:off x="2125712" y="1642813"/>
            <a:ext cx="1401727" cy="1745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CEDE1EF-6A7B-42E7-BD01-626B721D15EF}"/>
              </a:ext>
            </a:extLst>
          </p:cNvPr>
          <p:cNvSpPr txBox="1"/>
          <p:nvPr/>
        </p:nvSpPr>
        <p:spPr bwMode="auto">
          <a:xfrm>
            <a:off x="161887" y="2043431"/>
            <a:ext cx="1952692" cy="27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 eaLnBrk="0" hangingPunct="0">
              <a:lnSpc>
                <a:spcPct val="105000"/>
              </a:lnSpc>
            </a:pPr>
            <a:r>
              <a:rPr lang="en-US" sz="1200" b="1">
                <a:solidFill>
                  <a:schemeClr val="accent1"/>
                </a:solidFill>
              </a:rPr>
              <a:t>Thermostat connector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9FE7704-1DE2-4207-B757-E5B770F2D7A3}"/>
              </a:ext>
            </a:extLst>
          </p:cNvPr>
          <p:cNvCxnSpPr>
            <a:cxnSpLocks/>
          </p:cNvCxnSpPr>
          <p:nvPr/>
        </p:nvCxnSpPr>
        <p:spPr bwMode="auto">
          <a:xfrm>
            <a:off x="2174966" y="2197521"/>
            <a:ext cx="85597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D9A46049-5B25-40AE-B89D-80C35359BB6E}"/>
              </a:ext>
            </a:extLst>
          </p:cNvPr>
          <p:cNvSpPr txBox="1"/>
          <p:nvPr/>
        </p:nvSpPr>
        <p:spPr bwMode="auto">
          <a:xfrm>
            <a:off x="328318" y="2817121"/>
            <a:ext cx="1786261" cy="27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 eaLnBrk="0" hangingPunct="0">
              <a:lnSpc>
                <a:spcPct val="105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24V humidifier output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3F87DC9-C40E-4AAD-9456-6EF6B91130F4}"/>
              </a:ext>
            </a:extLst>
          </p:cNvPr>
          <p:cNvCxnSpPr>
            <a:cxnSpLocks/>
            <a:stCxn id="64" idx="3"/>
          </p:cNvCxnSpPr>
          <p:nvPr/>
        </p:nvCxnSpPr>
        <p:spPr bwMode="auto">
          <a:xfrm flipV="1">
            <a:off x="2114579" y="2781221"/>
            <a:ext cx="831175" cy="1722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6FA6BF28-276E-4D10-B2C3-A622BCA72F70}"/>
              </a:ext>
            </a:extLst>
          </p:cNvPr>
          <p:cNvSpPr txBox="1"/>
          <p:nvPr/>
        </p:nvSpPr>
        <p:spPr bwMode="auto">
          <a:xfrm>
            <a:off x="103451" y="2448553"/>
            <a:ext cx="2011128" cy="27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 eaLnBrk="0" hangingPunct="0">
              <a:lnSpc>
                <a:spcPct val="105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Main harness connector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B968C8F-989F-4504-894E-362FEC0F50EB}"/>
              </a:ext>
            </a:extLst>
          </p:cNvPr>
          <p:cNvCxnSpPr>
            <a:cxnSpLocks/>
          </p:cNvCxnSpPr>
          <p:nvPr/>
        </p:nvCxnSpPr>
        <p:spPr bwMode="auto">
          <a:xfrm flipV="1">
            <a:off x="2105137" y="3283889"/>
            <a:ext cx="840617" cy="26387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8AC00C5E-EB82-4C95-B80C-ADC8D0D72AEC}"/>
              </a:ext>
            </a:extLst>
          </p:cNvPr>
          <p:cNvSpPr txBox="1"/>
          <p:nvPr/>
        </p:nvSpPr>
        <p:spPr bwMode="auto">
          <a:xfrm>
            <a:off x="726364" y="3397024"/>
            <a:ext cx="1388215" cy="46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 eaLnBrk="0" hangingPunct="0">
              <a:lnSpc>
                <a:spcPct val="105000"/>
              </a:lnSpc>
            </a:pPr>
            <a:r>
              <a:rPr lang="en-US" sz="1200" b="1">
                <a:solidFill>
                  <a:schemeClr val="accent1"/>
                </a:solidFill>
              </a:rPr>
              <a:t>Transformer 24V connections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2ABBD14-95F4-4148-B5DD-73F073627728}"/>
              </a:ext>
            </a:extLst>
          </p:cNvPr>
          <p:cNvCxnSpPr>
            <a:cxnSpLocks/>
          </p:cNvCxnSpPr>
          <p:nvPr/>
        </p:nvCxnSpPr>
        <p:spPr bwMode="auto">
          <a:xfrm flipV="1">
            <a:off x="2105137" y="3861354"/>
            <a:ext cx="840617" cy="2154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6858C219-68E5-47BD-947C-822C568E40E2}"/>
              </a:ext>
            </a:extLst>
          </p:cNvPr>
          <p:cNvSpPr txBox="1"/>
          <p:nvPr/>
        </p:nvSpPr>
        <p:spPr bwMode="auto">
          <a:xfrm>
            <a:off x="440642" y="3968983"/>
            <a:ext cx="1673937" cy="46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 eaLnBrk="0" hangingPunct="0">
              <a:lnSpc>
                <a:spcPct val="105000"/>
              </a:lnSpc>
            </a:pPr>
            <a:r>
              <a:rPr lang="en-US" sz="1200" b="1">
                <a:solidFill>
                  <a:schemeClr val="accent1"/>
                </a:solidFill>
              </a:rPr>
              <a:t>Replaceable fuse, mis-wire protection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1BB4902-EA6E-4A59-96DB-72B7372ADF81}"/>
              </a:ext>
            </a:extLst>
          </p:cNvPr>
          <p:cNvSpPr txBox="1"/>
          <p:nvPr/>
        </p:nvSpPr>
        <p:spPr bwMode="auto">
          <a:xfrm>
            <a:off x="440642" y="4662895"/>
            <a:ext cx="1673937" cy="27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 eaLnBrk="0" hangingPunct="0">
              <a:lnSpc>
                <a:spcPct val="105000"/>
              </a:lnSpc>
            </a:pPr>
            <a:r>
              <a:rPr lang="en-US" sz="1200" b="1">
                <a:solidFill>
                  <a:schemeClr val="accent1"/>
                </a:solidFill>
              </a:rPr>
              <a:t>Tri-color LED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022BCB6-81E1-4F23-ADA8-D3E0149B3225}"/>
              </a:ext>
            </a:extLst>
          </p:cNvPr>
          <p:cNvCxnSpPr>
            <a:cxnSpLocks/>
            <a:stCxn id="80" idx="3"/>
          </p:cNvCxnSpPr>
          <p:nvPr/>
        </p:nvCxnSpPr>
        <p:spPr bwMode="auto">
          <a:xfrm flipV="1">
            <a:off x="2114579" y="4037545"/>
            <a:ext cx="1528275" cy="7617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D77F3CDD-010A-4F7E-AFB8-1F654A749A63}"/>
              </a:ext>
            </a:extLst>
          </p:cNvPr>
          <p:cNvSpPr/>
          <p:nvPr/>
        </p:nvSpPr>
        <p:spPr>
          <a:xfrm>
            <a:off x="235131" y="5148348"/>
            <a:ext cx="1879448" cy="660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hangingPunct="0">
              <a:lnSpc>
                <a:spcPct val="105000"/>
              </a:lnSpc>
            </a:pPr>
            <a:r>
              <a:rPr lang="en-US" sz="1200" b="1" dirty="0" err="1">
                <a:solidFill>
                  <a:schemeClr val="accent1"/>
                </a:solidFill>
              </a:rPr>
              <a:t>ECMx</a:t>
            </a:r>
            <a:r>
              <a:rPr lang="en-US" sz="1200" b="1" dirty="0">
                <a:solidFill>
                  <a:schemeClr val="accent1"/>
                </a:solidFill>
              </a:rPr>
              <a:t> Blower: 3 relays and connections (24V)</a:t>
            </a:r>
          </a:p>
          <a:p>
            <a:pPr algn="r" eaLnBrk="0" hangingPunct="0">
              <a:lnSpc>
                <a:spcPct val="105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3/16” spades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207769A-9A09-40DA-90CE-1951513BE8AB}"/>
              </a:ext>
            </a:extLst>
          </p:cNvPr>
          <p:cNvCxnSpPr>
            <a:cxnSpLocks/>
            <a:stCxn id="84" idx="3"/>
          </p:cNvCxnSpPr>
          <p:nvPr/>
        </p:nvCxnSpPr>
        <p:spPr bwMode="auto">
          <a:xfrm flipV="1">
            <a:off x="2114579" y="4758431"/>
            <a:ext cx="916364" cy="7202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7D4F1FD-E1E7-43A8-A2E1-16E8F80EEAA8}"/>
              </a:ext>
            </a:extLst>
          </p:cNvPr>
          <p:cNvCxnSpPr>
            <a:cxnSpLocks/>
            <a:stCxn id="84" idx="3"/>
          </p:cNvCxnSpPr>
          <p:nvPr/>
        </p:nvCxnSpPr>
        <p:spPr bwMode="auto">
          <a:xfrm flipV="1">
            <a:off x="2114579" y="4402533"/>
            <a:ext cx="1528275" cy="107613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BB6E56EF-9549-43CD-BDAD-031462A7E894}"/>
              </a:ext>
            </a:extLst>
          </p:cNvPr>
          <p:cNvSpPr/>
          <p:nvPr/>
        </p:nvSpPr>
        <p:spPr>
          <a:xfrm>
            <a:off x="2541438" y="5862291"/>
            <a:ext cx="2179468" cy="660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PSC Blower: 3 relays and connections (120V)</a:t>
            </a:r>
          </a:p>
          <a:p>
            <a:pPr eaLnBrk="0" hangingPunct="0">
              <a:lnSpc>
                <a:spcPct val="105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¼” spades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591862B8-0AB5-4035-B4CA-1D5F4DDE7135}"/>
              </a:ext>
            </a:extLst>
          </p:cNvPr>
          <p:cNvCxnSpPr>
            <a:cxnSpLocks/>
            <a:stCxn id="92" idx="0"/>
          </p:cNvCxnSpPr>
          <p:nvPr/>
        </p:nvCxnSpPr>
        <p:spPr bwMode="auto">
          <a:xfrm flipH="1" flipV="1">
            <a:off x="3382392" y="5087147"/>
            <a:ext cx="248780" cy="7751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4E5C8ED8-E55A-4D45-BD1C-EF493DD7736C}"/>
              </a:ext>
            </a:extLst>
          </p:cNvPr>
          <p:cNvCxnSpPr>
            <a:cxnSpLocks/>
            <a:stCxn id="92" idx="0"/>
          </p:cNvCxnSpPr>
          <p:nvPr/>
        </p:nvCxnSpPr>
        <p:spPr bwMode="auto">
          <a:xfrm flipV="1">
            <a:off x="3631172" y="4935727"/>
            <a:ext cx="1180525" cy="9265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B646A64-28C6-4006-86C7-8D14B3A30242}"/>
              </a:ext>
            </a:extLst>
          </p:cNvPr>
          <p:cNvSpPr/>
          <p:nvPr/>
        </p:nvSpPr>
        <p:spPr bwMode="auto">
          <a:xfrm>
            <a:off x="3310038" y="4125708"/>
            <a:ext cx="831330" cy="491913"/>
          </a:xfrm>
          <a:prstGeom prst="rect">
            <a:avLst/>
          </a:prstGeom>
          <a:noFill/>
          <a:ln w="28575">
            <a:solidFill>
              <a:srgbClr val="FFC00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C2F4D45-C807-44E2-A8D0-C9B01E4AF45E}"/>
              </a:ext>
            </a:extLst>
          </p:cNvPr>
          <p:cNvSpPr/>
          <p:nvPr/>
        </p:nvSpPr>
        <p:spPr bwMode="auto">
          <a:xfrm>
            <a:off x="3215506" y="4687537"/>
            <a:ext cx="1743303" cy="662426"/>
          </a:xfrm>
          <a:prstGeom prst="rect">
            <a:avLst/>
          </a:prstGeom>
          <a:noFill/>
          <a:ln w="28575">
            <a:solidFill>
              <a:srgbClr val="FFC00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8222592-FF49-44D8-A3F7-48BFC995019A}"/>
              </a:ext>
            </a:extLst>
          </p:cNvPr>
          <p:cNvSpPr txBox="1"/>
          <p:nvPr/>
        </p:nvSpPr>
        <p:spPr bwMode="auto">
          <a:xfrm>
            <a:off x="4736348" y="5862291"/>
            <a:ext cx="1735170" cy="66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Electronic air cleaner output  (remove safety cap</a:t>
            </a:r>
            <a:r>
              <a:rPr lang="en-US" sz="1200" dirty="0">
                <a:solidFill>
                  <a:schemeClr val="accent1"/>
                </a:solidFill>
              </a:rPr>
              <a:t>)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EC1D4E85-4CAF-4BD5-94A5-23DD5A84AF2B}"/>
              </a:ext>
            </a:extLst>
          </p:cNvPr>
          <p:cNvCxnSpPr>
            <a:cxnSpLocks/>
            <a:stCxn id="103" idx="0"/>
          </p:cNvCxnSpPr>
          <p:nvPr/>
        </p:nvCxnSpPr>
        <p:spPr bwMode="auto">
          <a:xfrm flipH="1" flipV="1">
            <a:off x="4175231" y="5486379"/>
            <a:ext cx="1428702" cy="3759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A817B29D-4926-4461-93C2-B18262833B39}"/>
              </a:ext>
            </a:extLst>
          </p:cNvPr>
          <p:cNvSpPr txBox="1"/>
          <p:nvPr/>
        </p:nvSpPr>
        <p:spPr bwMode="auto">
          <a:xfrm>
            <a:off x="6693468" y="5862291"/>
            <a:ext cx="1735170" cy="46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200" b="1">
                <a:solidFill>
                  <a:schemeClr val="accent1"/>
                </a:solidFill>
              </a:rPr>
              <a:t>Ignitor &amp; inducer connector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401CA0A5-148D-4C99-AC35-1804B22E1D5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949144" y="5346981"/>
            <a:ext cx="1212532" cy="53493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490FF72-40A6-47C7-97F5-DA739BB39747}"/>
              </a:ext>
            </a:extLst>
          </p:cNvPr>
          <p:cNvSpPr/>
          <p:nvPr/>
        </p:nvSpPr>
        <p:spPr>
          <a:xfrm>
            <a:off x="6930891" y="4555948"/>
            <a:ext cx="1888256" cy="1242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Variable speed motor connector. Interfaces to daughter board. (Carrier brands only) (set blower dipswitch to PSC/VS to utilize)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980B89BA-7B3E-421A-A511-11C49F7DB3BE}"/>
              </a:ext>
            </a:extLst>
          </p:cNvPr>
          <p:cNvCxnSpPr>
            <a:cxnSpLocks/>
            <a:stCxn id="110" idx="1"/>
          </p:cNvCxnSpPr>
          <p:nvPr/>
        </p:nvCxnSpPr>
        <p:spPr bwMode="auto">
          <a:xfrm flipH="1" flipV="1">
            <a:off x="4720906" y="4388489"/>
            <a:ext cx="2209985" cy="78862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89CB566E-0D75-43A1-99FA-12A7C6A0534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192919" y="3145573"/>
            <a:ext cx="833048" cy="86010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94A220EA-0F5C-4E27-BF36-A550ED16A57A}"/>
              </a:ext>
            </a:extLst>
          </p:cNvPr>
          <p:cNvSpPr txBox="1"/>
          <p:nvPr/>
        </p:nvSpPr>
        <p:spPr bwMode="auto">
          <a:xfrm>
            <a:off x="6930891" y="3200789"/>
            <a:ext cx="1623163" cy="66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Option dipswitches including fan </a:t>
            </a:r>
          </a:p>
          <a:p>
            <a:pPr eaLnBrk="0" hangingPunct="0">
              <a:lnSpc>
                <a:spcPct val="105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only speed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574B90E8-2B50-4D79-B700-2945A1330ADF}"/>
              </a:ext>
            </a:extLst>
          </p:cNvPr>
          <p:cNvCxnSpPr>
            <a:cxnSpLocks/>
          </p:cNvCxnSpPr>
          <p:nvPr/>
        </p:nvCxnSpPr>
        <p:spPr bwMode="auto">
          <a:xfrm>
            <a:off x="2174966" y="2613038"/>
            <a:ext cx="223219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75E4AA9-B334-4BD8-9B77-75120A3FDBA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074875" y="2835448"/>
            <a:ext cx="856016" cy="4964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D0CDF863-0816-4DBE-A37B-BAAE7E1B8EE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163501" y="2320660"/>
            <a:ext cx="767390" cy="10112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0CCE3CAE-A0C6-4151-B0C9-1AC1C7F13DC8}"/>
              </a:ext>
            </a:extLst>
          </p:cNvPr>
          <p:cNvSpPr txBox="1"/>
          <p:nvPr/>
        </p:nvSpPr>
        <p:spPr bwMode="auto">
          <a:xfrm>
            <a:off x="6930890" y="2420928"/>
            <a:ext cx="1968467" cy="66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PSC/VS  or </a:t>
            </a:r>
            <a:r>
              <a:rPr lang="en-US" sz="1200" b="1" dirty="0" err="1">
                <a:solidFill>
                  <a:schemeClr val="accent1"/>
                </a:solidFill>
              </a:rPr>
              <a:t>ECMx</a:t>
            </a:r>
            <a:r>
              <a:rPr lang="en-US" sz="1200" b="1" dirty="0">
                <a:solidFill>
                  <a:schemeClr val="accent1"/>
                </a:solidFill>
              </a:rPr>
              <a:t> blower select dipswitch</a:t>
            </a:r>
          </a:p>
          <a:p>
            <a:pPr eaLnBrk="0" hangingPunct="0">
              <a:lnSpc>
                <a:spcPct val="105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(PSC/VS is default)</a:t>
            </a:r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447E0EBC-C27E-4055-8B53-741520DBD1B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180316" y="2167473"/>
            <a:ext cx="750575" cy="4184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935859C1-756E-431B-AF95-F81C8679A51C}"/>
              </a:ext>
            </a:extLst>
          </p:cNvPr>
          <p:cNvSpPr txBox="1"/>
          <p:nvPr/>
        </p:nvSpPr>
        <p:spPr bwMode="auto">
          <a:xfrm>
            <a:off x="6930891" y="1800066"/>
            <a:ext cx="1317138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200" b="1">
                <a:solidFill>
                  <a:schemeClr val="accent1"/>
                </a:solidFill>
              </a:rPr>
              <a:t>Fault recall &amp; test button</a:t>
            </a:r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4E5E3AA3-BD4A-4AEA-B763-E3D1C03E5E94}"/>
              </a:ext>
            </a:extLst>
          </p:cNvPr>
          <p:cNvCxnSpPr>
            <a:cxnSpLocks/>
          </p:cNvCxnSpPr>
          <p:nvPr/>
        </p:nvCxnSpPr>
        <p:spPr bwMode="auto">
          <a:xfrm flipH="1">
            <a:off x="5803219" y="2005150"/>
            <a:ext cx="107483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150946AF-DFE4-42F9-8E05-9CF74F634358}"/>
              </a:ext>
            </a:extLst>
          </p:cNvPr>
          <p:cNvSpPr txBox="1"/>
          <p:nvPr/>
        </p:nvSpPr>
        <p:spPr bwMode="auto">
          <a:xfrm>
            <a:off x="6930891" y="1372433"/>
            <a:ext cx="1369308" cy="27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Twinning</a:t>
            </a:r>
          </a:p>
        </p:txBody>
      </p: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2EE45BFA-79B6-4E05-A740-45BF2031068C}"/>
              </a:ext>
            </a:extLst>
          </p:cNvPr>
          <p:cNvCxnSpPr>
            <a:cxnSpLocks/>
          </p:cNvCxnSpPr>
          <p:nvPr/>
        </p:nvCxnSpPr>
        <p:spPr bwMode="auto">
          <a:xfrm flipH="1">
            <a:off x="5144494" y="1513810"/>
            <a:ext cx="1786396" cy="3264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7" name="TextBox 176">
            <a:extLst>
              <a:ext uri="{FF2B5EF4-FFF2-40B4-BE49-F238E27FC236}">
                <a16:creationId xmlns:a16="http://schemas.microsoft.com/office/drawing/2014/main" id="{73CE706C-C688-4B08-BCDA-9765F0093AA0}"/>
              </a:ext>
            </a:extLst>
          </p:cNvPr>
          <p:cNvSpPr txBox="1"/>
          <p:nvPr/>
        </p:nvSpPr>
        <p:spPr bwMode="auto">
          <a:xfrm>
            <a:off x="498331" y="6536734"/>
            <a:ext cx="2933486" cy="242695"/>
          </a:xfrm>
          <a:prstGeom prst="rect">
            <a:avLst/>
          </a:prstGeom>
          <a:noFill/>
          <a:ln w="28575">
            <a:solidFill>
              <a:srgbClr val="00BBEE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000" b="1"/>
              <a:t>NOTE: </a:t>
            </a:r>
            <a:r>
              <a:rPr lang="en-US" sz="1000"/>
              <a:t>The 5 Capped terminals are never used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C39188D-7280-3C47-935C-68024B8348CF}"/>
              </a:ext>
            </a:extLst>
          </p:cNvPr>
          <p:cNvSpPr txBox="1"/>
          <p:nvPr/>
        </p:nvSpPr>
        <p:spPr bwMode="auto">
          <a:xfrm>
            <a:off x="6930891" y="3985347"/>
            <a:ext cx="1363419" cy="46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200" b="1">
                <a:solidFill>
                  <a:schemeClr val="accent1"/>
                </a:solidFill>
              </a:rPr>
              <a:t>Flame current test pads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306CE14-75D1-1246-86CE-B1294FCC9E31}"/>
              </a:ext>
            </a:extLst>
          </p:cNvPr>
          <p:cNvSpPr txBox="1"/>
          <p:nvPr/>
        </p:nvSpPr>
        <p:spPr bwMode="auto">
          <a:xfrm>
            <a:off x="328318" y="3112754"/>
            <a:ext cx="1786261" cy="27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 eaLnBrk="0" hangingPunct="0">
              <a:lnSpc>
                <a:spcPct val="105000"/>
              </a:lnSpc>
            </a:pPr>
            <a:r>
              <a:rPr lang="en-US" sz="1200" b="1" dirty="0">
                <a:solidFill>
                  <a:schemeClr val="accent1"/>
                </a:solidFill>
              </a:rPr>
              <a:t>ACRDJ jumper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4A32215-690A-D546-A471-AA5D8A9F1DDD}"/>
              </a:ext>
            </a:extLst>
          </p:cNvPr>
          <p:cNvCxnSpPr>
            <a:cxnSpLocks/>
            <a:stCxn id="54" idx="3"/>
          </p:cNvCxnSpPr>
          <p:nvPr/>
        </p:nvCxnSpPr>
        <p:spPr bwMode="auto">
          <a:xfrm flipV="1">
            <a:off x="2114579" y="3028556"/>
            <a:ext cx="777743" cy="22058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1763107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57813F0E-C32E-4A5B-8C10-C04F25C87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623769">
            <a:off x="7311542" y="4104558"/>
            <a:ext cx="1352759" cy="11281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46AC56-C27B-4F36-B849-4E9C4715A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72850">
            <a:off x="4309460" y="4622478"/>
            <a:ext cx="1781424" cy="17814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568C28-D90A-403A-A951-473EA0A8A1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83" r="17878"/>
          <a:stretch/>
        </p:blipFill>
        <p:spPr>
          <a:xfrm rot="5400000">
            <a:off x="5156403" y="3902859"/>
            <a:ext cx="445394" cy="7184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276416A-E846-4DDC-97DA-1A80378236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063" b="18439"/>
          <a:stretch/>
        </p:blipFill>
        <p:spPr>
          <a:xfrm>
            <a:off x="6043572" y="5740037"/>
            <a:ext cx="1248645" cy="7888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390052-1DA1-4C5C-B443-F6F7833B30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747"/>
          <a:stretch/>
        </p:blipFill>
        <p:spPr>
          <a:xfrm>
            <a:off x="6128137" y="3841462"/>
            <a:ext cx="978959" cy="15325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9BC860E-02F9-40E8-95F0-97F4BF1FA6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1506" y="5586210"/>
            <a:ext cx="1233655" cy="9426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281620-2C33-4812-9706-7A2C5664A771}"/>
              </a:ext>
            </a:extLst>
          </p:cNvPr>
          <p:cNvGrpSpPr/>
          <p:nvPr/>
        </p:nvGrpSpPr>
        <p:grpSpPr>
          <a:xfrm>
            <a:off x="4504526" y="3672839"/>
            <a:ext cx="4233123" cy="2953789"/>
            <a:chOff x="4504526" y="3672839"/>
            <a:chExt cx="4233123" cy="295378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F57E437-106D-4352-80C1-3538658D5F9C}"/>
                </a:ext>
              </a:extLst>
            </p:cNvPr>
            <p:cNvSpPr/>
            <p:nvPr/>
          </p:nvSpPr>
          <p:spPr bwMode="auto">
            <a:xfrm>
              <a:off x="4504526" y="3672839"/>
              <a:ext cx="1487569" cy="2953789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3408C43-C19C-4078-8CB6-E7E3D015A8D5}"/>
                </a:ext>
              </a:extLst>
            </p:cNvPr>
            <p:cNvSpPr/>
            <p:nvPr/>
          </p:nvSpPr>
          <p:spPr bwMode="auto">
            <a:xfrm>
              <a:off x="7339019" y="3672839"/>
              <a:ext cx="1398630" cy="2953789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7CC167-73EF-4EF8-ABEF-4CFA43A878B1}"/>
                </a:ext>
              </a:extLst>
            </p:cNvPr>
            <p:cNvSpPr/>
            <p:nvPr/>
          </p:nvSpPr>
          <p:spPr bwMode="auto">
            <a:xfrm>
              <a:off x="6008914" y="3672839"/>
              <a:ext cx="1317962" cy="2953789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 wrap="square" anchor="b">
            <a:normAutofit/>
          </a:bodyPr>
          <a:lstStyle/>
          <a:p>
            <a:pPr marL="0" indent="0">
              <a:buNone/>
            </a:pPr>
            <a:r>
              <a:rPr lang="en-US" b="1"/>
              <a:t>Supported Blower Motor Types</a:t>
            </a:r>
            <a:endParaRPr lang="en-US" sz="2400" b="1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FF382BC-46AE-4A8F-A745-2D15BFA6C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566890"/>
              </p:ext>
            </p:extLst>
          </p:nvPr>
        </p:nvGraphicFramePr>
        <p:xfrm>
          <a:off x="503853" y="1113531"/>
          <a:ext cx="824593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4841">
                  <a:extLst>
                    <a:ext uri="{9D8B030D-6E8A-4147-A177-3AD203B41FA5}">
                      <a16:colId xmlns:a16="http://schemas.microsoft.com/office/drawing/2014/main" val="864233113"/>
                    </a:ext>
                  </a:extLst>
                </a:gridCol>
                <a:gridCol w="1520890">
                  <a:extLst>
                    <a:ext uri="{9D8B030D-6E8A-4147-A177-3AD203B41FA5}">
                      <a16:colId xmlns:a16="http://schemas.microsoft.com/office/drawing/2014/main" val="2105938893"/>
                    </a:ext>
                  </a:extLst>
                </a:gridCol>
                <a:gridCol w="1343608">
                  <a:extLst>
                    <a:ext uri="{9D8B030D-6E8A-4147-A177-3AD203B41FA5}">
                      <a16:colId xmlns:a16="http://schemas.microsoft.com/office/drawing/2014/main" val="1232101403"/>
                    </a:ext>
                  </a:extLst>
                </a:gridCol>
                <a:gridCol w="1406600">
                  <a:extLst>
                    <a:ext uri="{9D8B030D-6E8A-4147-A177-3AD203B41FA5}">
                      <a16:colId xmlns:a16="http://schemas.microsoft.com/office/drawing/2014/main" val="15110157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Feature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PSC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ECMx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ECM VS 16-Pin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6510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Capacitor or Software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Capacitor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Software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Software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4019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AC or DC Motor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DC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DC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5766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Efficiency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Lower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Higher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4014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Supply / Control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Line / 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Line / 24V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Line / 24V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9905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Performance Feature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Base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Constant Torque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Constant CFM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1523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Daughter Card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Yes*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9176721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12397F99-2D87-4ACF-AFCB-D87ABB4012ED}"/>
              </a:ext>
            </a:extLst>
          </p:cNvPr>
          <p:cNvSpPr txBox="1"/>
          <p:nvPr/>
        </p:nvSpPr>
        <p:spPr bwMode="auto">
          <a:xfrm>
            <a:off x="2660597" y="6195377"/>
            <a:ext cx="1591716" cy="46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L1/L2 SUPPLY</a:t>
            </a:r>
          </a:p>
          <a:p>
            <a:pPr marL="0" marR="0" lvl="0" indent="0" algn="r" defTabSz="914400" rtl="0" eaLnBrk="0" fontAlgn="auto" latinLnBrk="0" hangingPunc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24V CONTROL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3BB0301-844D-4860-92FC-404127F1B60F}"/>
              </a:ext>
            </a:extLst>
          </p:cNvPr>
          <p:cNvCxnSpPr>
            <a:cxnSpLocks/>
          </p:cNvCxnSpPr>
          <p:nvPr/>
        </p:nvCxnSpPr>
        <p:spPr bwMode="auto">
          <a:xfrm flipV="1">
            <a:off x="4264456" y="6165481"/>
            <a:ext cx="2225121" cy="16690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38CD431-D2F8-437C-912E-7E8AA9ACD58E}"/>
              </a:ext>
            </a:extLst>
          </p:cNvPr>
          <p:cNvCxnSpPr>
            <a:cxnSpLocks/>
          </p:cNvCxnSpPr>
          <p:nvPr/>
        </p:nvCxnSpPr>
        <p:spPr bwMode="auto">
          <a:xfrm>
            <a:off x="6785205" y="6142396"/>
            <a:ext cx="863112" cy="5298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C0A065B-06CB-474F-AA19-50D9F6392C08}"/>
              </a:ext>
            </a:extLst>
          </p:cNvPr>
          <p:cNvCxnSpPr>
            <a:cxnSpLocks/>
          </p:cNvCxnSpPr>
          <p:nvPr/>
        </p:nvCxnSpPr>
        <p:spPr bwMode="auto">
          <a:xfrm flipV="1">
            <a:off x="4286971" y="6297814"/>
            <a:ext cx="2202606" cy="21438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F12085E-86E3-4A02-84F1-B42ECFC43E52}"/>
              </a:ext>
            </a:extLst>
          </p:cNvPr>
          <p:cNvCxnSpPr>
            <a:cxnSpLocks/>
          </p:cNvCxnSpPr>
          <p:nvPr/>
        </p:nvCxnSpPr>
        <p:spPr bwMode="auto">
          <a:xfrm>
            <a:off x="6866733" y="6248935"/>
            <a:ext cx="781584" cy="637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1C31E1C7-7AF7-426F-89E0-6BEBEC9DF318}"/>
              </a:ext>
            </a:extLst>
          </p:cNvPr>
          <p:cNvSpPr/>
          <p:nvPr/>
        </p:nvSpPr>
        <p:spPr>
          <a:xfrm>
            <a:off x="902422" y="4253134"/>
            <a:ext cx="2926640" cy="830997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NOTE: White-Rodgers does not support ICP VS applications due to an uncommon daughterboard scheme.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9234321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9E1CFF-8572-5B40-B6D0-4EF85CDFB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2520" y="1158240"/>
            <a:ext cx="3862982" cy="1863960"/>
          </a:xfrm>
        </p:spPr>
        <p:txBody>
          <a:bodyPr/>
          <a:lstStyle/>
          <a:p>
            <a:r>
              <a:rPr lang="en-US" b="1"/>
              <a:t>Business and Product Overview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AE22F2-4031-4C46-906F-C530A00A991F}"/>
              </a:ext>
            </a:extLst>
          </p:cNvPr>
          <p:cNvSpPr txBox="1"/>
          <p:nvPr/>
        </p:nvSpPr>
        <p:spPr bwMode="auto">
          <a:xfrm>
            <a:off x="4702520" y="3131266"/>
            <a:ext cx="3293815" cy="653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>
                <a:solidFill>
                  <a:schemeClr val="bg1"/>
                </a:solidFill>
              </a:rPr>
              <a:t>21V51D-751 Two-Stage Integrated Furnace Control</a:t>
            </a:r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3266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426958" cy="951665"/>
          </a:xfrm>
        </p:spPr>
        <p:txBody>
          <a:bodyPr wrap="square" anchor="b">
            <a:normAutofit/>
          </a:bodyPr>
          <a:lstStyle/>
          <a:p>
            <a:pPr marL="0" indent="0">
              <a:buNone/>
            </a:pPr>
            <a:r>
              <a:rPr lang="en-US" b="1"/>
              <a:t>Cross Reference</a:t>
            </a:r>
            <a:endParaRPr lang="en-US" sz="2500" b="1"/>
          </a:p>
        </p:txBody>
      </p: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BE3179C2-736F-46E5-9B08-8C3CD75DA0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305756"/>
              </p:ext>
            </p:extLst>
          </p:nvPr>
        </p:nvGraphicFramePr>
        <p:xfrm>
          <a:off x="393192" y="1218654"/>
          <a:ext cx="8254490" cy="2078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4716">
                  <a:extLst>
                    <a:ext uri="{9D8B030D-6E8A-4147-A177-3AD203B41FA5}">
                      <a16:colId xmlns:a16="http://schemas.microsoft.com/office/drawing/2014/main" val="1664580877"/>
                    </a:ext>
                  </a:extLst>
                </a:gridCol>
                <a:gridCol w="1735494">
                  <a:extLst>
                    <a:ext uri="{9D8B030D-6E8A-4147-A177-3AD203B41FA5}">
                      <a16:colId xmlns:a16="http://schemas.microsoft.com/office/drawing/2014/main" val="758266923"/>
                    </a:ext>
                  </a:extLst>
                </a:gridCol>
                <a:gridCol w="1772817">
                  <a:extLst>
                    <a:ext uri="{9D8B030D-6E8A-4147-A177-3AD203B41FA5}">
                      <a16:colId xmlns:a16="http://schemas.microsoft.com/office/drawing/2014/main" val="3838452554"/>
                    </a:ext>
                  </a:extLst>
                </a:gridCol>
                <a:gridCol w="1716832">
                  <a:extLst>
                    <a:ext uri="{9D8B030D-6E8A-4147-A177-3AD203B41FA5}">
                      <a16:colId xmlns:a16="http://schemas.microsoft.com/office/drawing/2014/main" val="2236890146"/>
                    </a:ext>
                  </a:extLst>
                </a:gridCol>
                <a:gridCol w="1294631">
                  <a:extLst>
                    <a:ext uri="{9D8B030D-6E8A-4147-A177-3AD203B41FA5}">
                      <a16:colId xmlns:a16="http://schemas.microsoft.com/office/drawing/2014/main" val="1150099944"/>
                    </a:ext>
                  </a:extLst>
                </a:gridCol>
              </a:tblGrid>
              <a:tr h="432845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Carrier PSC/VS</a:t>
                      </a:r>
                      <a:endParaRPr lang="en-US" sz="12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Carrier ECMx</a:t>
                      </a:r>
                      <a:endParaRPr lang="en-US" sz="12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ICP PSC Only*</a:t>
                      </a:r>
                      <a:endParaRPr lang="en-US" sz="12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ICP ECMx</a:t>
                      </a:r>
                      <a:endParaRPr lang="en-US" sz="12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ICM PSC/VS</a:t>
                      </a:r>
                      <a:endParaRPr lang="en-US" sz="1200" b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0686402"/>
                  </a:ext>
                </a:extLst>
              </a:tr>
              <a:tr h="250595">
                <a:tc>
                  <a:txBody>
                    <a:bodyPr/>
                    <a:lstStyle/>
                    <a:p>
                      <a:r>
                        <a:rPr lang="en-US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325879-751</a:t>
                      </a:r>
                      <a:endParaRPr lang="en-US" sz="1200" b="0"/>
                    </a:p>
                  </a:txBody>
                  <a:tcPr anchor="ctr">
                    <a:solidFill>
                      <a:srgbClr val="CBD0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CEPL130948-01</a:t>
                      </a:r>
                      <a:endParaRPr lang="en-US" sz="1200" b="0"/>
                    </a:p>
                  </a:txBody>
                  <a:tcPr anchor="ctr"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1172551</a:t>
                      </a:r>
                      <a:endParaRPr lang="en-US" sz="1200" b="0"/>
                    </a:p>
                  </a:txBody>
                  <a:tcPr anchor="ctr">
                    <a:solidFill>
                      <a:srgbClr val="CBD0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1184408</a:t>
                      </a:r>
                      <a:endParaRPr lang="en-US" sz="1200" b="0"/>
                    </a:p>
                  </a:txBody>
                  <a:tcPr anchor="ctr">
                    <a:solidFill>
                      <a:srgbClr val="E7E9EE"/>
                    </a:solidFill>
                  </a:tcPr>
                </a:tc>
                <a:tc rowSpan="6">
                  <a:txBody>
                    <a:bodyPr/>
                    <a:lstStyle/>
                    <a:p>
                      <a:r>
                        <a:rPr lang="en-US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ICM2807</a:t>
                      </a:r>
                      <a:endParaRPr lang="en-US" sz="1200" b="0"/>
                    </a:p>
                  </a:txBody>
                  <a:tcPr>
                    <a:solidFill>
                      <a:srgbClr val="CBD0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475723"/>
                  </a:ext>
                </a:extLst>
              </a:tr>
              <a:tr h="250595">
                <a:tc>
                  <a:txBody>
                    <a:bodyPr/>
                    <a:lstStyle/>
                    <a:p>
                      <a:r>
                        <a:rPr lang="en-US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CEPL130455-01</a:t>
                      </a:r>
                      <a:endParaRPr lang="en-US" sz="1200" b="0"/>
                    </a:p>
                  </a:txBody>
                  <a:tcPr anchor="ctr">
                    <a:solidFill>
                      <a:srgbClr val="CBD0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CEPL130948-02</a:t>
                      </a:r>
                      <a:endParaRPr lang="en-US" sz="1200" b="0"/>
                    </a:p>
                  </a:txBody>
                  <a:tcPr anchor="ctr"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1172809</a:t>
                      </a:r>
                      <a:endParaRPr lang="en-US" sz="1200" b="0"/>
                    </a:p>
                  </a:txBody>
                  <a:tcPr anchor="ctr">
                    <a:solidFill>
                      <a:srgbClr val="CBD0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CEPL131043-01</a:t>
                      </a:r>
                      <a:endParaRPr lang="en-US" sz="1200" b="0"/>
                    </a:p>
                  </a:txBody>
                  <a:tcPr anchor="ctr">
                    <a:solidFill>
                      <a:srgbClr val="E7E9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b="0"/>
                    </a:p>
                  </a:txBody>
                  <a:tcPr anchor="ctr">
                    <a:solidFill>
                      <a:srgbClr val="CBD0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507263"/>
                  </a:ext>
                </a:extLst>
              </a:tr>
              <a:tr h="250595">
                <a:tc>
                  <a:txBody>
                    <a:bodyPr/>
                    <a:lstStyle/>
                    <a:p>
                      <a:r>
                        <a:rPr lang="en-US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HK42FZ005</a:t>
                      </a:r>
                      <a:endParaRPr lang="en-US" sz="1200" b="0"/>
                    </a:p>
                  </a:txBody>
                  <a:tcPr anchor="ctr">
                    <a:solidFill>
                      <a:srgbClr val="CBD0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HK42FZ028</a:t>
                      </a:r>
                      <a:endParaRPr lang="en-US" sz="1200" b="0"/>
                    </a:p>
                  </a:txBody>
                  <a:tcPr anchor="ctr"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HK42FZ019</a:t>
                      </a:r>
                      <a:endParaRPr lang="en-US" sz="1200" b="0"/>
                    </a:p>
                  </a:txBody>
                  <a:tcPr anchor="ctr">
                    <a:solidFill>
                      <a:srgbClr val="CBD0DB"/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HK42FZ041</a:t>
                      </a:r>
                      <a:endParaRPr lang="en-US" sz="1200" b="0"/>
                    </a:p>
                  </a:txBody>
                  <a:tcPr>
                    <a:solidFill>
                      <a:srgbClr val="E7E9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b="0"/>
                    </a:p>
                  </a:txBody>
                  <a:tcPr anchor="ctr">
                    <a:solidFill>
                      <a:srgbClr val="CBD0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940391"/>
                  </a:ext>
                </a:extLst>
              </a:tr>
              <a:tr h="250595">
                <a:tc>
                  <a:txBody>
                    <a:bodyPr/>
                    <a:lstStyle/>
                    <a:p>
                      <a:r>
                        <a:rPr lang="en-US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HK42FZ010</a:t>
                      </a:r>
                      <a:endParaRPr lang="en-US" sz="1200" b="0"/>
                    </a:p>
                  </a:txBody>
                  <a:tcPr anchor="ctr">
                    <a:solidFill>
                      <a:srgbClr val="CBD0DB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HK42FZ040</a:t>
                      </a:r>
                      <a:endParaRPr lang="en-US" sz="1200" b="0"/>
                    </a:p>
                  </a:txBody>
                  <a:tcPr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HK42FZ020</a:t>
                      </a:r>
                      <a:endParaRPr lang="en-US" sz="1200" b="0"/>
                    </a:p>
                  </a:txBody>
                  <a:tcPr anchor="ctr">
                    <a:solidFill>
                      <a:srgbClr val="CBD0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b="0"/>
                    </a:p>
                  </a:txBody>
                  <a:tcPr anchor="ctr">
                    <a:solidFill>
                      <a:srgbClr val="E7E9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b="0"/>
                    </a:p>
                  </a:txBody>
                  <a:tcPr anchor="ctr">
                    <a:solidFill>
                      <a:srgbClr val="CBD0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31492"/>
                  </a:ext>
                </a:extLst>
              </a:tr>
              <a:tr h="250595">
                <a:tc>
                  <a:txBody>
                    <a:bodyPr/>
                    <a:lstStyle/>
                    <a:p>
                      <a:r>
                        <a:rPr lang="en-US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HK42FZ015</a:t>
                      </a:r>
                      <a:endParaRPr lang="en-US" sz="1200" b="0"/>
                    </a:p>
                  </a:txBody>
                  <a:tcPr anchor="ctr">
                    <a:solidFill>
                      <a:srgbClr val="CBD0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b="0"/>
                    </a:p>
                  </a:txBody>
                  <a:tcPr anchor="ctr"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CEPL130591-01</a:t>
                      </a:r>
                      <a:endParaRPr lang="en-US" sz="1200" b="0"/>
                    </a:p>
                  </a:txBody>
                  <a:tcPr anchor="ctr">
                    <a:solidFill>
                      <a:srgbClr val="CBD0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b="0"/>
                    </a:p>
                  </a:txBody>
                  <a:tcPr anchor="ctr">
                    <a:solidFill>
                      <a:srgbClr val="E7E9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b="0"/>
                    </a:p>
                  </a:txBody>
                  <a:tcPr anchor="ctr">
                    <a:solidFill>
                      <a:srgbClr val="CBD0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310364"/>
                  </a:ext>
                </a:extLst>
              </a:tr>
              <a:tr h="250595">
                <a:tc>
                  <a:txBody>
                    <a:bodyPr/>
                    <a:lstStyle/>
                    <a:p>
                      <a:r>
                        <a:rPr lang="en-US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HK42FZ017</a:t>
                      </a:r>
                      <a:endParaRPr lang="en-US" sz="1200" b="0"/>
                    </a:p>
                  </a:txBody>
                  <a:tcPr anchor="ctr">
                    <a:solidFill>
                      <a:srgbClr val="CBD0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b="0"/>
                    </a:p>
                  </a:txBody>
                  <a:tcPr anchor="ctr"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CEPL130591-41</a:t>
                      </a:r>
                      <a:endParaRPr lang="en-US" sz="1200" b="0"/>
                    </a:p>
                  </a:txBody>
                  <a:tcPr anchor="ctr">
                    <a:solidFill>
                      <a:srgbClr val="CBD0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b="0"/>
                    </a:p>
                  </a:txBody>
                  <a:tcPr anchor="ctr">
                    <a:solidFill>
                      <a:srgbClr val="E7E9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b="0"/>
                    </a:p>
                  </a:txBody>
                  <a:tcPr anchor="ctr">
                    <a:solidFill>
                      <a:srgbClr val="CBD0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890012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F86AFA8F-85D9-4F1D-AFF0-C2A659E8A92F}"/>
              </a:ext>
            </a:extLst>
          </p:cNvPr>
          <p:cNvSpPr/>
          <p:nvPr/>
        </p:nvSpPr>
        <p:spPr>
          <a:xfrm>
            <a:off x="1212627" y="3742232"/>
            <a:ext cx="6615619" cy="461665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NOTE: White-Rodgers does not support ICP VS applications due to an uncommon daughterboard scheme.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3913152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4">
            <a:extLst>
              <a:ext uri="{FF2B5EF4-FFF2-40B4-BE49-F238E27FC236}">
                <a16:creationId xmlns:a16="http://schemas.microsoft.com/office/drawing/2014/main" id="{45085E05-7490-4E52-A03F-37071AD4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 wrap="square" anchor="b">
            <a:normAutofit/>
          </a:bodyPr>
          <a:lstStyle/>
          <a:p>
            <a:pPr marL="0" indent="0">
              <a:buNone/>
            </a:pPr>
            <a:r>
              <a:rPr lang="en-US" b="1"/>
              <a:t>Easy Installation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369DA15-65D6-4CD8-B46F-DAAD58F990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9575" y="1206662"/>
            <a:ext cx="4283723" cy="5132388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en-US" sz="400"/>
          </a:p>
          <a:p>
            <a:r>
              <a:rPr lang="en-US" sz="1800"/>
              <a:t>Mounts exactly like OEM board </a:t>
            </a:r>
          </a:p>
          <a:p>
            <a:r>
              <a:rPr lang="en-US" sz="1800"/>
              <a:t>All key wiring connectors in the same location as original OEM board</a:t>
            </a:r>
          </a:p>
          <a:p>
            <a:r>
              <a:rPr lang="en-US" sz="1800"/>
              <a:t>120 VAC ignitor output</a:t>
            </a:r>
          </a:p>
          <a:p>
            <a:r>
              <a:rPr lang="en-US" sz="1800"/>
              <a:t>Confirms installation with push-button self-test routine</a:t>
            </a:r>
          </a:p>
          <a:p>
            <a:r>
              <a:rPr lang="en-US" sz="1800"/>
              <a:t>Easily-wired thermostat harness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ClipArt Placeholder 5">
            <a:extLst>
              <a:ext uri="{FF2B5EF4-FFF2-40B4-BE49-F238E27FC236}">
                <a16:creationId xmlns:a16="http://schemas.microsoft.com/office/drawing/2014/main" id="{5E50320B-1502-4B8B-8F57-39C252489D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918" r="10600"/>
          <a:stretch/>
        </p:blipFill>
        <p:spPr>
          <a:xfrm>
            <a:off x="4928303" y="1447800"/>
            <a:ext cx="3821489" cy="331412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E2D966-85F0-47C0-A4C6-4569E9EC065F}"/>
              </a:ext>
            </a:extLst>
          </p:cNvPr>
          <p:cNvCxnSpPr>
            <a:cxnSpLocks/>
          </p:cNvCxnSpPr>
          <p:nvPr/>
        </p:nvCxnSpPr>
        <p:spPr bwMode="auto">
          <a:xfrm flipV="1">
            <a:off x="4919166" y="3067649"/>
            <a:ext cx="2574288" cy="215028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1B5D304B-EF24-4221-ACA5-CD9C48C71D51}"/>
              </a:ext>
            </a:extLst>
          </p:cNvPr>
          <p:cNvCxnSpPr>
            <a:cxnSpLocks/>
          </p:cNvCxnSpPr>
          <p:nvPr/>
        </p:nvCxnSpPr>
        <p:spPr bwMode="auto">
          <a:xfrm flipV="1">
            <a:off x="3258221" y="2407299"/>
            <a:ext cx="3282538" cy="1635126"/>
          </a:xfrm>
          <a:prstGeom prst="bentConnector3">
            <a:avLst>
              <a:gd name="adj1" fmla="val 46874"/>
            </a:avLst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396BED9A-544C-4234-89EC-3427D12F5A4C}"/>
              </a:ext>
            </a:extLst>
          </p:cNvPr>
          <p:cNvCxnSpPr>
            <a:cxnSpLocks/>
          </p:cNvCxnSpPr>
          <p:nvPr/>
        </p:nvCxnSpPr>
        <p:spPr bwMode="auto">
          <a:xfrm flipV="1">
            <a:off x="3258221" y="3738506"/>
            <a:ext cx="3282538" cy="2717275"/>
          </a:xfrm>
          <a:prstGeom prst="bentConnector3">
            <a:avLst>
              <a:gd name="adj1" fmla="val 57106"/>
            </a:avLst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0A1BB71-65D1-5243-A769-BF28581B0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8474" y="3944838"/>
            <a:ext cx="2281016" cy="26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5851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Table 31">
            <a:extLst>
              <a:ext uri="{FF2B5EF4-FFF2-40B4-BE49-F238E27FC236}">
                <a16:creationId xmlns:a16="http://schemas.microsoft.com/office/drawing/2014/main" id="{28BD3783-BE16-4230-AC65-FB4C52648F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842005"/>
              </p:ext>
            </p:extLst>
          </p:nvPr>
        </p:nvGraphicFramePr>
        <p:xfrm>
          <a:off x="495301" y="5020724"/>
          <a:ext cx="5324475" cy="1609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649">
                  <a:extLst>
                    <a:ext uri="{9D8B030D-6E8A-4147-A177-3AD203B41FA5}">
                      <a16:colId xmlns:a16="http://schemas.microsoft.com/office/drawing/2014/main" val="1008518058"/>
                    </a:ext>
                  </a:extLst>
                </a:gridCol>
                <a:gridCol w="443035">
                  <a:extLst>
                    <a:ext uri="{9D8B030D-6E8A-4147-A177-3AD203B41FA5}">
                      <a16:colId xmlns:a16="http://schemas.microsoft.com/office/drawing/2014/main" val="2345124938"/>
                    </a:ext>
                  </a:extLst>
                </a:gridCol>
                <a:gridCol w="491366">
                  <a:extLst>
                    <a:ext uri="{9D8B030D-6E8A-4147-A177-3AD203B41FA5}">
                      <a16:colId xmlns:a16="http://schemas.microsoft.com/office/drawing/2014/main" val="2491183983"/>
                    </a:ext>
                  </a:extLst>
                </a:gridCol>
                <a:gridCol w="410814">
                  <a:extLst>
                    <a:ext uri="{9D8B030D-6E8A-4147-A177-3AD203B41FA5}">
                      <a16:colId xmlns:a16="http://schemas.microsoft.com/office/drawing/2014/main" val="1588831682"/>
                    </a:ext>
                  </a:extLst>
                </a:gridCol>
                <a:gridCol w="439835">
                  <a:extLst>
                    <a:ext uri="{9D8B030D-6E8A-4147-A177-3AD203B41FA5}">
                      <a16:colId xmlns:a16="http://schemas.microsoft.com/office/drawing/2014/main" val="2113431702"/>
                    </a:ext>
                  </a:extLst>
                </a:gridCol>
                <a:gridCol w="760387">
                  <a:extLst>
                    <a:ext uri="{9D8B030D-6E8A-4147-A177-3AD203B41FA5}">
                      <a16:colId xmlns:a16="http://schemas.microsoft.com/office/drawing/2014/main" val="3288099477"/>
                    </a:ext>
                  </a:extLst>
                </a:gridCol>
                <a:gridCol w="1030313">
                  <a:extLst>
                    <a:ext uri="{9D8B030D-6E8A-4147-A177-3AD203B41FA5}">
                      <a16:colId xmlns:a16="http://schemas.microsoft.com/office/drawing/2014/main" val="1548359012"/>
                    </a:ext>
                  </a:extLst>
                </a:gridCol>
                <a:gridCol w="443785">
                  <a:extLst>
                    <a:ext uri="{9D8B030D-6E8A-4147-A177-3AD203B41FA5}">
                      <a16:colId xmlns:a16="http://schemas.microsoft.com/office/drawing/2014/main" val="3237974895"/>
                    </a:ext>
                  </a:extLst>
                </a:gridCol>
                <a:gridCol w="475256">
                  <a:extLst>
                    <a:ext uri="{9D8B030D-6E8A-4147-A177-3AD203B41FA5}">
                      <a16:colId xmlns:a16="http://schemas.microsoft.com/office/drawing/2014/main" val="1309196891"/>
                    </a:ext>
                  </a:extLst>
                </a:gridCol>
                <a:gridCol w="443035">
                  <a:extLst>
                    <a:ext uri="{9D8B030D-6E8A-4147-A177-3AD203B41FA5}">
                      <a16:colId xmlns:a16="http://schemas.microsoft.com/office/drawing/2014/main" val="94282623"/>
                    </a:ext>
                  </a:extLst>
                </a:gridCol>
              </a:tblGrid>
              <a:tr h="119612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256" marR="68256" marT="34128" marB="34128">
                    <a:solidFill>
                      <a:srgbClr val="CBD0D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256" marR="68256" marT="34128" marB="34128"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256" marR="68256" marT="34128" marB="34128">
                    <a:solidFill>
                      <a:srgbClr val="CBD0D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256" marR="68256" marT="34128" marB="34128"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256" marR="68256" marT="34128" marB="34128">
                    <a:solidFill>
                      <a:srgbClr val="CBD0D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256" marR="68256" marT="34128" marB="34128"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256" marR="68256" marT="34128" marB="34128">
                    <a:solidFill>
                      <a:srgbClr val="CBD0D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256" marR="68256" marT="34128" marB="34128"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256" marR="68256" marT="34128" marB="34128">
                    <a:solidFill>
                      <a:srgbClr val="CBD0D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256" marR="68256" marT="34128" marB="34128">
                    <a:solidFill>
                      <a:srgbClr val="E7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475514"/>
                  </a:ext>
                </a:extLst>
              </a:tr>
              <a:tr h="413100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bg1"/>
                          </a:solidFill>
                        </a:rPr>
                        <a:t>15</a:t>
                      </a:r>
                    </a:p>
                  </a:txBody>
                  <a:tcPr marL="68256" marR="68256" marT="34128" marB="3412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bg1"/>
                          </a:solidFill>
                        </a:rPr>
                        <a:t>17</a:t>
                      </a:r>
                    </a:p>
                  </a:txBody>
                  <a:tcPr marL="68256" marR="68256" marT="34128" marB="3412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bg1"/>
                          </a:solidFill>
                        </a:rPr>
                        <a:t>3 Times</a:t>
                      </a:r>
                    </a:p>
                  </a:txBody>
                  <a:tcPr marL="68256" marR="68256" marT="34128" marB="3412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bg1"/>
                          </a:solidFill>
                        </a:rPr>
                        <a:t>15</a:t>
                      </a:r>
                    </a:p>
                  </a:txBody>
                  <a:tcPr marL="68256" marR="68256" marT="34128" marB="3412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bg1"/>
                          </a:solidFill>
                        </a:rPr>
                        <a:t>240</a:t>
                      </a:r>
                    </a:p>
                  </a:txBody>
                  <a:tcPr marL="68256" marR="68256" marT="34128" marB="3412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bg1"/>
                          </a:solidFill>
                        </a:rPr>
                        <a:t>45/25</a:t>
                      </a:r>
                    </a:p>
                  </a:txBody>
                  <a:tcPr marL="68256" marR="68256" marT="34128" marB="3412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bg1"/>
                          </a:solidFill>
                        </a:rPr>
                        <a:t>90/120*/150/180</a:t>
                      </a:r>
                    </a:p>
                  </a:txBody>
                  <a:tcPr marL="68256" marR="68256" marT="34128" marB="3412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68256" marR="68256" marT="34128" marB="3412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bg1"/>
                          </a:solidFill>
                        </a:rPr>
                        <a:t>3/90*</a:t>
                      </a:r>
                    </a:p>
                  </a:txBody>
                  <a:tcPr marL="68256" marR="68256" marT="34128" marB="3412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bg1"/>
                          </a:solidFill>
                        </a:rPr>
                        <a:t>60 Mins</a:t>
                      </a:r>
                    </a:p>
                  </a:txBody>
                  <a:tcPr marL="68256" marR="68256" marT="34128" marB="34128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829069"/>
                  </a:ext>
                </a:extLst>
              </a:tr>
            </a:tbl>
          </a:graphicData>
        </a:graphic>
      </p:graphicFrame>
      <p:grpSp>
        <p:nvGrpSpPr>
          <p:cNvPr id="67" name="Group 66">
            <a:extLst>
              <a:ext uri="{FF2B5EF4-FFF2-40B4-BE49-F238E27FC236}">
                <a16:creationId xmlns:a16="http://schemas.microsoft.com/office/drawing/2014/main" id="{E937F8D7-F3CB-4D10-9650-30421AB7B873}"/>
              </a:ext>
            </a:extLst>
          </p:cNvPr>
          <p:cNvGrpSpPr/>
          <p:nvPr/>
        </p:nvGrpSpPr>
        <p:grpSpPr>
          <a:xfrm>
            <a:off x="558376" y="4834879"/>
            <a:ext cx="5162153" cy="1365873"/>
            <a:chOff x="558376" y="4834879"/>
            <a:chExt cx="5162153" cy="136587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86A4E83-1AFC-4EA5-9929-F2064C654D66}"/>
                </a:ext>
              </a:extLst>
            </p:cNvPr>
            <p:cNvSpPr txBox="1"/>
            <p:nvPr/>
          </p:nvSpPr>
          <p:spPr bwMode="auto">
            <a:xfrm rot="16200000">
              <a:off x="298724" y="5693185"/>
              <a:ext cx="762000" cy="242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05000"/>
                </a:lnSpc>
              </a:pPr>
              <a:r>
                <a:rPr lang="en-US" sz="1000"/>
                <a:t>Pre-Purge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FBFCDE4-4D74-4938-914D-404E0D3B22A8}"/>
                </a:ext>
              </a:extLst>
            </p:cNvPr>
            <p:cNvSpPr txBox="1"/>
            <p:nvPr/>
          </p:nvSpPr>
          <p:spPr bwMode="auto">
            <a:xfrm rot="16200000">
              <a:off x="534739" y="5502685"/>
              <a:ext cx="1134386" cy="242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05000"/>
                </a:lnSpc>
              </a:pPr>
              <a:r>
                <a:rPr lang="en-US" sz="1000"/>
                <a:t>Ignitor Warm-Up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37A019D-865E-4A88-AAFC-D89E2C4AD614}"/>
                </a:ext>
              </a:extLst>
            </p:cNvPr>
            <p:cNvSpPr txBox="1"/>
            <p:nvPr/>
          </p:nvSpPr>
          <p:spPr bwMode="auto">
            <a:xfrm rot="16200000">
              <a:off x="1285787" y="5782229"/>
              <a:ext cx="594349" cy="242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05000"/>
                </a:lnSpc>
              </a:pPr>
              <a:r>
                <a:rPr lang="en-US" sz="1000"/>
                <a:t>Retries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45FF035-5DEA-4E30-B248-622A0D6EC3B8}"/>
                </a:ext>
              </a:extLst>
            </p:cNvPr>
            <p:cNvSpPr txBox="1"/>
            <p:nvPr/>
          </p:nvSpPr>
          <p:spPr bwMode="auto">
            <a:xfrm rot="16200000">
              <a:off x="1593969" y="5663843"/>
              <a:ext cx="831121" cy="242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05000"/>
                </a:lnSpc>
              </a:pPr>
              <a:r>
                <a:rPr lang="en-US" sz="1000"/>
                <a:t>Post-Purge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35F67FC-2A84-4489-98DA-499868C051F1}"/>
                </a:ext>
              </a:extLst>
            </p:cNvPr>
            <p:cNvSpPr txBox="1"/>
            <p:nvPr/>
          </p:nvSpPr>
          <p:spPr bwMode="auto">
            <a:xfrm rot="16200000">
              <a:off x="1917849" y="5547104"/>
              <a:ext cx="1045548" cy="242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05000"/>
                </a:lnSpc>
              </a:pPr>
              <a:r>
                <a:rPr lang="en-US" sz="1000"/>
                <a:t>Lockout-Time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3D3F24E-2D6F-4899-A563-33FE8546E58B}"/>
                </a:ext>
              </a:extLst>
            </p:cNvPr>
            <p:cNvSpPr txBox="1"/>
            <p:nvPr/>
          </p:nvSpPr>
          <p:spPr bwMode="auto">
            <a:xfrm rot="16200000">
              <a:off x="2373215" y="5234885"/>
              <a:ext cx="1365873" cy="565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05000"/>
                </a:lnSpc>
              </a:pPr>
              <a:r>
                <a:rPr lang="en-US" sz="1000"/>
                <a:t>Heat ON Delay</a:t>
              </a:r>
            </a:p>
            <a:p>
              <a:pPr eaLnBrk="0" hangingPunct="0">
                <a:lnSpc>
                  <a:spcPct val="105000"/>
                </a:lnSpc>
              </a:pPr>
              <a:r>
                <a:rPr lang="en-US" sz="1000"/>
                <a:t>Low Heat/</a:t>
              </a:r>
            </a:p>
            <a:p>
              <a:pPr eaLnBrk="0" hangingPunct="0">
                <a:lnSpc>
                  <a:spcPct val="105000"/>
                </a:lnSpc>
              </a:pPr>
              <a:r>
                <a:rPr lang="en-US" sz="1000"/>
                <a:t>High Heat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22EF727-399D-4744-ACAE-28B160B9615A}"/>
                </a:ext>
              </a:extLst>
            </p:cNvPr>
            <p:cNvSpPr txBox="1"/>
            <p:nvPr/>
          </p:nvSpPr>
          <p:spPr bwMode="auto">
            <a:xfrm rot="16200000">
              <a:off x="3404022" y="5525165"/>
              <a:ext cx="1104534" cy="242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05000"/>
                </a:lnSpc>
              </a:pPr>
              <a:r>
                <a:rPr lang="en-US" sz="1000"/>
                <a:t>Heat OFF Delay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E11B873-152C-41D4-8997-97B7BBD2906C}"/>
                </a:ext>
              </a:extLst>
            </p:cNvPr>
            <p:cNvSpPr txBox="1"/>
            <p:nvPr/>
          </p:nvSpPr>
          <p:spPr bwMode="auto">
            <a:xfrm rot="16200000">
              <a:off x="4205706" y="5550309"/>
              <a:ext cx="1045548" cy="242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05000"/>
                </a:lnSpc>
              </a:pPr>
              <a:r>
                <a:rPr lang="en-US" sz="1000"/>
                <a:t>Cool ON Delay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BB13ACC-E48E-4FC6-A8BE-CDA17CC869A3}"/>
                </a:ext>
              </a:extLst>
            </p:cNvPr>
            <p:cNvSpPr txBox="1"/>
            <p:nvPr/>
          </p:nvSpPr>
          <p:spPr bwMode="auto">
            <a:xfrm rot="16200000">
              <a:off x="4571599" y="5487064"/>
              <a:ext cx="1175374" cy="242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05000"/>
                </a:lnSpc>
              </a:pPr>
              <a:r>
                <a:rPr lang="en-US" sz="1000"/>
                <a:t>Cool OFF Delay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6876035-A6E4-4C6E-A266-E91551637832}"/>
                </a:ext>
              </a:extLst>
            </p:cNvPr>
            <p:cNvSpPr txBox="1"/>
            <p:nvPr/>
          </p:nvSpPr>
          <p:spPr bwMode="auto">
            <a:xfrm rot="16200000">
              <a:off x="5195392" y="5652071"/>
              <a:ext cx="807580" cy="242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05000"/>
                </a:lnSpc>
              </a:pPr>
              <a:r>
                <a:rPr lang="en-US" sz="1000"/>
                <a:t>Auto Reset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076D269A-7D87-48D3-8D58-DF5AABE4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Specs</a:t>
            </a:r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93A13CA-8020-49E6-A365-978802BE41D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0913" y="1340185"/>
            <a:ext cx="4404195" cy="5132388"/>
          </a:xfrm>
        </p:spPr>
        <p:txBody>
          <a:bodyPr/>
          <a:lstStyle/>
          <a:p>
            <a:pPr marL="0" indent="0">
              <a:buNone/>
            </a:pPr>
            <a:r>
              <a:rPr lang="en-US" sz="1400" b="1">
                <a:solidFill>
                  <a:schemeClr val="tx2"/>
                </a:solidFill>
              </a:rPr>
              <a:t>Electrical Ratings</a:t>
            </a:r>
            <a:endParaRPr lang="en-US" sz="1400" b="1">
              <a:solidFill>
                <a:schemeClr val="tx2"/>
              </a:solidFill>
              <a:cs typeface="Arial"/>
            </a:endParaRPr>
          </a:p>
          <a:p>
            <a:pPr marL="0" indent="0">
              <a:buNone/>
            </a:pPr>
            <a:r>
              <a:rPr lang="en-US" sz="1200" b="1"/>
              <a:t>Voltage input: </a:t>
            </a:r>
            <a:r>
              <a:rPr lang="en-US" sz="1200"/>
              <a:t>18 to 30 VAC, 60 Hz</a:t>
            </a:r>
            <a:endParaRPr lang="en-US" sz="1200">
              <a:cs typeface="Arial"/>
            </a:endParaRPr>
          </a:p>
          <a:p>
            <a:pPr marL="0" indent="0">
              <a:buNone/>
            </a:pPr>
            <a:r>
              <a:rPr lang="en-US" sz="1200" b="1"/>
              <a:t>Current: </a:t>
            </a:r>
            <a:r>
              <a:rPr lang="en-US" sz="1200"/>
              <a:t>0.8 amp @25 VAC</a:t>
            </a:r>
            <a:endParaRPr lang="el-GR" sz="1200">
              <a:cs typeface="Arial"/>
            </a:endParaRP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1400" b="1">
                <a:solidFill>
                  <a:schemeClr val="accent1"/>
                </a:solidFill>
              </a:rPr>
              <a:t>Operating Temperature Range</a:t>
            </a:r>
          </a:p>
          <a:p>
            <a:pPr marL="0" indent="0">
              <a:buNone/>
            </a:pPr>
            <a:r>
              <a:rPr lang="en-US" sz="1200"/>
              <a:t>-40° to 175°F (-40° to 80°C)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1400" b="1">
                <a:solidFill>
                  <a:schemeClr val="accent1"/>
                </a:solidFill>
              </a:rPr>
              <a:t>Humidity Range</a:t>
            </a:r>
          </a:p>
          <a:p>
            <a:pPr marL="0" indent="0">
              <a:buNone/>
            </a:pPr>
            <a:r>
              <a:rPr lang="en-US" sz="1200"/>
              <a:t>5 to 95% relative humidity (non-condensing)</a:t>
            </a:r>
          </a:p>
          <a:p>
            <a:pPr marL="0" indent="0">
              <a:buNone/>
            </a:pPr>
            <a:endParaRPr lang="en-US" sz="400" b="1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400" b="1">
                <a:solidFill>
                  <a:schemeClr val="accent1"/>
                </a:solidFill>
              </a:rPr>
              <a:t>Gasses Approved</a:t>
            </a:r>
          </a:p>
          <a:p>
            <a:pPr marL="0" indent="0">
              <a:buNone/>
            </a:pPr>
            <a:r>
              <a:rPr lang="en-US" sz="1200"/>
              <a:t>Natural, manufactured, mixed, liquified petroleum, and LP gas air mixtures are all approved for use.</a:t>
            </a:r>
            <a:endParaRPr lang="en-US" sz="1200">
              <a:solidFill>
                <a:schemeClr val="accent1"/>
              </a:solidFill>
              <a:cs typeface="Arial"/>
            </a:endParaRPr>
          </a:p>
          <a:p>
            <a:pPr marL="0" indent="0">
              <a:buNone/>
            </a:pPr>
            <a:endParaRPr lang="en-US" sz="500" b="1">
              <a:solidFill>
                <a:schemeClr val="tx2"/>
              </a:solidFill>
              <a:cs typeface="Arial"/>
            </a:endParaRPr>
          </a:p>
          <a:p>
            <a:pPr marL="0" indent="0">
              <a:buNone/>
            </a:pPr>
            <a:r>
              <a:rPr lang="en-US" sz="1400" b="1">
                <a:solidFill>
                  <a:schemeClr val="accent1"/>
                </a:solidFill>
              </a:rPr>
              <a:t>Timing Specifications</a:t>
            </a:r>
          </a:p>
          <a:p>
            <a:pPr marL="0" indent="0">
              <a:buNone/>
            </a:pPr>
            <a:r>
              <a:rPr lang="en-US" sz="1200"/>
              <a:t>(All times are in seconds unless noted otherwise)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7271CC4-42EB-41BE-8EE3-55F477658A77}"/>
              </a:ext>
            </a:extLst>
          </p:cNvPr>
          <p:cNvSpPr txBox="1">
            <a:spLocks/>
          </p:cNvSpPr>
          <p:nvPr/>
        </p:nvSpPr>
        <p:spPr bwMode="auto">
          <a:xfrm>
            <a:off x="4894354" y="1338698"/>
            <a:ext cx="3855438" cy="513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chemeClr val="accent1"/>
                </a:solidFill>
              </a:rPr>
              <a:t>Flame Current Requirements</a:t>
            </a:r>
          </a:p>
          <a:p>
            <a:pPr marL="0" indent="0">
              <a:buNone/>
            </a:pPr>
            <a:r>
              <a:rPr lang="en-US" sz="1200" b="1"/>
              <a:t>Min current to insure flame detection: </a:t>
            </a:r>
            <a:r>
              <a:rPr lang="en-US" sz="1200"/>
              <a:t>0.25 </a:t>
            </a:r>
            <a:r>
              <a:rPr lang="el-GR" sz="1200"/>
              <a:t>μ</a:t>
            </a:r>
            <a:r>
              <a:rPr lang="en-US" sz="1200"/>
              <a:t>A DC*</a:t>
            </a:r>
          </a:p>
          <a:p>
            <a:pPr marL="0" indent="0">
              <a:buNone/>
            </a:pPr>
            <a:r>
              <a:rPr lang="en-US" sz="1200" b="1"/>
              <a:t>Max current for non-detection: </a:t>
            </a:r>
            <a:r>
              <a:rPr lang="en-US" sz="1200"/>
              <a:t>0.1 </a:t>
            </a:r>
            <a:r>
              <a:rPr lang="el-GR" sz="1200"/>
              <a:t>μ</a:t>
            </a:r>
            <a:r>
              <a:rPr lang="en-US" sz="1200"/>
              <a:t>A DC</a:t>
            </a:r>
          </a:p>
          <a:p>
            <a:pPr marL="0" indent="0">
              <a:buNone/>
            </a:pPr>
            <a:r>
              <a:rPr lang="en-US" sz="1200" b="1"/>
              <a:t>Max allowable leakage resistance: </a:t>
            </a:r>
            <a:r>
              <a:rPr lang="en-US" sz="1200"/>
              <a:t>150 Mohms</a:t>
            </a:r>
          </a:p>
          <a:p>
            <a:pPr marL="0" indent="0">
              <a:buNone/>
            </a:pPr>
            <a:r>
              <a:rPr lang="en-US" sz="1200"/>
              <a:t>*Measuring with a DC voltmeter (1VDC = 2 </a:t>
            </a:r>
            <a:r>
              <a:rPr lang="el-GR" sz="1200"/>
              <a:t>μ</a:t>
            </a:r>
            <a:r>
              <a:rPr lang="en-US" sz="1200"/>
              <a:t>A)</a:t>
            </a:r>
            <a:br>
              <a:rPr lang="en-US" sz="1600"/>
            </a:br>
            <a:endParaRPr lang="en-US" sz="1400" b="1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400" b="1">
                <a:solidFill>
                  <a:schemeClr val="accent1"/>
                </a:solidFill>
              </a:rPr>
              <a:t>Operating Temperature Range</a:t>
            </a:r>
          </a:p>
          <a:p>
            <a:pPr marL="0" indent="0">
              <a:buNone/>
            </a:pPr>
            <a:r>
              <a:rPr lang="en-US" sz="1200"/>
              <a:t>-40° to 175°F (-40° to 80°C)</a:t>
            </a:r>
          </a:p>
          <a:p>
            <a:pPr marL="0" indent="0">
              <a:buNone/>
            </a:pPr>
            <a:endParaRPr lang="en-US" sz="500"/>
          </a:p>
          <a:p>
            <a:pPr marL="0" indent="0">
              <a:buNone/>
            </a:pPr>
            <a:r>
              <a:rPr lang="en-US" sz="1400" b="1">
                <a:solidFill>
                  <a:schemeClr val="accent1"/>
                </a:solidFill>
              </a:rPr>
              <a:t>Mounting</a:t>
            </a:r>
          </a:p>
          <a:p>
            <a:pPr marL="0" indent="0">
              <a:buNone/>
            </a:pPr>
            <a:r>
              <a:rPr lang="en-US" sz="1200"/>
              <a:t>Plastic tray</a:t>
            </a:r>
            <a:br>
              <a:rPr lang="en-US" sz="1400" kern="0"/>
            </a:br>
            <a:endParaRPr lang="en-US" sz="1400" kern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021A87E-F7C8-43A0-81E8-6F01061079C1}"/>
              </a:ext>
            </a:extLst>
          </p:cNvPr>
          <p:cNvSpPr txBox="1"/>
          <p:nvPr/>
        </p:nvSpPr>
        <p:spPr bwMode="auto">
          <a:xfrm rot="16200000">
            <a:off x="5536831" y="6201528"/>
            <a:ext cx="807580" cy="24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000"/>
              <a:t>*Default</a:t>
            </a:r>
          </a:p>
        </p:txBody>
      </p:sp>
    </p:spTree>
    <p:extLst>
      <p:ext uri="{BB962C8B-B14F-4D97-AF65-F5344CB8AC3E}">
        <p14:creationId xmlns:p14="http://schemas.microsoft.com/office/powerpoint/2010/main" val="195314143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Troubleshooting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3DAB84-0F33-4AF6-9128-B80BCDC29106}"/>
              </a:ext>
            </a:extLst>
          </p:cNvPr>
          <p:cNvSpPr txBox="1"/>
          <p:nvPr/>
        </p:nvSpPr>
        <p:spPr bwMode="auto">
          <a:xfrm>
            <a:off x="383667" y="1075651"/>
            <a:ext cx="798622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600" b="1"/>
              <a:t>FAULT AND STATUS CODES</a:t>
            </a:r>
          </a:p>
          <a:p>
            <a:r>
              <a:rPr lang="en-US" sz="1400"/>
              <a:t>The LED will indicate fault or status codes as shown in the table below: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1DD331-C7E1-4E77-8C68-3AE1C2391BFC}"/>
              </a:ext>
            </a:extLst>
          </p:cNvPr>
          <p:cNvGrpSpPr/>
          <p:nvPr/>
        </p:nvGrpSpPr>
        <p:grpSpPr>
          <a:xfrm>
            <a:off x="1767201" y="1678531"/>
            <a:ext cx="6083292" cy="5055483"/>
            <a:chOff x="1736732" y="1939269"/>
            <a:chExt cx="5670535" cy="47124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068B56D-D515-461E-BEA6-828EF8ACB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6732" y="1939269"/>
              <a:ext cx="5670535" cy="471246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865D58-C7E6-4583-B961-C4D35CCE26FF}"/>
                </a:ext>
              </a:extLst>
            </p:cNvPr>
            <p:cNvSpPr/>
            <p:nvPr/>
          </p:nvSpPr>
          <p:spPr bwMode="auto">
            <a:xfrm>
              <a:off x="1757056" y="2360295"/>
              <a:ext cx="714375" cy="12001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35D420-43C8-4F42-8305-E58BBEDC3FDF}"/>
                </a:ext>
              </a:extLst>
            </p:cNvPr>
            <p:cNvSpPr/>
            <p:nvPr/>
          </p:nvSpPr>
          <p:spPr bwMode="auto">
            <a:xfrm>
              <a:off x="3097530" y="2360295"/>
              <a:ext cx="714375" cy="120016"/>
            </a:xfrm>
            <a:prstGeom prst="rect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DCD2231-E5E2-493D-ADFA-841F772A76C2}"/>
                </a:ext>
              </a:extLst>
            </p:cNvPr>
            <p:cNvSpPr/>
            <p:nvPr/>
          </p:nvSpPr>
          <p:spPr bwMode="auto">
            <a:xfrm>
              <a:off x="2494910" y="2369602"/>
              <a:ext cx="588018" cy="120016"/>
            </a:xfrm>
            <a:prstGeom prst="rect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936604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9E1CFF-8572-5B40-B6D0-4EF85CDFB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2520" y="1158240"/>
            <a:ext cx="3862982" cy="1863960"/>
          </a:xfrm>
        </p:spPr>
        <p:txBody>
          <a:bodyPr/>
          <a:lstStyle/>
          <a:p>
            <a:r>
              <a:rPr lang="en-US" b="1"/>
              <a:t>Install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AE22F2-4031-4C46-906F-C530A00A991F}"/>
              </a:ext>
            </a:extLst>
          </p:cNvPr>
          <p:cNvSpPr txBox="1"/>
          <p:nvPr/>
        </p:nvSpPr>
        <p:spPr bwMode="auto">
          <a:xfrm>
            <a:off x="4702520" y="3131266"/>
            <a:ext cx="3293815" cy="653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>
                <a:solidFill>
                  <a:schemeClr val="bg1"/>
                </a:solidFill>
              </a:rPr>
              <a:t>21V51D-751 Two-Stage Integrated Furnace Control</a:t>
            </a:r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5683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Introduction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7052BD-25F0-4218-AE88-17ED984CC42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0913" y="1323393"/>
            <a:ext cx="6325198" cy="2431484"/>
          </a:xfrm>
        </p:spPr>
        <p:txBody>
          <a:bodyPr/>
          <a:lstStyle/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dirty="0"/>
              <a:t>The 21V51D-751 is a Two-Stage HSI Integrated Furnace Control kit for many Carrier and ICP equipment brands with PSC, Variable Speed, and </a:t>
            </a:r>
            <a:r>
              <a:rPr lang="en-US" dirty="0" err="1"/>
              <a:t>ECMx</a:t>
            </a:r>
            <a:r>
              <a:rPr lang="en-US" dirty="0"/>
              <a:t> Blowers configured via dipswitch selection.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With 3 harness assemblies, the 21V51D-751 cross references 20 different OEM part numbers.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0E072AD-9839-4E28-8244-77118D9E7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9649" y="1707195"/>
            <a:ext cx="1238905" cy="12389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D989D9-9E4A-46ED-BBB9-98810A15C78D}"/>
              </a:ext>
            </a:extLst>
          </p:cNvPr>
          <p:cNvSpPr/>
          <p:nvPr/>
        </p:nvSpPr>
        <p:spPr>
          <a:xfrm>
            <a:off x="495300" y="4050826"/>
            <a:ext cx="4280171" cy="954107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1400" b="1"/>
              <a:t>NOTE: 21V51D-751 CANNOT be twinned with any Carrier, ICP, or ICM brand controls. Both control boards must be from the same manufacturer for proper functionality.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DC78C-B313-0D4D-9672-088310922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8276" y="3471757"/>
            <a:ext cx="2641649" cy="302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818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26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What’s in the Box?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DF134D0-AD3F-4332-B185-9C4D1BA2E4A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0912" y="1332724"/>
            <a:ext cx="8098987" cy="513238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1 - Carrier Two-Stage 21V51D-751 + Mounting Tray</a:t>
            </a:r>
          </a:p>
          <a:p>
            <a:pPr marL="0" indent="0">
              <a:buNone/>
            </a:pPr>
            <a:r>
              <a:rPr lang="en-US" sz="1800" dirty="0"/>
              <a:t>1 - Instruction sheet available in three languages (SP online)</a:t>
            </a:r>
          </a:p>
          <a:p>
            <a:pPr marL="0" indent="0">
              <a:buNone/>
            </a:pPr>
            <a:r>
              <a:rPr lang="en-US" sz="1800" dirty="0"/>
              <a:t>3 - Harness Assemblies</a:t>
            </a:r>
          </a:p>
          <a:p>
            <a:pPr marL="0" indent="0">
              <a:buNone/>
            </a:pPr>
            <a:r>
              <a:rPr lang="en-US" sz="1800" dirty="0"/>
              <a:t>1 - Control Label</a:t>
            </a:r>
          </a:p>
          <a:p>
            <a:pPr marL="0" indent="0">
              <a:buNone/>
            </a:pPr>
            <a:r>
              <a:rPr lang="en-US" sz="1800" dirty="0"/>
              <a:t>8 - Wire Nuts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ED0884D-CC04-410E-B304-BD1EC531FE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0182" y="4217454"/>
            <a:ext cx="2160547" cy="682752"/>
          </a:xfrm>
          <a:prstGeom prst="rect">
            <a:avLst/>
          </a:prstGeom>
        </p:spPr>
      </p:pic>
      <p:pic>
        <p:nvPicPr>
          <p:cNvPr id="29" name="Picture 28" descr="A picture containing book, sitting, pencil, computer&#10;&#10;Description automatically generated">
            <a:extLst>
              <a:ext uri="{FF2B5EF4-FFF2-40B4-BE49-F238E27FC236}">
                <a16:creationId xmlns:a16="http://schemas.microsoft.com/office/drawing/2014/main" id="{FC869F14-82A7-4812-88DE-E1654EE2A7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60736" y="5592534"/>
            <a:ext cx="1672178" cy="941019"/>
          </a:xfrm>
          <a:prstGeom prst="rect">
            <a:avLst/>
          </a:prstGeom>
        </p:spPr>
      </p:pic>
      <p:pic>
        <p:nvPicPr>
          <p:cNvPr id="39" name="Picture 38" descr="A picture containing cable&#10;&#10;Description automatically generated">
            <a:extLst>
              <a:ext uri="{FF2B5EF4-FFF2-40B4-BE49-F238E27FC236}">
                <a16:creationId xmlns:a16="http://schemas.microsoft.com/office/drawing/2014/main" id="{28D73CC8-7FF3-4E57-B806-D94D668982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2416" y="4143106"/>
            <a:ext cx="1846911" cy="11450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1AB579D-1F20-408D-8C0E-9018F17FA8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t="7864" r="6779" b="8418"/>
          <a:stretch/>
        </p:blipFill>
        <p:spPr>
          <a:xfrm>
            <a:off x="6845299" y="1517649"/>
            <a:ext cx="1860551" cy="15481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E0B6C3-DA21-4BF7-B0C7-6B0F3DA58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027" y="3742614"/>
            <a:ext cx="1985974" cy="28294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DCCA0F-13F7-46CF-8413-F0A4C380BC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26850" r="38563" b="25310"/>
          <a:stretch/>
        </p:blipFill>
        <p:spPr>
          <a:xfrm rot="5400000">
            <a:off x="8485971" y="5173130"/>
            <a:ext cx="182322" cy="3299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28B6B1-AAED-45DC-9148-C9F19830556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26850" r="38563" b="25310"/>
          <a:stretch/>
        </p:blipFill>
        <p:spPr>
          <a:xfrm rot="5400000">
            <a:off x="8485971" y="5343820"/>
            <a:ext cx="182322" cy="3299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2CAD93-270A-4086-AB47-3EFC9B2226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26850" r="38563" b="25310"/>
          <a:stretch/>
        </p:blipFill>
        <p:spPr>
          <a:xfrm rot="5400000">
            <a:off x="8485971" y="5505510"/>
            <a:ext cx="182322" cy="3299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93336A-DC39-4645-BED7-042FFDC5C9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26850" r="38563" b="25310"/>
          <a:stretch/>
        </p:blipFill>
        <p:spPr>
          <a:xfrm rot="5400000">
            <a:off x="8485971" y="5687832"/>
            <a:ext cx="182322" cy="3299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13922C-FBD2-4FFD-89ED-C6AC50E08B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26850" r="38563" b="25310"/>
          <a:stretch/>
        </p:blipFill>
        <p:spPr>
          <a:xfrm rot="5400000">
            <a:off x="8485971" y="5849522"/>
            <a:ext cx="182322" cy="3299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1BED68-E764-4ACF-94ED-3B8D73B062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26850" r="38563" b="25310"/>
          <a:stretch/>
        </p:blipFill>
        <p:spPr>
          <a:xfrm rot="5400000">
            <a:off x="8485971" y="6026411"/>
            <a:ext cx="182322" cy="3299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B385F92-46AA-4427-B146-44BD6C0CEB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26850" r="38563" b="25310"/>
          <a:stretch/>
        </p:blipFill>
        <p:spPr>
          <a:xfrm rot="5400000">
            <a:off x="8485971" y="6203300"/>
            <a:ext cx="182322" cy="3299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715CA4A-45D8-4D4F-B5DC-A5EA427DB3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26850" r="38563" b="25310"/>
          <a:stretch/>
        </p:blipFill>
        <p:spPr>
          <a:xfrm rot="5400000">
            <a:off x="8485932" y="6376312"/>
            <a:ext cx="182322" cy="3299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3E448F-0FD5-244B-99F9-2526642EEF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0481" y="3478556"/>
            <a:ext cx="2606603" cy="298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8107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2C22009-F2E8-4FEF-82C4-F040929DDB4A}"/>
              </a:ext>
            </a:extLst>
          </p:cNvPr>
          <p:cNvSpPr/>
          <p:nvPr/>
        </p:nvSpPr>
        <p:spPr bwMode="auto">
          <a:xfrm>
            <a:off x="4572000" y="1269587"/>
            <a:ext cx="4572000" cy="5392470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6E5F62-5507-4CE3-AE7F-E1164668E69C}"/>
              </a:ext>
            </a:extLst>
          </p:cNvPr>
          <p:cNvGrpSpPr/>
          <p:nvPr/>
        </p:nvGrpSpPr>
        <p:grpSpPr>
          <a:xfrm>
            <a:off x="7621721" y="5794982"/>
            <a:ext cx="1131429" cy="252926"/>
            <a:chOff x="7621721" y="5794982"/>
            <a:chExt cx="1131429" cy="25292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A88146F-768F-4C47-A150-53AF2FECB447}"/>
                </a:ext>
              </a:extLst>
            </p:cNvPr>
            <p:cNvGrpSpPr/>
            <p:nvPr/>
          </p:nvGrpSpPr>
          <p:grpSpPr>
            <a:xfrm rot="10800000">
              <a:off x="7621721" y="5794982"/>
              <a:ext cx="934569" cy="243927"/>
              <a:chOff x="6807259" y="1905644"/>
              <a:chExt cx="1264201" cy="329963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ACA1EE5-44BE-46E0-B09D-13CC07B8CB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00" t="26850" r="38563" b="25310"/>
              <a:stretch/>
            </p:blipFill>
            <p:spPr>
              <a:xfrm>
                <a:off x="6807259" y="1905644"/>
                <a:ext cx="182322" cy="329924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BA29EB0-F2B2-419F-99E6-532A040E2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00" t="26850" r="38563" b="25310"/>
              <a:stretch/>
            </p:blipFill>
            <p:spPr>
              <a:xfrm>
                <a:off x="6977949" y="1905644"/>
                <a:ext cx="182322" cy="329924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F19DA4F-0BE6-4801-92F8-8F126ABAF0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00" t="26850" r="38563" b="25310"/>
              <a:stretch/>
            </p:blipFill>
            <p:spPr>
              <a:xfrm>
                <a:off x="7139639" y="1905644"/>
                <a:ext cx="182322" cy="32992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9BF6ED7-A262-4CC8-B7F1-9C46B865D4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00" t="26850" r="38563" b="25310"/>
              <a:stretch/>
            </p:blipFill>
            <p:spPr>
              <a:xfrm>
                <a:off x="7321961" y="1905644"/>
                <a:ext cx="182322" cy="32992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5A43568-735C-4446-BB3F-9C588AA4CD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00" t="26850" r="38563" b="25310"/>
              <a:stretch/>
            </p:blipFill>
            <p:spPr>
              <a:xfrm>
                <a:off x="7539237" y="1905644"/>
                <a:ext cx="182322" cy="329924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C62AABE-B73D-4395-B804-87A4141EAC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00" t="26850" r="38563" b="25310"/>
              <a:stretch/>
            </p:blipFill>
            <p:spPr>
              <a:xfrm>
                <a:off x="7716126" y="1905644"/>
                <a:ext cx="182322" cy="329924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BA67036-75BD-41A5-8684-43002F46CC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00" t="26850" r="38563" b="25310"/>
              <a:stretch/>
            </p:blipFill>
            <p:spPr>
              <a:xfrm>
                <a:off x="7889138" y="1905683"/>
                <a:ext cx="182322" cy="329924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8E9F3C4-CF76-49C3-8DA9-BD75FD1513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26850" r="38563" b="25310"/>
            <a:stretch/>
          </p:blipFill>
          <p:spPr>
            <a:xfrm rot="10800000">
              <a:off x="8618367" y="5804010"/>
              <a:ext cx="134783" cy="24389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1" y="123986"/>
            <a:ext cx="8626983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Feature and Design – Accessory Wiring Adapters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994192-A8E3-4E0A-A99D-181ED8CB0A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74531" y="1332723"/>
            <a:ext cx="4048179" cy="513238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Harness “</a:t>
            </a:r>
            <a:r>
              <a:rPr lang="en-US" b="1"/>
              <a:t>A</a:t>
            </a:r>
            <a:r>
              <a:rPr lang="en-US"/>
              <a:t>” – Thermostat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/>
              <a:t>Use with the included wire nuts to make the thermostat connections, then plug onto control.  Wires are color coded and tagged for easy ID.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Clr>
                <a:schemeClr val="tx1"/>
              </a:buClr>
              <a:buSzPct val="100000"/>
              <a:buNone/>
            </a:pPr>
            <a:r>
              <a:rPr lang="en-US"/>
              <a:t>Easy wiring: make connections without working inside furnace, then plug-on when ready to finish install.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5EC2A2-36D2-4482-8AD6-098C36E849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3136" y="3636063"/>
            <a:ext cx="3154115" cy="99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CAB4D09-1ACA-374D-B35C-3554848861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6800" y="1852935"/>
            <a:ext cx="3063572" cy="350344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CF649C2-0CD0-45AC-83F5-9D81EA340CD5}"/>
              </a:ext>
            </a:extLst>
          </p:cNvPr>
          <p:cNvSpPr/>
          <p:nvPr/>
        </p:nvSpPr>
        <p:spPr bwMode="auto">
          <a:xfrm>
            <a:off x="4944940" y="2124075"/>
            <a:ext cx="241105" cy="695325"/>
          </a:xfrm>
          <a:prstGeom prst="ellipse">
            <a:avLst/>
          </a:prstGeom>
          <a:noFill/>
          <a:ln w="28575">
            <a:solidFill>
              <a:srgbClr val="62BB46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0660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38B00AC-C3A9-4736-9A70-2118B760C09B}"/>
              </a:ext>
            </a:extLst>
          </p:cNvPr>
          <p:cNvSpPr/>
          <p:nvPr/>
        </p:nvSpPr>
        <p:spPr bwMode="auto">
          <a:xfrm>
            <a:off x="5839496" y="1250302"/>
            <a:ext cx="3304503" cy="5483711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D63CA-A5DE-45EC-AC82-F3F7A3301BE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0243" y="1323392"/>
            <a:ext cx="5439253" cy="224700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Harness “</a:t>
            </a:r>
            <a:r>
              <a:rPr lang="en-US" b="1"/>
              <a:t>B</a:t>
            </a:r>
            <a:r>
              <a:rPr lang="en-US"/>
              <a:t>” - the ICP “Flip”</a:t>
            </a:r>
          </a:p>
          <a:p>
            <a:pPr marL="0" indent="0">
              <a:buNone/>
            </a:pPr>
            <a:r>
              <a:rPr lang="en-US"/>
              <a:t>Used to convert the Carrier control board inline main harness pinout to the reversed ICP pinout. </a:t>
            </a:r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r>
              <a:rPr lang="en-US"/>
              <a:t>Because of the locking polarized tab on the mating connectors you can’t simply invert the existing wiring, but flipping our B harness allows the pins to match up perfectly.</a:t>
            </a:r>
          </a:p>
          <a:p>
            <a:pPr marL="0" indent="0">
              <a:buNone/>
            </a:pPr>
            <a:endParaRPr lang="en-US" sz="1800"/>
          </a:p>
        </p:txBody>
      </p:sp>
      <p:pic>
        <p:nvPicPr>
          <p:cNvPr id="32" name="Picture 31" descr="A picture containing book, sitting, pencil, computer&#10;&#10;Description automatically generated">
            <a:extLst>
              <a:ext uri="{FF2B5EF4-FFF2-40B4-BE49-F238E27FC236}">
                <a16:creationId xmlns:a16="http://schemas.microsoft.com/office/drawing/2014/main" id="{439352BD-7E3C-41B8-B28E-FE2A46625C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9506" y="1756600"/>
            <a:ext cx="1981510" cy="11150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EBCE20-6B2E-4E97-9D21-10EDE646C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000" y="4471628"/>
            <a:ext cx="2580155" cy="219034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4F6032E-0F26-4FE1-A653-547C8B066152}"/>
              </a:ext>
            </a:extLst>
          </p:cNvPr>
          <p:cNvSpPr txBox="1"/>
          <p:nvPr/>
        </p:nvSpPr>
        <p:spPr bwMode="auto">
          <a:xfrm>
            <a:off x="3185910" y="4448052"/>
            <a:ext cx="2318007" cy="302840"/>
          </a:xfrm>
          <a:prstGeom prst="rect">
            <a:avLst/>
          </a:prstGeom>
          <a:solidFill>
            <a:schemeClr val="accent2"/>
          </a:solidFill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400" b="1">
                <a:solidFill>
                  <a:schemeClr val="bg1"/>
                </a:solidFill>
              </a:rPr>
              <a:t>1-2-3-4-5-6-7-8-9-10-11-12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9E2EBF0-1542-4C9E-A18A-1FEBC388066A}"/>
              </a:ext>
            </a:extLst>
          </p:cNvPr>
          <p:cNvCxnSpPr>
            <a:cxnSpLocks/>
            <a:stCxn id="28" idx="1"/>
            <a:endCxn id="10" idx="3"/>
          </p:cNvCxnSpPr>
          <p:nvPr/>
        </p:nvCxnSpPr>
        <p:spPr bwMode="auto">
          <a:xfrm flipH="1">
            <a:off x="1246798" y="4599472"/>
            <a:ext cx="1939112" cy="113478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9391563-5AAB-49A6-81A5-C909E94D511A}"/>
              </a:ext>
            </a:extLst>
          </p:cNvPr>
          <p:cNvSpPr/>
          <p:nvPr/>
        </p:nvSpPr>
        <p:spPr bwMode="auto">
          <a:xfrm>
            <a:off x="1013334" y="5408414"/>
            <a:ext cx="233464" cy="651679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1FADF71-9E77-4A82-BAA7-8762E0399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1" y="123986"/>
            <a:ext cx="8626983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Feature and Design – Accessory Wiring Adapters</a:t>
            </a:r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99D034-D11C-4FA9-BA04-C7A234DE0B7F}"/>
              </a:ext>
            </a:extLst>
          </p:cNvPr>
          <p:cNvSpPr txBox="1"/>
          <p:nvPr/>
        </p:nvSpPr>
        <p:spPr bwMode="auto">
          <a:xfrm>
            <a:off x="3235602" y="5955106"/>
            <a:ext cx="2218621" cy="302840"/>
          </a:xfrm>
          <a:prstGeom prst="rect">
            <a:avLst/>
          </a:prstGeom>
          <a:solidFill>
            <a:schemeClr val="accent2"/>
          </a:solidFill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400" b="1">
                <a:solidFill>
                  <a:schemeClr val="bg1"/>
                </a:solidFill>
              </a:rPr>
              <a:t>12-11-10-8-7-6-5-4-3-2-1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8C4259-51C4-4BCF-AB33-8D6A4F939E3F}"/>
              </a:ext>
            </a:extLst>
          </p:cNvPr>
          <p:cNvSpPr/>
          <p:nvPr/>
        </p:nvSpPr>
        <p:spPr>
          <a:xfrm>
            <a:off x="3446167" y="4904046"/>
            <a:ext cx="174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/>
              <a:t>The ICP “Flip”</a:t>
            </a:r>
          </a:p>
        </p:txBody>
      </p:sp>
      <p:pic>
        <p:nvPicPr>
          <p:cNvPr id="18" name="Graphic 17" descr="Cursor">
            <a:extLst>
              <a:ext uri="{FF2B5EF4-FFF2-40B4-BE49-F238E27FC236}">
                <a16:creationId xmlns:a16="http://schemas.microsoft.com/office/drawing/2014/main" id="{8E8FEFF8-5C35-4185-88A1-D1140F9E3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340255">
            <a:off x="3986698" y="5249013"/>
            <a:ext cx="663966" cy="66396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977F0BB-7F9F-423D-9FC5-E5473AFFA0FE}"/>
              </a:ext>
            </a:extLst>
          </p:cNvPr>
          <p:cNvSpPr/>
          <p:nvPr/>
        </p:nvSpPr>
        <p:spPr>
          <a:xfrm>
            <a:off x="6677747" y="3599121"/>
            <a:ext cx="174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/>
              <a:t>The ICP “Flip”</a:t>
            </a:r>
          </a:p>
        </p:txBody>
      </p:sp>
      <p:pic>
        <p:nvPicPr>
          <p:cNvPr id="41" name="Graphic 40" descr="Cursor">
            <a:extLst>
              <a:ext uri="{FF2B5EF4-FFF2-40B4-BE49-F238E27FC236}">
                <a16:creationId xmlns:a16="http://schemas.microsoft.com/office/drawing/2014/main" id="{8BE58764-26AF-49BC-ADCB-17522EE4E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340255">
            <a:off x="7218278" y="3811121"/>
            <a:ext cx="663966" cy="663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61141C-EEF9-0F48-A3E0-2921492C75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4585" y="4496325"/>
            <a:ext cx="1051353" cy="216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9682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ircuit board&#10;&#10;Description automatically generated">
            <a:extLst>
              <a:ext uri="{FF2B5EF4-FFF2-40B4-BE49-F238E27FC236}">
                <a16:creationId xmlns:a16="http://schemas.microsoft.com/office/drawing/2014/main" id="{04AE3B9E-4ED6-4DCA-A6AE-A27B5740B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0" y="4202618"/>
            <a:ext cx="2349206" cy="18920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1784BD-F9CB-4020-92B0-6C21411D2CDC}"/>
              </a:ext>
            </a:extLst>
          </p:cNvPr>
          <p:cNvSpPr/>
          <p:nvPr/>
        </p:nvSpPr>
        <p:spPr bwMode="auto">
          <a:xfrm>
            <a:off x="5990254" y="1250303"/>
            <a:ext cx="3153746" cy="5281126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1B6BDD-714F-41D9-BBA1-50B91C3AC414}"/>
              </a:ext>
            </a:extLst>
          </p:cNvPr>
          <p:cNvSpPr txBox="1"/>
          <p:nvPr/>
        </p:nvSpPr>
        <p:spPr bwMode="auto">
          <a:xfrm>
            <a:off x="392659" y="1354490"/>
            <a:ext cx="5401651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000"/>
              <a:t>Harness “</a:t>
            </a:r>
            <a:r>
              <a:rPr lang="en-US" sz="2000" b="1"/>
              <a:t>C</a:t>
            </a:r>
            <a:r>
              <a:rPr lang="en-US" sz="2000"/>
              <a:t>” - Block to Inline Converter</a:t>
            </a:r>
            <a:endParaRPr lang="en-US" sz="2400"/>
          </a:p>
          <a:p>
            <a:endParaRPr lang="en-US" sz="800"/>
          </a:p>
          <a:p>
            <a:r>
              <a:rPr lang="en-US" sz="2000"/>
              <a:t>Used with older style furnaces having “block” style main system connector.  Converts wiring to use new style board with “inline” style connector. (Carrier and ICM have a similar harness in their kits.)</a:t>
            </a:r>
            <a:endParaRPr lang="en-US" sz="2400"/>
          </a:p>
        </p:txBody>
      </p:sp>
      <p:pic>
        <p:nvPicPr>
          <p:cNvPr id="5" name="Picture 4" descr="A picture containing cable&#10;&#10;Description automatically generated">
            <a:extLst>
              <a:ext uri="{FF2B5EF4-FFF2-40B4-BE49-F238E27FC236}">
                <a16:creationId xmlns:a16="http://schemas.microsoft.com/office/drawing/2014/main" id="{C8349D4B-07B3-4E4D-BD81-CE24C9DCB8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3428" y="2664256"/>
            <a:ext cx="3909089" cy="2423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047C2F-6CBC-4622-898C-3D6B71E50296}"/>
              </a:ext>
            </a:extLst>
          </p:cNvPr>
          <p:cNvSpPr txBox="1"/>
          <p:nvPr/>
        </p:nvSpPr>
        <p:spPr bwMode="auto">
          <a:xfrm>
            <a:off x="6830009" y="5962426"/>
            <a:ext cx="1744824" cy="46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05000"/>
              </a:lnSpc>
            </a:pPr>
            <a:r>
              <a:rPr lang="en-US" sz="1200" b="1" i="1"/>
              <a:t>BLOCK – Plugs into furnace wiring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9F71E6-4203-4943-B981-E42951D09DE9}"/>
              </a:ext>
            </a:extLst>
          </p:cNvPr>
          <p:cNvSpPr txBox="1"/>
          <p:nvPr/>
        </p:nvSpPr>
        <p:spPr bwMode="auto">
          <a:xfrm>
            <a:off x="7022842" y="1354490"/>
            <a:ext cx="1359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b="1" i="1"/>
              <a:t>INLINE – Plugs into the board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295C929-26BD-436A-9EBF-1CD20F426DC8}"/>
              </a:ext>
            </a:extLst>
          </p:cNvPr>
          <p:cNvSpPr/>
          <p:nvPr/>
        </p:nvSpPr>
        <p:spPr bwMode="auto">
          <a:xfrm rot="3558163">
            <a:off x="2021945" y="5019027"/>
            <a:ext cx="330661" cy="550088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5EECDF-5720-4E51-8C74-1CB23F995AC7}"/>
              </a:ext>
            </a:extLst>
          </p:cNvPr>
          <p:cNvSpPr txBox="1"/>
          <p:nvPr/>
        </p:nvSpPr>
        <p:spPr bwMode="auto">
          <a:xfrm>
            <a:off x="700538" y="6152158"/>
            <a:ext cx="19355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b="1"/>
              <a:t>“Block” </a:t>
            </a:r>
            <a:r>
              <a:rPr lang="en-US" sz="1200" b="1" i="1"/>
              <a:t>style circa 1998</a:t>
            </a:r>
          </a:p>
        </p:txBody>
      </p:sp>
      <p:pic>
        <p:nvPicPr>
          <p:cNvPr id="17" name="Picture 16" descr="A circuit board&#10;&#10;Description automatically generated">
            <a:extLst>
              <a:ext uri="{FF2B5EF4-FFF2-40B4-BE49-F238E27FC236}">
                <a16:creationId xmlns:a16="http://schemas.microsoft.com/office/drawing/2014/main" id="{C9776F49-14D0-4ABD-9734-EE7A02C11D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84" y="4084690"/>
            <a:ext cx="1789242" cy="2067468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36216DC-523C-4DDC-B7AB-6B0FF19E7EC8}"/>
              </a:ext>
            </a:extLst>
          </p:cNvPr>
          <p:cNvSpPr/>
          <p:nvPr/>
        </p:nvSpPr>
        <p:spPr bwMode="auto">
          <a:xfrm>
            <a:off x="3965510" y="5011496"/>
            <a:ext cx="246916" cy="567378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2A1D58-DB36-4C8C-B1BD-1387FDC08DF8}"/>
              </a:ext>
            </a:extLst>
          </p:cNvPr>
          <p:cNvSpPr/>
          <p:nvPr/>
        </p:nvSpPr>
        <p:spPr>
          <a:xfrm>
            <a:off x="3379303" y="6189215"/>
            <a:ext cx="2073003" cy="272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105000"/>
              </a:lnSpc>
            </a:pPr>
            <a:r>
              <a:rPr lang="en-US" sz="1200" b="1"/>
              <a:t>“Inline” </a:t>
            </a:r>
            <a:r>
              <a:rPr lang="en-US" sz="1200" b="1" i="1"/>
              <a:t>style started 2003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A3BB06C-3E3D-4EBB-BB10-DC6D64872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1" y="123986"/>
            <a:ext cx="8626983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Feature and Design – Accessory Wiring Adapters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0148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244526-3E39-4E21-BDAA-E16822B213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278" y="2147077"/>
            <a:ext cx="971263" cy="567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AA1172-A666-4454-B2DA-FDBCE656B6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 t="33959" r="7388" b="33959"/>
          <a:stretch/>
        </p:blipFill>
        <p:spPr>
          <a:xfrm>
            <a:off x="6364768" y="4925628"/>
            <a:ext cx="1805389" cy="4331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6680AC-A11C-4C1A-8AF2-A633D1D81B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503" y="4918071"/>
            <a:ext cx="1397298" cy="4331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CE0466-1D81-4AFB-8EA3-9CD1E1F5D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422" y="5401599"/>
            <a:ext cx="574400" cy="6185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C9EAA6-49CD-4951-A85B-12CF3D24BC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021" y="5488890"/>
            <a:ext cx="1510669" cy="4331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916C61-9E1D-4909-8467-6086146A6F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541" y="5501645"/>
            <a:ext cx="1073801" cy="46550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034A5AE-14BF-4BEA-B8D3-B63C0C3F71BC}"/>
              </a:ext>
            </a:extLst>
          </p:cNvPr>
          <p:cNvSpPr/>
          <p:nvPr/>
        </p:nvSpPr>
        <p:spPr bwMode="auto">
          <a:xfrm>
            <a:off x="4509559" y="1278384"/>
            <a:ext cx="4651899" cy="5335479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D56E00-EA67-C044-8FA9-F6875011A752}"/>
              </a:ext>
            </a:extLst>
          </p:cNvPr>
          <p:cNvSpPr txBox="1">
            <a:spLocks/>
          </p:cNvSpPr>
          <p:nvPr/>
        </p:nvSpPr>
        <p:spPr>
          <a:xfrm>
            <a:off x="385333" y="1345007"/>
            <a:ext cx="3334412" cy="542360"/>
          </a:xfrm>
          <a:prstGeom prst="rect">
            <a:avLst/>
          </a:prstGeom>
        </p:spPr>
        <p:txBody>
          <a:bodyPr anchor="t"/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/>
              <a:t>The 21V51D-751 expands White-Rodgers' Carrier &amp; ICP family Product Offerings</a:t>
            </a:r>
            <a:br>
              <a:rPr lang="en-US"/>
            </a:br>
            <a:br>
              <a:rPr lang="en-US"/>
            </a:br>
            <a:endParaRPr lang="en-US" kern="0">
              <a:cs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79FD48-C9A4-EF41-9CFE-7565F4976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/>
          <a:lstStyle/>
          <a:p>
            <a:r>
              <a:rPr lang="en-US" b="1"/>
              <a:t>Introduction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CB519A-04CB-47EF-9CD8-0D91EEA232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503" y="2025660"/>
            <a:ext cx="2536710" cy="1128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85B930-51FC-4C68-8519-AB8EAFF4DD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19" y="2888385"/>
            <a:ext cx="508098" cy="563159"/>
          </a:xfrm>
          <a:prstGeom prst="rect">
            <a:avLst/>
          </a:prstGeom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2EC589CC-6575-4EFD-8F8A-121E406B67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991" y="3506554"/>
            <a:ext cx="3718327" cy="12157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E298FD-8923-4BB0-ACAE-F93C0A9893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991" y="6020184"/>
            <a:ext cx="1726183" cy="3679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A32201-AAB0-4CDD-A3A1-6F1823F42C2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535" y="6077954"/>
            <a:ext cx="1075080" cy="36791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61F5B78-DFF7-471D-9B04-60ECC4B418F4}"/>
              </a:ext>
            </a:extLst>
          </p:cNvPr>
          <p:cNvSpPr/>
          <p:nvPr/>
        </p:nvSpPr>
        <p:spPr>
          <a:xfrm>
            <a:off x="4669432" y="1376299"/>
            <a:ext cx="3390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Provides an additional SKU for:</a:t>
            </a:r>
            <a:endParaRPr lang="en-US" sz="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B462F3-BE61-4A21-912F-7C8AD2E33B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01" y="2661280"/>
            <a:ext cx="3259544" cy="243144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099992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Harness Selection Table</a:t>
            </a: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635E7C9-E1E4-4038-9161-C31FC48B12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703622"/>
              </p:ext>
            </p:extLst>
          </p:nvPr>
        </p:nvGraphicFramePr>
        <p:xfrm>
          <a:off x="1682426" y="1295399"/>
          <a:ext cx="5381440" cy="5017308"/>
        </p:xfrm>
        <a:graphic>
          <a:graphicData uri="http://schemas.openxmlformats.org/drawingml/2006/table">
            <a:tbl>
              <a:tblPr firstRow="1" firstCol="1" bandRow="1"/>
              <a:tblGrid>
                <a:gridCol w="1015550">
                  <a:extLst>
                    <a:ext uri="{9D8B030D-6E8A-4147-A177-3AD203B41FA5}">
                      <a16:colId xmlns:a16="http://schemas.microsoft.com/office/drawing/2014/main" val="3508862489"/>
                    </a:ext>
                  </a:extLst>
                </a:gridCol>
                <a:gridCol w="479932">
                  <a:extLst>
                    <a:ext uri="{9D8B030D-6E8A-4147-A177-3AD203B41FA5}">
                      <a16:colId xmlns:a16="http://schemas.microsoft.com/office/drawing/2014/main" val="3341811613"/>
                    </a:ext>
                  </a:extLst>
                </a:gridCol>
                <a:gridCol w="557253">
                  <a:extLst>
                    <a:ext uri="{9D8B030D-6E8A-4147-A177-3AD203B41FA5}">
                      <a16:colId xmlns:a16="http://schemas.microsoft.com/office/drawing/2014/main" val="1144461218"/>
                    </a:ext>
                  </a:extLst>
                </a:gridCol>
                <a:gridCol w="849085">
                  <a:extLst>
                    <a:ext uri="{9D8B030D-6E8A-4147-A177-3AD203B41FA5}">
                      <a16:colId xmlns:a16="http://schemas.microsoft.com/office/drawing/2014/main" val="536177367"/>
                    </a:ext>
                  </a:extLst>
                </a:gridCol>
                <a:gridCol w="660355">
                  <a:extLst>
                    <a:ext uri="{9D8B030D-6E8A-4147-A177-3AD203B41FA5}">
                      <a16:colId xmlns:a16="http://schemas.microsoft.com/office/drawing/2014/main" val="230675341"/>
                    </a:ext>
                  </a:extLst>
                </a:gridCol>
                <a:gridCol w="775010">
                  <a:extLst>
                    <a:ext uri="{9D8B030D-6E8A-4147-A177-3AD203B41FA5}">
                      <a16:colId xmlns:a16="http://schemas.microsoft.com/office/drawing/2014/main" val="3791504871"/>
                    </a:ext>
                  </a:extLst>
                </a:gridCol>
                <a:gridCol w="1044255">
                  <a:extLst>
                    <a:ext uri="{9D8B030D-6E8A-4147-A177-3AD203B41FA5}">
                      <a16:colId xmlns:a16="http://schemas.microsoft.com/office/drawing/2014/main" val="2544553434"/>
                    </a:ext>
                  </a:extLst>
                </a:gridCol>
              </a:tblGrid>
              <a:tr h="13203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Control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Brand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Blower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Thermostat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“A”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ICP Flip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“B”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Old Style Carrier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“C”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Control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5486310"/>
                  </a:ext>
                </a:extLst>
              </a:tr>
              <a:tr h="176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CEPL130948-01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Carrier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249" marR="78249" marT="39125" marB="391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ECMx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249" marR="78249" marT="39125" marB="391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249" marR="78249" marT="39125" marB="391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249" marR="78249" marT="39125" marB="391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249" marR="78249" marT="39125" marB="391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CEPL130948-01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3999062"/>
                  </a:ext>
                </a:extLst>
              </a:tr>
              <a:tr h="176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CEPL130948-02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CEPL130948-02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2478145"/>
                  </a:ext>
                </a:extLst>
              </a:tr>
              <a:tr h="176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HK42FZ028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HK42FZ028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1938309"/>
                  </a:ext>
                </a:extLst>
              </a:tr>
              <a:tr h="176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HK42FZ040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HK42FZ040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770206"/>
                  </a:ext>
                </a:extLst>
              </a:tr>
              <a:tr h="176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325879-751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PSC / VS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249" marR="78249" marT="39125" marB="391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249" marR="78249" marT="39125" marB="391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249" marR="78249" marT="39125" marB="391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325879-751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300758"/>
                  </a:ext>
                </a:extLst>
              </a:tr>
              <a:tr h="176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CEPL130455-01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CEPL130455-01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402088"/>
                  </a:ext>
                </a:extLst>
              </a:tr>
              <a:tr h="176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HK42FZ017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HK42FZ017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1872934"/>
                  </a:ext>
                </a:extLst>
              </a:tr>
              <a:tr h="176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HK42FZ005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249" marR="78249" marT="39125" marB="391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249" marR="78249" marT="39125" marB="391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HK42FZ005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4474815"/>
                  </a:ext>
                </a:extLst>
              </a:tr>
              <a:tr h="176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HK42FZ010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HK42FZ010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661544"/>
                  </a:ext>
                </a:extLst>
              </a:tr>
              <a:tr h="176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HK42FZ015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HK42FZ015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261432"/>
                  </a:ext>
                </a:extLst>
              </a:tr>
              <a:tr h="3520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ICM2807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ICM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PSC / VS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ICM2807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5297514"/>
                  </a:ext>
                </a:extLst>
              </a:tr>
              <a:tr h="176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1184408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ICP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249" marR="78249" marT="39125" marB="391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ECMx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249" marR="78249" marT="39125" marB="391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249" marR="78249" marT="39125" marB="391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249" marR="78249" marT="39125" marB="391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1184408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417717"/>
                  </a:ext>
                </a:extLst>
              </a:tr>
              <a:tr h="176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CEPL131043-01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CEPL131043-01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993777"/>
                  </a:ext>
                </a:extLst>
              </a:tr>
              <a:tr h="176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HK42FZ041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HK42FZ041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0112386"/>
                  </a:ext>
                </a:extLst>
              </a:tr>
              <a:tr h="176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1172551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PSC Only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249" marR="78249" marT="39125" marB="391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249" marR="78249" marT="39125" marB="391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249" marR="78249" marT="39125" marB="391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1172551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8491564"/>
                  </a:ext>
                </a:extLst>
              </a:tr>
              <a:tr h="176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1172809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1172809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3801808"/>
                  </a:ext>
                </a:extLst>
              </a:tr>
              <a:tr h="176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CEPL130591-01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CEPL130591-01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1860642"/>
                  </a:ext>
                </a:extLst>
              </a:tr>
              <a:tr h="176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CEPL130591-41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CEPL130591-41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7937448"/>
                  </a:ext>
                </a:extLst>
              </a:tr>
              <a:tr h="176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HK42FZ019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HK42FZ019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0326"/>
                  </a:ext>
                </a:extLst>
              </a:tr>
              <a:tr h="176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HK42FZ020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Helvetica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HK42FZ020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87" marR="586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4405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77435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Pre-Install Steps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2C4DFF-E96C-4CDD-AD1D-F5251C679C0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0244" y="1323393"/>
            <a:ext cx="4023360" cy="5132388"/>
          </a:xfrm>
        </p:spPr>
        <p:txBody>
          <a:bodyPr wrap="square" anchor="t">
            <a:normAutofit lnSpcReduction="10000"/>
          </a:bodyPr>
          <a:lstStyle/>
          <a:p>
            <a:pPr marL="0" indent="0">
              <a:buNone/>
            </a:pPr>
            <a:r>
              <a:rPr lang="en-US"/>
              <a:t>Pre-Install Steps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endParaRPr lang="en-US" sz="400"/>
          </a:p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/>
              <a:t>Disconnect electrical power and gas supply to unit, then remove unit access panel.</a:t>
            </a:r>
          </a:p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/>
              <a:t>Mark and disconnect all wires from the existing control, then remove existing control. (It’s always a good idea to snap a quick picture).</a:t>
            </a:r>
          </a:p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/>
              <a:t>Refer to the Harness Descriptions, Harness Table, Wiring Diagram, and Dipswitch Configurations to connect and setup new control board to unit.</a:t>
            </a:r>
          </a:p>
          <a:p>
            <a:pPr marL="0" indent="0">
              <a:buNone/>
            </a:pPr>
            <a:endParaRPr lang="en-US" sz="1700"/>
          </a:p>
        </p:txBody>
      </p:sp>
      <p:pic>
        <p:nvPicPr>
          <p:cNvPr id="5" name="Picture 4" descr="A close up of a newspaper&#10;&#10;Description automatically generated">
            <a:extLst>
              <a:ext uri="{FF2B5EF4-FFF2-40B4-BE49-F238E27FC236}">
                <a16:creationId xmlns:a16="http://schemas.microsoft.com/office/drawing/2014/main" id="{1963E752-2A78-4636-9FA7-41F3820FD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398" y="1447800"/>
            <a:ext cx="4023360" cy="4421711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122516-CD3C-478C-B34C-BEBD3A5E93F3}"/>
              </a:ext>
            </a:extLst>
          </p:cNvPr>
          <p:cNvSpPr/>
          <p:nvPr/>
        </p:nvSpPr>
        <p:spPr bwMode="auto">
          <a:xfrm>
            <a:off x="495300" y="1923548"/>
            <a:ext cx="3302259" cy="819653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r>
              <a:rPr lang="en-US" sz="1400" b="1"/>
              <a:t>NOTE: All wiring should be installed according to local and national electrical codes and ordinances.</a:t>
            </a:r>
          </a:p>
        </p:txBody>
      </p:sp>
    </p:spTree>
    <p:extLst>
      <p:ext uri="{BB962C8B-B14F-4D97-AF65-F5344CB8AC3E}">
        <p14:creationId xmlns:p14="http://schemas.microsoft.com/office/powerpoint/2010/main" val="145149796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Wiring Diagram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732A65-BABF-419F-9DFA-E218FA064C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8"/>
          <a:stretch/>
        </p:blipFill>
        <p:spPr>
          <a:xfrm>
            <a:off x="3468397" y="1382485"/>
            <a:ext cx="5281395" cy="50906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5F50CC-1C1F-4E25-ACCE-721BDA0628E0}"/>
              </a:ext>
            </a:extLst>
          </p:cNvPr>
          <p:cNvSpPr/>
          <p:nvPr/>
        </p:nvSpPr>
        <p:spPr bwMode="auto">
          <a:xfrm>
            <a:off x="495300" y="1449297"/>
            <a:ext cx="2657804" cy="951665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/>
              <a:t>A full-size wiring diagram is included within the instruction sheet in </a:t>
            </a:r>
            <a:br>
              <a:rPr lang="en-US" sz="1600" b="1" dirty="0"/>
            </a:br>
            <a:r>
              <a:rPr lang="en-US" sz="1600" b="1" dirty="0"/>
              <a:t>every box.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3328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8117C-BBF1-4048-ADEB-666BB5106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Dipswitch Configuration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56439-BA39-48E3-9BCB-CAEB6CB4F4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9576" y="1339850"/>
            <a:ext cx="3538969" cy="3980295"/>
          </a:xfrm>
        </p:spPr>
        <p:txBody>
          <a:bodyPr/>
          <a:lstStyle/>
          <a:p>
            <a:r>
              <a:rPr lang="en-US" dirty="0"/>
              <a:t>Blower Motor Type</a:t>
            </a:r>
          </a:p>
          <a:p>
            <a:pPr lvl="1"/>
            <a:r>
              <a:rPr lang="en-US" dirty="0"/>
              <a:t>Default Operation PSC/VS</a:t>
            </a:r>
          </a:p>
          <a:p>
            <a:r>
              <a:rPr lang="en-US" dirty="0"/>
              <a:t>Low Heat Only Mode</a:t>
            </a:r>
          </a:p>
          <a:p>
            <a:pPr lvl="1"/>
            <a:r>
              <a:rPr lang="en-US" dirty="0"/>
              <a:t>Default Operation OFF (Single Stage Thermostat)</a:t>
            </a:r>
          </a:p>
          <a:p>
            <a:r>
              <a:rPr lang="en-US" dirty="0"/>
              <a:t>Heat Off Delay</a:t>
            </a:r>
          </a:p>
          <a:p>
            <a:pPr lvl="1"/>
            <a:r>
              <a:rPr lang="en-US" dirty="0"/>
              <a:t>Default Operation 120 seconds</a:t>
            </a:r>
          </a:p>
          <a:p>
            <a:r>
              <a:rPr lang="en-US" dirty="0"/>
              <a:t>Continuous Fan Speed</a:t>
            </a:r>
          </a:p>
          <a:p>
            <a:pPr lvl="1"/>
            <a:r>
              <a:rPr lang="en-US" dirty="0"/>
              <a:t>Default Operation Low Heat Speed</a:t>
            </a:r>
          </a:p>
        </p:txBody>
      </p:sp>
      <p:pic>
        <p:nvPicPr>
          <p:cNvPr id="5" name="Picture 4" descr="A circuit board&#10;&#10;Description automatically generated">
            <a:extLst>
              <a:ext uri="{FF2B5EF4-FFF2-40B4-BE49-F238E27FC236}">
                <a16:creationId xmlns:a16="http://schemas.microsoft.com/office/drawing/2014/main" id="{E2444C21-DDBB-E84D-A103-D2DB34AB42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5024" y="1614224"/>
            <a:ext cx="4079941" cy="356050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5FD4F53-5A09-2D44-A23B-0A8399CC4B94}"/>
              </a:ext>
            </a:extLst>
          </p:cNvPr>
          <p:cNvSpPr/>
          <p:nvPr/>
        </p:nvSpPr>
        <p:spPr bwMode="auto">
          <a:xfrm>
            <a:off x="8131966" y="1829318"/>
            <a:ext cx="421233" cy="955447"/>
          </a:xfrm>
          <a:prstGeom prst="rect">
            <a:avLst/>
          </a:prstGeom>
          <a:noFill/>
          <a:ln w="28575">
            <a:solidFill>
              <a:srgbClr val="FFC00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22" name="Picture 21" descr="A circuit board&#10;&#10;Description automatically generated">
            <a:extLst>
              <a:ext uri="{FF2B5EF4-FFF2-40B4-BE49-F238E27FC236}">
                <a16:creationId xmlns:a16="http://schemas.microsoft.com/office/drawing/2014/main" id="{7886C8A7-9AFC-684C-93CF-A244DD85B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7" t="8473" r="65914" b="81724"/>
          <a:stretch/>
        </p:blipFill>
        <p:spPr>
          <a:xfrm rot="5400000">
            <a:off x="3641506" y="2680565"/>
            <a:ext cx="1859972" cy="706582"/>
          </a:xfrm>
          <a:prstGeom prst="rect">
            <a:avLst/>
          </a:prstGeom>
          <a:ln w="31750">
            <a:solidFill>
              <a:srgbClr val="FFC000"/>
            </a:solidFill>
          </a:ln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6D8A660-960A-8A46-8BC0-78FCFA4A540A}"/>
              </a:ext>
            </a:extLst>
          </p:cNvPr>
          <p:cNvCxnSpPr/>
          <p:nvPr/>
        </p:nvCxnSpPr>
        <p:spPr bwMode="auto">
          <a:xfrm flipV="1">
            <a:off x="4924783" y="1829318"/>
            <a:ext cx="3207183" cy="274552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1BE4CA-6517-B74D-8A60-A43379D28973}"/>
              </a:ext>
            </a:extLst>
          </p:cNvPr>
          <p:cNvCxnSpPr/>
          <p:nvPr/>
        </p:nvCxnSpPr>
        <p:spPr bwMode="auto">
          <a:xfrm flipV="1">
            <a:off x="4924783" y="2784765"/>
            <a:ext cx="3207183" cy="118756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E869801-944F-DD45-85CD-DAF66A837EE4}"/>
              </a:ext>
            </a:extLst>
          </p:cNvPr>
          <p:cNvSpPr/>
          <p:nvPr/>
        </p:nvSpPr>
        <p:spPr bwMode="auto">
          <a:xfrm>
            <a:off x="495300" y="5008728"/>
            <a:ext cx="2670981" cy="1396225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To change settings break through yellow protective plastic film and make adjustments</a:t>
            </a:r>
            <a:r>
              <a:rPr lang="en-US" sz="1600" dirty="0"/>
              <a:t>.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ED4CCC-0EFB-A847-8A05-61E41F332347}"/>
              </a:ext>
            </a:extLst>
          </p:cNvPr>
          <p:cNvSpPr txBox="1"/>
          <p:nvPr/>
        </p:nvSpPr>
        <p:spPr bwMode="auto">
          <a:xfrm>
            <a:off x="4571492" y="5533842"/>
            <a:ext cx="4445223" cy="36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i="1" dirty="0"/>
              <a:t>Shown switched to </a:t>
            </a:r>
            <a:r>
              <a:rPr lang="en-US" i="1" dirty="0" err="1"/>
              <a:t>ECMx</a:t>
            </a:r>
            <a:r>
              <a:rPr lang="en-US" i="1" dirty="0"/>
              <a:t> in this example)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70774149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Dipswitch Configuration </a:t>
            </a:r>
            <a:br>
              <a:rPr lang="en-US" b="1"/>
            </a:br>
            <a:r>
              <a:rPr lang="en-US" b="1"/>
              <a:t>Blower Type and Low Heat Only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D9055-E331-495B-8A25-BF8184FDD1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74183" y="1179702"/>
            <a:ext cx="8356600" cy="3867533"/>
          </a:xfrm>
        </p:spPr>
        <p:txBody>
          <a:bodyPr/>
          <a:lstStyle/>
          <a:p>
            <a:pPr marL="0" indent="0">
              <a:lnSpc>
                <a:spcPct val="105000"/>
              </a:lnSpc>
              <a:buNone/>
            </a:pPr>
            <a:r>
              <a:rPr lang="en-US"/>
              <a:t>Dipswitches must be set for blower type the board is being configured for.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EFED7A-CB2E-4F60-8840-5B5CD10DE2EC}"/>
              </a:ext>
            </a:extLst>
          </p:cNvPr>
          <p:cNvSpPr/>
          <p:nvPr/>
        </p:nvSpPr>
        <p:spPr bwMode="auto">
          <a:xfrm>
            <a:off x="511970" y="4552950"/>
            <a:ext cx="3940513" cy="205739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/>
              <a:t>NOTE: Cycle power after changes are made.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/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/>
              <a:t>If configuring for </a:t>
            </a:r>
            <a:r>
              <a:rPr lang="en-US" sz="1400" b="1" dirty="0" err="1"/>
              <a:t>ECMx</a:t>
            </a:r>
            <a:r>
              <a:rPr lang="en-US" sz="1400" b="1" dirty="0"/>
              <a:t>, dipswitch must be switched to OFF position.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/>
              <a:t>“Low Heat Only” dipswitch selection allows a single stage thermostat to remain installed, where traditionally a new thermostat would be required.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446DFB4-FFEF-4B4D-ADB4-E47C6CAF3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691" y="1720274"/>
            <a:ext cx="5694204" cy="246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4598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F3225BA-D088-B147-8ACA-A44A2EB87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4987" y="3431286"/>
            <a:ext cx="2862694" cy="3273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 wrap="square" anchor="b">
            <a:normAutofit fontScale="90000"/>
          </a:bodyPr>
          <a:lstStyle/>
          <a:p>
            <a:r>
              <a:rPr lang="en-US" b="1" dirty="0"/>
              <a:t>Variable Speed Notes</a:t>
            </a:r>
            <a:br>
              <a:rPr lang="en-US" b="1" dirty="0"/>
            </a:br>
            <a:r>
              <a:rPr lang="en-US" b="1" dirty="0"/>
              <a:t>Carrier Brands Only – ICP Brands Not Supported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4793D1A-9ECB-44F9-AE0D-6C4EBC6AEF1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3192" y="1341311"/>
            <a:ext cx="5035735" cy="4291004"/>
          </a:xfrm>
        </p:spPr>
        <p:txBody>
          <a:bodyPr/>
          <a:lstStyle/>
          <a:p>
            <a:pPr>
              <a:buClr>
                <a:schemeClr val="tx1"/>
              </a:buClr>
              <a:buSzPct val="100000"/>
            </a:pPr>
            <a:r>
              <a:rPr lang="en-US" sz="1600" dirty="0"/>
              <a:t>Ensure blower type dipswitch is set to PSC / VS.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600" dirty="0"/>
              <a:t>The green DEHUM wire from the VS motor connects to G terminal (green wire of “</a:t>
            </a:r>
            <a:r>
              <a:rPr lang="en-US" sz="1600" b="1" dirty="0"/>
              <a:t>A</a:t>
            </a:r>
            <a:r>
              <a:rPr lang="en-US" sz="1600" dirty="0"/>
              <a:t>” harness) if previously connected to G on original control board.  Cut the existing 1/4” spade terminal off, strip the wire and attach with a supplied wire nut. 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600" dirty="0"/>
              <a:t>NOTE:  The green DEHUM wire from the VS motor may have been spliced to a thermostat wire connected to a Carrier </a:t>
            </a:r>
            <a:r>
              <a:rPr lang="en-US" sz="1600" dirty="0" err="1"/>
              <a:t>Thermidistat</a:t>
            </a:r>
            <a:r>
              <a:rPr lang="en-US" sz="1600" dirty="0"/>
              <a:t>™ DHUM terminal. Leave it this way and </a:t>
            </a:r>
            <a:r>
              <a:rPr lang="en-US" sz="1600" b="1" dirty="0"/>
              <a:t>DO NOT </a:t>
            </a:r>
            <a:r>
              <a:rPr lang="en-US" sz="1600" dirty="0"/>
              <a:t>connect it to the DHUM terminal (black wire of “</a:t>
            </a:r>
            <a:r>
              <a:rPr lang="en-US" sz="1600" b="1" dirty="0"/>
              <a:t>A</a:t>
            </a:r>
            <a:r>
              <a:rPr lang="en-US" sz="1600" dirty="0"/>
              <a:t>” harness) on new control board. </a:t>
            </a:r>
          </a:p>
          <a:p>
            <a:pPr>
              <a:buClr>
                <a:schemeClr val="tx1"/>
              </a:buClr>
              <a:buSzPct val="100000"/>
            </a:pPr>
            <a:endParaRPr lang="en-US" sz="400" dirty="0"/>
          </a:p>
          <a:p>
            <a:pPr>
              <a:buClr>
                <a:schemeClr val="tx1"/>
              </a:buClr>
              <a:buSzPct val="100000"/>
            </a:pPr>
            <a:r>
              <a:rPr lang="en-US" sz="1600" dirty="0"/>
              <a:t>The 2 white wires previously connected to the 1/4” HUM spade terminal of the original control board need to be connected to the 1/4” HUM 24V terminal on the new control board.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431ED9-02B7-43DD-89CD-0276FDA8CB0E}"/>
              </a:ext>
            </a:extLst>
          </p:cNvPr>
          <p:cNvSpPr/>
          <p:nvPr/>
        </p:nvSpPr>
        <p:spPr bwMode="auto">
          <a:xfrm>
            <a:off x="1872696" y="5551135"/>
            <a:ext cx="3590925" cy="811924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/>
              <a:t>NOTE: For Variable Speed units, plug existing 6-pin connector from daughter board to “VS MOTOR” PL3/4 on new control board.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5F911D-FDAD-4308-9B53-95C96B38AB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232124" y="1468858"/>
            <a:ext cx="2199868" cy="17186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035FFB-BAA3-409D-9A3A-64DEECE788CD}"/>
              </a:ext>
            </a:extLst>
          </p:cNvPr>
          <p:cNvSpPr/>
          <p:nvPr/>
        </p:nvSpPr>
        <p:spPr bwMode="auto">
          <a:xfrm>
            <a:off x="7004478" y="1677880"/>
            <a:ext cx="710215" cy="310718"/>
          </a:xfrm>
          <a:prstGeom prst="rect">
            <a:avLst/>
          </a:prstGeom>
          <a:noFill/>
          <a:ln w="28575">
            <a:solidFill>
              <a:srgbClr val="62BB46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1813626-68A5-484E-A643-A749B9040F03}"/>
              </a:ext>
            </a:extLst>
          </p:cNvPr>
          <p:cNvSpPr/>
          <p:nvPr/>
        </p:nvSpPr>
        <p:spPr bwMode="auto">
          <a:xfrm rot="5400000">
            <a:off x="7084652" y="5211317"/>
            <a:ext cx="354564" cy="674703"/>
          </a:xfrm>
          <a:prstGeom prst="ellipse">
            <a:avLst/>
          </a:prstGeom>
          <a:noFill/>
          <a:ln w="28575">
            <a:solidFill>
              <a:srgbClr val="62BB46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A3120D4-AA55-42D7-BFA7-2BA50A2A2B0C}"/>
              </a:ext>
            </a:extLst>
          </p:cNvPr>
          <p:cNvCxnSpPr>
            <a:cxnSpLocks/>
          </p:cNvCxnSpPr>
          <p:nvPr/>
        </p:nvCxnSpPr>
        <p:spPr bwMode="auto">
          <a:xfrm flipV="1">
            <a:off x="5353684" y="4446439"/>
            <a:ext cx="692009" cy="49842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2BB46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BE45844-8B62-4F5F-88DC-23B46B38E5AB}"/>
              </a:ext>
            </a:extLst>
          </p:cNvPr>
          <p:cNvCxnSpPr>
            <a:cxnSpLocks/>
          </p:cNvCxnSpPr>
          <p:nvPr/>
        </p:nvCxnSpPr>
        <p:spPr bwMode="auto">
          <a:xfrm flipV="1">
            <a:off x="5463621" y="5632315"/>
            <a:ext cx="1444810" cy="32478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2BB46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0751408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7E174-C655-4A10-88C8-40DCD91E8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Dipswitch Configuration – Heat Off Delay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C506E1-4ABD-2A40-AF6E-48CAA099FB5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1492" y="1248443"/>
            <a:ext cx="3994698" cy="2926348"/>
          </a:xfrm>
          <a:ln>
            <a:solidFill>
              <a:schemeClr val="tx1"/>
            </a:solidFill>
          </a:ln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E4142D7-3AAF-A04C-BC88-96720FED2C21}"/>
              </a:ext>
            </a:extLst>
          </p:cNvPr>
          <p:cNvSpPr txBox="1">
            <a:spLocks/>
          </p:cNvSpPr>
          <p:nvPr/>
        </p:nvSpPr>
        <p:spPr>
          <a:xfrm>
            <a:off x="390913" y="1323392"/>
            <a:ext cx="3212096" cy="1488047"/>
          </a:xfrm>
          <a:prstGeom prst="rect">
            <a:avLst/>
          </a:prstGeom>
        </p:spPr>
        <p:txBody>
          <a:bodyPr/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lnSpc>
                <a:spcPct val="105000"/>
              </a:lnSpc>
              <a:buNone/>
            </a:pPr>
            <a:r>
              <a:rPr lang="en-US" dirty="0"/>
              <a:t>Set dipswitch for desired blower run time at the end of a heating cycle. </a:t>
            </a:r>
          </a:p>
        </p:txBody>
      </p:sp>
    </p:spTree>
    <p:extLst>
      <p:ext uri="{BB962C8B-B14F-4D97-AF65-F5344CB8AC3E}">
        <p14:creationId xmlns:p14="http://schemas.microsoft.com/office/powerpoint/2010/main" val="200468588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23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 dirty="0"/>
              <a:t>Dipswitch Configuration - Fan Only Speed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EC16AD-EF81-4F97-A525-0740E9A1826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97202" y="1327915"/>
            <a:ext cx="4174774" cy="513238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Carrier requires that continuous fan speed is set through the thermostat. </a:t>
            </a:r>
          </a:p>
          <a:p>
            <a:pPr marL="0" indent="0">
              <a:buNone/>
            </a:pPr>
            <a:endParaRPr lang="en-US" sz="400" dirty="0"/>
          </a:p>
          <a:p>
            <a:r>
              <a:rPr lang="en-US" dirty="0"/>
              <a:t>OEM control board installs can be accidentally set for an undesired fan only speed</a:t>
            </a:r>
            <a:r>
              <a:rPr lang="en-US" sz="1800" dirty="0"/>
              <a:t>. </a:t>
            </a:r>
          </a:p>
          <a:p>
            <a:r>
              <a:rPr lang="en-US" sz="1800" dirty="0"/>
              <a:t>Occurs when the G terminal gets “toggled” with 24VAC by accident.</a:t>
            </a:r>
          </a:p>
          <a:p>
            <a:r>
              <a:rPr lang="en-US" sz="1800" dirty="0"/>
              <a:t>Can result in functional parts being replaced.</a:t>
            </a:r>
            <a:endParaRPr lang="en-US" sz="400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49A62B0-0C9F-43F4-AEED-AB2B8E21FB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516705"/>
              </p:ext>
            </p:extLst>
          </p:nvPr>
        </p:nvGraphicFramePr>
        <p:xfrm>
          <a:off x="4900613" y="2630488"/>
          <a:ext cx="3846512" cy="298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65" r:id="rId4" imgW="3105720" imgH="2407680" progId="">
                  <p:embed/>
                </p:oleObj>
              </mc:Choice>
              <mc:Fallback>
                <p:oleObj r:id="rId4" imgW="3105720" imgH="2407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00613" y="2630488"/>
                        <a:ext cx="3846512" cy="2982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2C89A7B-2E84-4025-8E1C-E2036FE7A86C}"/>
              </a:ext>
            </a:extLst>
          </p:cNvPr>
          <p:cNvSpPr/>
          <p:nvPr/>
        </p:nvSpPr>
        <p:spPr>
          <a:xfrm>
            <a:off x="4556484" y="131642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/>
              <a:t>White-Rodgers 21V51D-751 uses easy-to-understand dipswitch to set fan speed setup which cannot get “toggled” accidentally.</a:t>
            </a:r>
          </a:p>
        </p:txBody>
      </p:sp>
    </p:spTree>
    <p:extLst>
      <p:ext uri="{BB962C8B-B14F-4D97-AF65-F5344CB8AC3E}">
        <p14:creationId xmlns:p14="http://schemas.microsoft.com/office/powerpoint/2010/main" val="384097082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FEE08751-A6E7-4E2F-B2D0-9B73FD8A35AD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6813236" y="2507936"/>
            <a:ext cx="1022983" cy="628648"/>
          </a:xfrm>
          <a:prstGeom prst="bentConnector3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17DDE70D-561A-4FDA-B8BE-8865BF21865D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6933531" y="3743691"/>
            <a:ext cx="1022983" cy="628648"/>
          </a:xfrm>
          <a:prstGeom prst="bentConnector3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 wrap="square" anchor="b">
            <a:normAutofit/>
          </a:bodyPr>
          <a:lstStyle/>
          <a:p>
            <a:pPr marL="0" indent="0">
              <a:buNone/>
            </a:pPr>
            <a:r>
              <a:rPr lang="en-US" b="1" dirty="0"/>
              <a:t>Air Conditioning Relay Disable Jumper (Adaptive Cooling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D9055-E331-495B-8A25-BF8184FDD1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3191" y="1200664"/>
            <a:ext cx="5656942" cy="5132388"/>
          </a:xfrm>
        </p:spPr>
        <p:txBody>
          <a:bodyPr/>
          <a:lstStyle/>
          <a:p>
            <a:r>
              <a:rPr lang="en-US" sz="1800"/>
              <a:t>The 21V51D-751 can operate a two-speed A/C unit with a single-stage thermostat using an adaptive algorithm which selects between low-cooling or high-cooling operation. </a:t>
            </a:r>
          </a:p>
          <a:p>
            <a:pPr lvl="1"/>
            <a:r>
              <a:rPr lang="en-US"/>
              <a:t>MEANING: No need to replace a thermostat!</a:t>
            </a:r>
          </a:p>
          <a:p>
            <a:r>
              <a:rPr lang="en-US" sz="1800"/>
              <a:t>Control engages a two-stage cool operation, based on run time, without a two-stage thermostat. </a:t>
            </a:r>
          </a:p>
          <a:p>
            <a:r>
              <a:rPr lang="en-US" sz="1800"/>
              <a:t>For single stage thermostat applications with a two-stage outdoor unit, just ensure the </a:t>
            </a:r>
            <a:r>
              <a:rPr lang="en-US" sz="1800" b="1"/>
              <a:t>ACRDJ jumper </a:t>
            </a:r>
            <a:r>
              <a:rPr lang="en-US" sz="1800"/>
              <a:t>is present, to pass operation to the 21V51D-751.</a:t>
            </a:r>
            <a:br>
              <a:rPr lang="en-US" sz="1800"/>
            </a:br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A86814-E5FE-45AA-A557-86236888EFEE}"/>
              </a:ext>
            </a:extLst>
          </p:cNvPr>
          <p:cNvSpPr/>
          <p:nvPr/>
        </p:nvSpPr>
        <p:spPr bwMode="auto">
          <a:xfrm>
            <a:off x="4176417" y="4569507"/>
            <a:ext cx="1697484" cy="1251753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NOTE: For adaptive cooling operation, connect thermostat cool input to Y1 terminal (yellow wire of “A” harness).</a:t>
            </a:r>
            <a:endParaRPr lang="en-US" sz="1200" b="1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5C7D1E-3326-4E0F-86AE-157A7415CEE7}"/>
              </a:ext>
            </a:extLst>
          </p:cNvPr>
          <p:cNvGrpSpPr/>
          <p:nvPr/>
        </p:nvGrpSpPr>
        <p:grpSpPr>
          <a:xfrm>
            <a:off x="548701" y="4601222"/>
            <a:ext cx="2975733" cy="2170892"/>
            <a:chOff x="5789635" y="2865416"/>
            <a:chExt cx="3459780" cy="26598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EABB2F-2A20-45C5-AB6D-A3C077C86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9635" y="2865416"/>
              <a:ext cx="3459780" cy="2659610"/>
            </a:xfrm>
            <a:prstGeom prst="rect">
              <a:avLst/>
            </a:prstGeom>
            <a:ln w="28575">
              <a:solidFill>
                <a:schemeClr val="accent2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FE5D70-5D7E-4CEA-9400-834282C1DD72}"/>
                </a:ext>
              </a:extLst>
            </p:cNvPr>
            <p:cNvSpPr/>
            <p:nvPr/>
          </p:nvSpPr>
          <p:spPr bwMode="auto">
            <a:xfrm>
              <a:off x="5793363" y="5281126"/>
              <a:ext cx="1912776" cy="24415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 descr="A picture containing clock&#10;&#10;Description automatically generated">
            <a:extLst>
              <a:ext uri="{FF2B5EF4-FFF2-40B4-BE49-F238E27FC236}">
                <a16:creationId xmlns:a16="http://schemas.microsoft.com/office/drawing/2014/main" id="{ECCA341A-187E-4A44-842D-7C43B726FB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456" y="1447800"/>
            <a:ext cx="1885446" cy="1214355"/>
          </a:xfrm>
          <a:prstGeom prst="rect">
            <a:avLst/>
          </a:prstGeom>
        </p:spPr>
      </p:pic>
      <p:pic>
        <p:nvPicPr>
          <p:cNvPr id="11" name="Picture 6" descr="https://photos-3.dropbox.com/t/2/AAC2h3PpUbGndkqY05nqHdTWkDGKMnMyGtUKF0UgoOEi0Q/12/405925976/png/32x32/3/1487365200/0/2/board%20a.png/EJjY1J8DGPINIAcoBw/vW-vugvsuBcqxezgXiG8lj855KZbzWKz3gY8LOoo1QQ%2Cb5R2XCmAmPG-n-xluKiqFmIxF936iK5S7JIVfAS0uPo%2CBpIVIwwrxH1xkt6jvg5x6YtnGv1pC30zEFOjLOa2dE8%2C8R0M5saxqPjDqLvf1TDut39vUeZGeNZdnhZfEkNWBBQ%2CQbyHhSlmfAiVlxnDpyDwdsouW2jMPNNWytKC5O_W99E%2Cp1sNYZuFwbOIL-eHlweISav5VD5FlvaajKwyoxFLf7w?dl=0&amp;size=800x600&amp;size_mode=3">
            <a:extLst>
              <a:ext uri="{FF2B5EF4-FFF2-40B4-BE49-F238E27FC236}">
                <a16:creationId xmlns:a16="http://schemas.microsoft.com/office/drawing/2014/main" id="{92821607-8EE2-4C57-97F6-9BDF04D9C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084" y="2900085"/>
            <a:ext cx="1204291" cy="101342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D43551-DBDE-4057-9DE4-2C5A164BA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1182" y="4202515"/>
            <a:ext cx="1885446" cy="243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5646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EC16AD-EF81-4F97-A525-0740E9A1826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2523" y="1339118"/>
            <a:ext cx="8452923" cy="629970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b="1"/>
              <a:t>Operation: Heat Mode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23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 dirty="0"/>
              <a:t>Operation Modes included in instruction sheet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1A57A4-EE52-4461-985E-0E1CE7AA7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982" y="1800521"/>
            <a:ext cx="5528035" cy="41675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769DF6-54CE-49D7-A909-271DF8E4AECB}"/>
              </a:ext>
            </a:extLst>
          </p:cNvPr>
          <p:cNvSpPr/>
          <p:nvPr/>
        </p:nvSpPr>
        <p:spPr>
          <a:xfrm>
            <a:off x="495300" y="6217803"/>
            <a:ext cx="6547526" cy="307777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1400" b="1"/>
              <a:t>NOTE: See instruction sheets in packaging for full list of operation modes</a:t>
            </a:r>
            <a:r>
              <a:rPr lang="en-US" sz="1400"/>
              <a:t>.</a:t>
            </a:r>
            <a:endParaRPr lang="en-US" sz="1400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BFCD5-3120-484B-B9F7-2FBE79DC16DB}"/>
              </a:ext>
            </a:extLst>
          </p:cNvPr>
          <p:cNvSpPr/>
          <p:nvPr/>
        </p:nvSpPr>
        <p:spPr bwMode="auto">
          <a:xfrm>
            <a:off x="3366929" y="5786490"/>
            <a:ext cx="1900475" cy="210793"/>
          </a:xfrm>
          <a:prstGeom prst="rect">
            <a:avLst/>
          </a:prstGeom>
          <a:solidFill>
            <a:srgbClr val="FFC000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E96FF5-F7B0-3145-B883-24A88DFDD276}"/>
              </a:ext>
            </a:extLst>
          </p:cNvPr>
          <p:cNvSpPr txBox="1"/>
          <p:nvPr/>
        </p:nvSpPr>
        <p:spPr bwMode="auto">
          <a:xfrm>
            <a:off x="3354202" y="5777342"/>
            <a:ext cx="1900475" cy="22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05000"/>
              </a:lnSpc>
            </a:pPr>
            <a:r>
              <a:rPr lang="en-US" sz="900" dirty="0">
                <a:solidFill>
                  <a:schemeClr val="bg1"/>
                </a:solidFill>
              </a:rPr>
              <a:t>Amber LED: 1 flash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88C6E6-2E72-7241-B923-0C0E01B676D1}"/>
              </a:ext>
            </a:extLst>
          </p:cNvPr>
          <p:cNvSpPr/>
          <p:nvPr/>
        </p:nvSpPr>
        <p:spPr bwMode="auto">
          <a:xfrm>
            <a:off x="5285570" y="5786490"/>
            <a:ext cx="1029458" cy="210793"/>
          </a:xfrm>
          <a:prstGeom prst="rect">
            <a:avLst/>
          </a:prstGeom>
          <a:solidFill>
            <a:srgbClr val="FFC000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6DE590-2942-7641-9C7E-1C0AC3D171F7}"/>
              </a:ext>
            </a:extLst>
          </p:cNvPr>
          <p:cNvSpPr txBox="1"/>
          <p:nvPr/>
        </p:nvSpPr>
        <p:spPr bwMode="auto">
          <a:xfrm>
            <a:off x="5161123" y="5796834"/>
            <a:ext cx="1296897" cy="21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05000"/>
              </a:lnSpc>
            </a:pPr>
            <a:r>
              <a:rPr lang="en-US" sz="800" dirty="0">
                <a:solidFill>
                  <a:schemeClr val="bg1"/>
                </a:solidFill>
              </a:rPr>
              <a:t>Amber LED: 2 flashes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8895C0-17A0-2445-A1B1-1C090CA4FBAF}"/>
              </a:ext>
            </a:extLst>
          </p:cNvPr>
          <p:cNvSpPr/>
          <p:nvPr/>
        </p:nvSpPr>
        <p:spPr bwMode="auto">
          <a:xfrm>
            <a:off x="6315028" y="5786490"/>
            <a:ext cx="999179" cy="210793"/>
          </a:xfrm>
          <a:prstGeom prst="rect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A3DFC6-180D-5741-96AF-38972123FB77}"/>
              </a:ext>
            </a:extLst>
          </p:cNvPr>
          <p:cNvSpPr txBox="1"/>
          <p:nvPr/>
        </p:nvSpPr>
        <p:spPr bwMode="auto">
          <a:xfrm>
            <a:off x="6278318" y="5786490"/>
            <a:ext cx="1066782" cy="21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05000"/>
              </a:lnSpc>
            </a:pPr>
            <a:r>
              <a:rPr lang="en-US" sz="800">
                <a:solidFill>
                  <a:schemeClr val="bg1"/>
                </a:solidFill>
              </a:rPr>
              <a:t>Green LED: ON</a:t>
            </a:r>
          </a:p>
        </p:txBody>
      </p:sp>
    </p:spTree>
    <p:extLst>
      <p:ext uri="{BB962C8B-B14F-4D97-AF65-F5344CB8AC3E}">
        <p14:creationId xmlns:p14="http://schemas.microsoft.com/office/powerpoint/2010/main" val="426599290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02D02B8-6721-49ED-A32D-632DFFB8B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19" y="1739167"/>
            <a:ext cx="774730" cy="841686"/>
          </a:xfrm>
          <a:prstGeom prst="rect">
            <a:avLst/>
          </a:prstGeom>
        </p:spPr>
      </p:pic>
      <p:pic>
        <p:nvPicPr>
          <p:cNvPr id="39" name="Picture 38" descr="A circuit board&#10;&#10;Description generated with very high confidence">
            <a:extLst>
              <a:ext uri="{FF2B5EF4-FFF2-40B4-BE49-F238E27FC236}">
                <a16:creationId xmlns:a16="http://schemas.microsoft.com/office/drawing/2014/main" id="{1E9C79A1-BEA2-4C3F-81E7-9A6140D081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" t="3745" r="4714" b="3546"/>
          <a:stretch/>
        </p:blipFill>
        <p:spPr>
          <a:xfrm rot="16200000">
            <a:off x="2193165" y="2609767"/>
            <a:ext cx="748273" cy="1076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8FF12F-4240-49DE-9251-70DB94136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64" y="3215831"/>
            <a:ext cx="1088825" cy="94415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F1C3C29-A38C-4A0B-A82B-DECE790426BA}"/>
              </a:ext>
            </a:extLst>
          </p:cNvPr>
          <p:cNvSpPr/>
          <p:nvPr/>
        </p:nvSpPr>
        <p:spPr bwMode="auto">
          <a:xfrm>
            <a:off x="0" y="1463615"/>
            <a:ext cx="3338003" cy="5200609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 wrap="square" anchor="b">
            <a:normAutofit/>
          </a:bodyPr>
          <a:lstStyle/>
          <a:p>
            <a:pPr marL="0" indent="0">
              <a:buNone/>
            </a:pPr>
            <a:r>
              <a:rPr lang="en-US" b="1" dirty="0"/>
              <a:t>Extensive Carrier/ICP Offerings</a:t>
            </a:r>
            <a:endParaRPr lang="en-US" sz="2400" b="1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87A0818A-5D30-48ED-A335-284F981862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28024"/>
              </p:ext>
            </p:extLst>
          </p:nvPr>
        </p:nvGraphicFramePr>
        <p:xfrm>
          <a:off x="3428365" y="1146895"/>
          <a:ext cx="5478846" cy="5471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702">
                  <a:extLst>
                    <a:ext uri="{9D8B030D-6E8A-4147-A177-3AD203B41FA5}">
                      <a16:colId xmlns:a16="http://schemas.microsoft.com/office/drawing/2014/main" val="2222260242"/>
                    </a:ext>
                  </a:extLst>
                </a:gridCol>
                <a:gridCol w="1286933">
                  <a:extLst>
                    <a:ext uri="{9D8B030D-6E8A-4147-A177-3AD203B41FA5}">
                      <a16:colId xmlns:a16="http://schemas.microsoft.com/office/drawing/2014/main" val="4246100824"/>
                    </a:ext>
                  </a:extLst>
                </a:gridCol>
                <a:gridCol w="2049211">
                  <a:extLst>
                    <a:ext uri="{9D8B030D-6E8A-4147-A177-3AD203B41FA5}">
                      <a16:colId xmlns:a16="http://schemas.microsoft.com/office/drawing/2014/main" val="2517063957"/>
                    </a:ext>
                  </a:extLst>
                </a:gridCol>
              </a:tblGrid>
              <a:tr h="313402">
                <a:tc>
                  <a:txBody>
                    <a:bodyPr/>
                    <a:lstStyle/>
                    <a:p>
                      <a:pPr algn="ctr"/>
                      <a:r>
                        <a:rPr lang="en-US" sz="1000" b="0"/>
                        <a:t>Offering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/>
                        <a:t>Model Numbers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Replaces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4936555"/>
                  </a:ext>
                </a:extLst>
              </a:tr>
              <a:tr h="490409">
                <a:tc>
                  <a:txBody>
                    <a:bodyPr/>
                    <a:lstStyle/>
                    <a:p>
                      <a:r>
                        <a:rPr lang="en-US" sz="900" b="1" dirty="0"/>
                        <a:t>Integrated Furnace Controls</a:t>
                      </a:r>
                    </a:p>
                    <a:p>
                      <a:r>
                        <a:rPr lang="en-US" sz="900" b="1" dirty="0"/>
                        <a:t>Single &amp; 2-stage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50M56U-751</a:t>
                      </a:r>
                      <a:endParaRPr lang="en-US" sz="900" b="1" i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21V51D-751</a:t>
                      </a:r>
                      <a:endParaRPr lang="en-US" sz="9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/>
                        <a:t>HK42FZ004, 005, 007, 008, 009, 010, 011, 013, 015, 016, 017, 019, 020, 028, 034, 040, 041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0047853"/>
                  </a:ext>
                </a:extLst>
              </a:tr>
              <a:tr h="518556">
                <a:tc>
                  <a:txBody>
                    <a:bodyPr/>
                    <a:lstStyle/>
                    <a:p>
                      <a:r>
                        <a:rPr lang="en-US" sz="900" b="1" dirty="0"/>
                        <a:t>Air Handler Controls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48M55-751</a:t>
                      </a:r>
                    </a:p>
                    <a:p>
                      <a:r>
                        <a:rPr lang="en-US" sz="9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48P55-751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/>
                        <a:t>HK61EA002, 006, 010</a:t>
                      </a:r>
                    </a:p>
                    <a:p>
                      <a:r>
                        <a:rPr lang="en-US" sz="900" b="1" dirty="0"/>
                        <a:t>1171734, 1172975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898690"/>
                  </a:ext>
                </a:extLst>
              </a:tr>
              <a:tr h="247912">
                <a:tc rowSpan="3">
                  <a:txBody>
                    <a:bodyPr/>
                    <a:lstStyle/>
                    <a:p>
                      <a:r>
                        <a:rPr lang="en-US" sz="900" b="1" dirty="0"/>
                        <a:t>Ignitors, Nitride &amp; Carbide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767A-370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LH33ZS001, 002, 003, 004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3581235"/>
                  </a:ext>
                </a:extLst>
              </a:tr>
              <a:tr h="222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789A-751A1</a:t>
                      </a:r>
                      <a:endParaRPr lang="en-US" sz="9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LH33ZG001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5977834"/>
                  </a:ext>
                </a:extLst>
              </a:tr>
              <a:tr h="222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789A-751KT1/KT2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331930-751, 332505-751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9481050"/>
                  </a:ext>
                </a:extLst>
              </a:tr>
              <a:tr h="222913">
                <a:tc rowSpan="3">
                  <a:txBody>
                    <a:bodyPr/>
                    <a:lstStyle/>
                    <a:p>
                      <a:r>
                        <a:rPr lang="en-US" sz="900" b="1" dirty="0"/>
                        <a:t>Flame Sensor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n-US" sz="9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790-751A1</a:t>
                      </a:r>
                    </a:p>
                    <a:p>
                      <a:r>
                        <a:rPr lang="en-US" sz="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(Available August 2020)</a:t>
                      </a:r>
                      <a:endParaRPr lang="en-US" sz="8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LH33WZ511, 515, 517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4511845"/>
                  </a:ext>
                </a:extLst>
              </a:tr>
              <a:tr h="222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LH680012, LH680014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8107358"/>
                  </a:ext>
                </a:extLst>
              </a:tr>
              <a:tr h="222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LH33WZ521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249536"/>
                  </a:ext>
                </a:extLst>
              </a:tr>
              <a:tr h="489420">
                <a:tc>
                  <a:txBody>
                    <a:bodyPr/>
                    <a:lstStyle/>
                    <a:p>
                      <a:r>
                        <a:rPr lang="en-US" sz="900" b="1" dirty="0"/>
                        <a:t>Fan Timer - Universal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dirty="0"/>
                        <a:t>50F06-843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ST9120, ST9160 ICP Brand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Intelligent Valve Systems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5524652"/>
                  </a:ext>
                </a:extLst>
              </a:tr>
              <a:tr h="624157">
                <a:tc>
                  <a:txBody>
                    <a:bodyPr/>
                    <a:lstStyle/>
                    <a:p>
                      <a:r>
                        <a:rPr lang="en-US" sz="900" b="1" dirty="0"/>
                        <a:t>Defrost Control - Universal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b="1"/>
                        <a:t>47D01U-843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CES0110063, CES0130024 &amp; 76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HK32EA series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1052757, 1069364, 1087952 &amp; 53, 1093410,  and many more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8065062"/>
                  </a:ext>
                </a:extLst>
              </a:tr>
              <a:tr h="489420">
                <a:tc>
                  <a:txBody>
                    <a:bodyPr/>
                    <a:lstStyle/>
                    <a:p>
                      <a:r>
                        <a:rPr lang="en-US" sz="900" b="1" dirty="0" err="1"/>
                        <a:t>SureSwitch</a:t>
                      </a:r>
                      <a:r>
                        <a:rPr lang="en-US" sz="900" b="1" dirty="0"/>
                        <a:t> – Universal Contactor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b="1"/>
                        <a:t>49P11-843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/>
                        <a:t>250+ Parts Replaced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761737"/>
                  </a:ext>
                </a:extLst>
              </a:tr>
              <a:tr h="1126688">
                <a:tc>
                  <a:txBody>
                    <a:bodyPr/>
                    <a:lstStyle/>
                    <a:p>
                      <a:r>
                        <a:rPr lang="en-US" sz="900" b="1"/>
                        <a:t>Gas Valves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900" b="1"/>
                        <a:t>36C03-333</a:t>
                      </a:r>
                    </a:p>
                    <a:p>
                      <a:r>
                        <a:rPr lang="en-US" sz="900" b="1"/>
                        <a:t>36H32-423</a:t>
                      </a:r>
                    </a:p>
                    <a:p>
                      <a:r>
                        <a:rPr kumimoji="0" lang="en-US" sz="900" b="1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36H33-412</a:t>
                      </a:r>
                      <a:endParaRPr lang="en-US" sz="900" b="1"/>
                    </a:p>
                    <a:p>
                      <a:r>
                        <a:rPr kumimoji="0" lang="en-US" sz="900" b="1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36H64-463</a:t>
                      </a:r>
                      <a:endParaRPr lang="en-US" sz="900" b="1"/>
                    </a:p>
                    <a:p>
                      <a:r>
                        <a:rPr lang="en-US" sz="900" b="1"/>
                        <a:t>36J22-214</a:t>
                      </a:r>
                    </a:p>
                    <a:p>
                      <a:r>
                        <a:rPr lang="en-US" sz="900" b="1"/>
                        <a:t>36J54-214</a:t>
                      </a:r>
                    </a:p>
                    <a:p>
                      <a:r>
                        <a:rPr lang="en-US" sz="900" b="1"/>
                        <a:t>36J24-214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1000+ Parts Replaced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9073836"/>
                  </a:ext>
                </a:extLst>
              </a:tr>
            </a:tbl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E0DFDD4B-1A6C-429A-8031-427B0AD62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789" y="1640288"/>
            <a:ext cx="688949" cy="92104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8D48EE8-CF81-4A97-8CB3-14657DA1BFC4}"/>
              </a:ext>
            </a:extLst>
          </p:cNvPr>
          <p:cNvSpPr txBox="1"/>
          <p:nvPr/>
        </p:nvSpPr>
        <p:spPr bwMode="auto">
          <a:xfrm>
            <a:off x="285290" y="2677393"/>
            <a:ext cx="1572280" cy="46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05000"/>
              </a:lnSpc>
            </a:pPr>
            <a:r>
              <a:rPr lang="en-US" sz="1200" b="1" i="1"/>
              <a:t>Integrated Furnace Controls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6AD25D6-9B8B-4E2A-9290-78CF607726F3}"/>
              </a:ext>
            </a:extLst>
          </p:cNvPr>
          <p:cNvSpPr txBox="1"/>
          <p:nvPr/>
        </p:nvSpPr>
        <p:spPr bwMode="auto">
          <a:xfrm>
            <a:off x="285289" y="4153248"/>
            <a:ext cx="1680777" cy="27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05000"/>
              </a:lnSpc>
            </a:pPr>
            <a:r>
              <a:rPr lang="en-US" sz="1200" b="1" i="1" dirty="0"/>
              <a:t>Air handler Controls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0E99767-CC54-4B8A-B662-DC1A9497C474}"/>
              </a:ext>
            </a:extLst>
          </p:cNvPr>
          <p:cNvGrpSpPr/>
          <p:nvPr/>
        </p:nvGrpSpPr>
        <p:grpSpPr>
          <a:xfrm>
            <a:off x="1959692" y="1601786"/>
            <a:ext cx="1241359" cy="821431"/>
            <a:chOff x="927301" y="1123285"/>
            <a:chExt cx="1342452" cy="888326"/>
          </a:xfrm>
        </p:grpSpPr>
        <p:pic>
          <p:nvPicPr>
            <p:cNvPr id="36" name="Picture 35" descr="21D64_2_Ignitor_clip.jpg">
              <a:extLst>
                <a:ext uri="{FF2B5EF4-FFF2-40B4-BE49-F238E27FC236}">
                  <a16:creationId xmlns:a16="http://schemas.microsoft.com/office/drawing/2014/main" id="{0318A57A-7E74-4C62-97FD-A7BD72532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27301" y="1179038"/>
              <a:ext cx="726282" cy="685800"/>
            </a:xfrm>
            <a:prstGeom prst="rect">
              <a:avLst/>
            </a:prstGeom>
          </p:spPr>
        </p:pic>
        <p:sp>
          <p:nvSpPr>
            <p:cNvPr id="37" name="object 85">
              <a:extLst>
                <a:ext uri="{FF2B5EF4-FFF2-40B4-BE49-F238E27FC236}">
                  <a16:creationId xmlns:a16="http://schemas.microsoft.com/office/drawing/2014/main" id="{12590575-93C7-4685-9A73-F07EDC286740}"/>
                </a:ext>
              </a:extLst>
            </p:cNvPr>
            <p:cNvSpPr/>
            <p:nvPr/>
          </p:nvSpPr>
          <p:spPr>
            <a:xfrm>
              <a:off x="1344805" y="1123285"/>
              <a:ext cx="924948" cy="88832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7E3DF9A-34E6-41A4-8B1F-09510D82C94F}"/>
              </a:ext>
            </a:extLst>
          </p:cNvPr>
          <p:cNvSpPr txBox="1"/>
          <p:nvPr/>
        </p:nvSpPr>
        <p:spPr bwMode="auto">
          <a:xfrm>
            <a:off x="1992755" y="2355278"/>
            <a:ext cx="924948" cy="27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05000"/>
              </a:lnSpc>
            </a:pPr>
            <a:r>
              <a:rPr lang="en-US" sz="1200" b="1" i="1"/>
              <a:t>Ignitors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383AD37-A34E-4488-87E2-60A2074D8524}"/>
              </a:ext>
            </a:extLst>
          </p:cNvPr>
          <p:cNvSpPr txBox="1"/>
          <p:nvPr/>
        </p:nvSpPr>
        <p:spPr bwMode="auto">
          <a:xfrm>
            <a:off x="2104828" y="3582225"/>
            <a:ext cx="924948" cy="27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05000"/>
              </a:lnSpc>
            </a:pPr>
            <a:r>
              <a:rPr lang="en-US" sz="1200" b="1" i="1" dirty="0"/>
              <a:t>Fan Timer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7475D64-043A-4316-A8DF-F2B0C356DD77}"/>
              </a:ext>
            </a:extLst>
          </p:cNvPr>
          <p:cNvSpPr txBox="1"/>
          <p:nvPr/>
        </p:nvSpPr>
        <p:spPr bwMode="auto">
          <a:xfrm>
            <a:off x="407263" y="5504838"/>
            <a:ext cx="1301015" cy="27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05000"/>
              </a:lnSpc>
            </a:pPr>
            <a:r>
              <a:rPr lang="en-US" sz="1200" b="1" i="1" dirty="0"/>
              <a:t>Defrost Control</a:t>
            </a:r>
          </a:p>
        </p:txBody>
      </p:sp>
      <p:pic>
        <p:nvPicPr>
          <p:cNvPr id="43" name="Picture 42" descr="SureSwitch Front Transparent.tif">
            <a:extLst>
              <a:ext uri="{FF2B5EF4-FFF2-40B4-BE49-F238E27FC236}">
                <a16:creationId xmlns:a16="http://schemas.microsoft.com/office/drawing/2014/main" id="{D8CAF71E-7F11-4256-A91B-28B5DC93E53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04828" y="3869145"/>
            <a:ext cx="1088824" cy="129024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C5DB560-D7F7-49B1-9007-3806D65E4784}"/>
              </a:ext>
            </a:extLst>
          </p:cNvPr>
          <p:cNvSpPr txBox="1"/>
          <p:nvPr/>
        </p:nvSpPr>
        <p:spPr bwMode="auto">
          <a:xfrm>
            <a:off x="2100125" y="5077539"/>
            <a:ext cx="1088823" cy="27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05000"/>
              </a:lnSpc>
            </a:pPr>
            <a:r>
              <a:rPr lang="en-US" sz="1200" b="1" i="1"/>
              <a:t>SureSwitch</a:t>
            </a:r>
          </a:p>
        </p:txBody>
      </p:sp>
      <p:pic>
        <p:nvPicPr>
          <p:cNvPr id="45" name="Picture 44" descr="36H_white.jpg">
            <a:extLst>
              <a:ext uri="{FF2B5EF4-FFF2-40B4-BE49-F238E27FC236}">
                <a16:creationId xmlns:a16="http://schemas.microsoft.com/office/drawing/2014/main" id="{3729F82E-6CEB-4388-885F-A08CDB7286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5980" y="5559823"/>
            <a:ext cx="613179" cy="7007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5F7AEA4-C592-4A76-A6F7-FD2C09CF4E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47" y="5619521"/>
            <a:ext cx="618901" cy="70077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F4352A9-5E6F-43B4-9A82-FBFE281E395B}"/>
              </a:ext>
            </a:extLst>
          </p:cNvPr>
          <p:cNvSpPr txBox="1"/>
          <p:nvPr/>
        </p:nvSpPr>
        <p:spPr bwMode="auto">
          <a:xfrm>
            <a:off x="1857569" y="6288594"/>
            <a:ext cx="1088823" cy="27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05000"/>
              </a:lnSpc>
            </a:pPr>
            <a:r>
              <a:rPr lang="en-US" sz="1200" b="1" i="1"/>
              <a:t>Gas valves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889A01-159F-3445-B696-09A54B7C15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722" y="4547951"/>
            <a:ext cx="1211877" cy="102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8162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23" y="11116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 dirty="0"/>
              <a:t>21V51D-751</a:t>
            </a:r>
            <a:r>
              <a:rPr lang="en-US" dirty="0"/>
              <a:t> </a:t>
            </a:r>
            <a:r>
              <a:rPr lang="en-US" b="1" dirty="0"/>
              <a:t>Self-Test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EC16AD-EF81-4F97-A525-0740E9A1826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9065" y="1326930"/>
            <a:ext cx="4530287" cy="2904602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Self-Test Procedure</a:t>
            </a:r>
            <a:r>
              <a:rPr lang="en-US"/>
              <a:t>: </a:t>
            </a:r>
          </a:p>
          <a:p>
            <a:r>
              <a:rPr lang="en-US"/>
              <a:t>Runs each component after install to ensure proper operation.</a:t>
            </a:r>
          </a:p>
          <a:p>
            <a:pPr lvl="1"/>
            <a:r>
              <a:rPr lang="en-US"/>
              <a:t>Checks the functionality of the control, ignitor, inducer, and blower.</a:t>
            </a:r>
          </a:p>
          <a:p>
            <a:r>
              <a:rPr lang="en-US"/>
              <a:t>Easily-accessible push-button</a:t>
            </a:r>
          </a:p>
          <a:p>
            <a:r>
              <a:rPr lang="en-US"/>
              <a:t>Ensure the thermostat is turned OFF or thermostat wires are disconnected to enable.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B7B9A9-3CAB-4144-87A9-B0C4D80FED07}"/>
              </a:ext>
            </a:extLst>
          </p:cNvPr>
          <p:cNvSpPr/>
          <p:nvPr/>
        </p:nvSpPr>
        <p:spPr bwMode="auto">
          <a:xfrm>
            <a:off x="495300" y="4421472"/>
            <a:ext cx="4183704" cy="1609678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t"/>
          <a:lstStyle/>
          <a:p>
            <a:r>
              <a:rPr lang="en-US" sz="1400" b="1"/>
              <a:t>NOTE: Self-Test is available after power up and until a solid green LED is present (5 seconds after power up). During this time, the control will ignore all active calls. </a:t>
            </a:r>
          </a:p>
          <a:p>
            <a:endParaRPr lang="en-US" sz="1400" b="1"/>
          </a:p>
          <a:p>
            <a:r>
              <a:rPr lang="en-US" sz="1400" b="1"/>
              <a:t>If a solid green LED is present, disconnect power for 10 seconds and retry.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ADA0E37-8160-4ABD-A0D4-EE5354EA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20218" y="1447800"/>
            <a:ext cx="1238905" cy="123890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0723338-7657-4E9F-B0FA-D6EEA6AFD9CB}"/>
              </a:ext>
            </a:extLst>
          </p:cNvPr>
          <p:cNvSpPr/>
          <p:nvPr/>
        </p:nvSpPr>
        <p:spPr bwMode="auto">
          <a:xfrm>
            <a:off x="7732450" y="3071674"/>
            <a:ext cx="301841" cy="257452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1F1150-095C-5840-97F4-76DB43F43D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4969" y="2578222"/>
            <a:ext cx="3514154" cy="401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7415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23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 dirty="0"/>
              <a:t>21V51D-751 Self-Test Operation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EC16AD-EF81-4F97-A525-0740E9A1826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2522" y="1337441"/>
            <a:ext cx="4874845" cy="5132388"/>
          </a:xfrm>
        </p:spPr>
        <p:txBody>
          <a:bodyPr/>
          <a:lstStyle/>
          <a:p>
            <a:pPr marL="0" indent="0">
              <a:buNone/>
            </a:pPr>
            <a:r>
              <a:rPr lang="en-US" sz="1600" b="1"/>
              <a:t>Enter Self-Test by:</a:t>
            </a:r>
          </a:p>
          <a:p>
            <a:pPr marL="0" indent="0">
              <a:buNone/>
            </a:pPr>
            <a:endParaRPr lang="en-US" sz="200"/>
          </a:p>
          <a:p>
            <a:r>
              <a:rPr lang="en-US" sz="1400"/>
              <a:t>Turn on power and manually close blower door switch.</a:t>
            </a:r>
          </a:p>
          <a:p>
            <a:r>
              <a:rPr lang="en-US" sz="1400"/>
              <a:t>Wait 1 second.</a:t>
            </a:r>
          </a:p>
          <a:p>
            <a:r>
              <a:rPr lang="en-US" sz="1400"/>
              <a:t>Slowly double-click SELECT button within 3 seconds</a:t>
            </a:r>
            <a:r>
              <a:rPr lang="en-US" sz="1600"/>
              <a:t>.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1600" b="1"/>
              <a:t>Sequence is as follows:</a:t>
            </a:r>
          </a:p>
          <a:p>
            <a:pPr marL="0" indent="0">
              <a:buNone/>
            </a:pPr>
            <a:endParaRPr lang="en-US" sz="200"/>
          </a:p>
          <a:p>
            <a:r>
              <a:rPr lang="en-US" sz="1400"/>
              <a:t>LED will flash in red the previous error code 4 times</a:t>
            </a:r>
          </a:p>
          <a:p>
            <a:r>
              <a:rPr lang="en-US" sz="1400"/>
              <a:t>Afterward, the LED will slowly flash alternate colors (red, amber, green) to indicate Self-Test is active and continue until Self-Test is complete</a:t>
            </a:r>
          </a:p>
          <a:p>
            <a:pPr lvl="1"/>
            <a:r>
              <a:rPr lang="en-US" sz="1200"/>
              <a:t>Inducer motor will turn ON at HIGH speed and continue running until Self-Test is complete</a:t>
            </a:r>
          </a:p>
          <a:p>
            <a:pPr lvl="1"/>
            <a:r>
              <a:rPr lang="en-US" sz="1200"/>
              <a:t>After 7 seconds, the ignitor will turn ON for 15 seconds, then OFF</a:t>
            </a:r>
          </a:p>
          <a:p>
            <a:pPr lvl="1"/>
            <a:r>
              <a:rPr lang="en-US" sz="1200"/>
              <a:t>Blower motor operates on LOW HEAT speed for 10 seconds</a:t>
            </a:r>
          </a:p>
          <a:p>
            <a:pPr lvl="1"/>
            <a:r>
              <a:rPr lang="en-US" sz="1200"/>
              <a:t>Blower motor operates on HIGH HEAT speed for 10 seconds</a:t>
            </a:r>
          </a:p>
          <a:p>
            <a:pPr lvl="1"/>
            <a:r>
              <a:rPr lang="en-US" sz="1200"/>
              <a:t>Blower motor operates on COOL speed for 10 seconds</a:t>
            </a:r>
          </a:p>
          <a:p>
            <a:pPr lvl="1"/>
            <a:r>
              <a:rPr lang="en-US" sz="1200"/>
              <a:t>Blower motor turns OFF</a:t>
            </a:r>
          </a:p>
          <a:p>
            <a:pPr lvl="1"/>
            <a:r>
              <a:rPr lang="en-US" sz="1200"/>
              <a:t>Inducer motor goes to LOW speed for 10 seconds and then turns </a:t>
            </a:r>
            <a:r>
              <a:rPr lang="en-US" sz="1400"/>
              <a:t>OFF</a:t>
            </a:r>
          </a:p>
          <a:p>
            <a:r>
              <a:rPr lang="en-US" sz="1400"/>
              <a:t>LED will display solid green to indicate Standby mode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E037CAF-1C58-4075-9328-3862F367B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20218" y="1447800"/>
            <a:ext cx="1238905" cy="123890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DB53CDA-37CB-42CF-9186-72070F579888}"/>
              </a:ext>
            </a:extLst>
          </p:cNvPr>
          <p:cNvSpPr/>
          <p:nvPr/>
        </p:nvSpPr>
        <p:spPr bwMode="auto">
          <a:xfrm>
            <a:off x="7837829" y="3218647"/>
            <a:ext cx="301841" cy="257452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07BC4B-C466-424C-8834-AA7105388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4969" y="2578222"/>
            <a:ext cx="3514154" cy="401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1521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 dirty="0"/>
              <a:t>Troubleshooting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3DAB84-0F33-4AF6-9128-B80BCDC29106}"/>
              </a:ext>
            </a:extLst>
          </p:cNvPr>
          <p:cNvSpPr txBox="1"/>
          <p:nvPr/>
        </p:nvSpPr>
        <p:spPr bwMode="auto">
          <a:xfrm>
            <a:off x="383667" y="1075651"/>
            <a:ext cx="798622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600" b="1"/>
              <a:t>FAULT AND STATUS CODES</a:t>
            </a:r>
          </a:p>
          <a:p>
            <a:r>
              <a:rPr lang="en-US" sz="1400"/>
              <a:t>The LED will indicate fault or status codes as shown in the table below: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1DD331-C7E1-4E77-8C68-3AE1C2391BFC}"/>
              </a:ext>
            </a:extLst>
          </p:cNvPr>
          <p:cNvGrpSpPr/>
          <p:nvPr/>
        </p:nvGrpSpPr>
        <p:grpSpPr>
          <a:xfrm>
            <a:off x="1644654" y="1551483"/>
            <a:ext cx="6083292" cy="5055483"/>
            <a:chOff x="1736732" y="1939269"/>
            <a:chExt cx="5670535" cy="47124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068B56D-D515-461E-BEA6-828EF8ACB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6732" y="1939269"/>
              <a:ext cx="5670535" cy="471246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865D58-C7E6-4583-B961-C4D35CCE26FF}"/>
                </a:ext>
              </a:extLst>
            </p:cNvPr>
            <p:cNvSpPr/>
            <p:nvPr/>
          </p:nvSpPr>
          <p:spPr bwMode="auto">
            <a:xfrm>
              <a:off x="1757056" y="2360295"/>
              <a:ext cx="714375" cy="12001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35D420-43C8-4F42-8305-E58BBEDC3FDF}"/>
                </a:ext>
              </a:extLst>
            </p:cNvPr>
            <p:cNvSpPr/>
            <p:nvPr/>
          </p:nvSpPr>
          <p:spPr bwMode="auto">
            <a:xfrm>
              <a:off x="3097530" y="2360295"/>
              <a:ext cx="714375" cy="120016"/>
            </a:xfrm>
            <a:prstGeom prst="rect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DCD2231-E5E2-493D-ADFA-841F772A76C2}"/>
                </a:ext>
              </a:extLst>
            </p:cNvPr>
            <p:cNvSpPr/>
            <p:nvPr/>
          </p:nvSpPr>
          <p:spPr bwMode="auto">
            <a:xfrm>
              <a:off x="2494910" y="2369602"/>
              <a:ext cx="588018" cy="120016"/>
            </a:xfrm>
            <a:prstGeom prst="rect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004188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23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 dirty="0"/>
              <a:t>Troubleshooting Fault Recall and Reset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63C42C6-8674-435F-BC81-25047A209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4685" y="1447800"/>
            <a:ext cx="1238905" cy="12389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B5E81A-FC9F-4B5B-AB74-1DD31E4E3C56}"/>
              </a:ext>
            </a:extLst>
          </p:cNvPr>
          <p:cNvSpPr/>
          <p:nvPr/>
        </p:nvSpPr>
        <p:spPr bwMode="auto">
          <a:xfrm>
            <a:off x="495300" y="3088462"/>
            <a:ext cx="3641695" cy="681075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NOTE: While displaying the stored fault codes, the control will ignore any new call for heat, cool or fan</a:t>
            </a:r>
            <a:r>
              <a:rPr lang="en-US" sz="1400" b="1"/>
              <a:t>.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60A35-330B-44A3-B4DE-636D4F98D830}"/>
              </a:ext>
            </a:extLst>
          </p:cNvPr>
          <p:cNvSpPr/>
          <p:nvPr/>
        </p:nvSpPr>
        <p:spPr>
          <a:xfrm>
            <a:off x="402523" y="1342434"/>
            <a:ext cx="416947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Fault Recall</a:t>
            </a:r>
          </a:p>
          <a:p>
            <a:r>
              <a:rPr lang="en-US" sz="1600"/>
              <a:t>When the control is in standby mode (no call for heat or cool), press the "SELECT" button for approximately 2 to 5 seconds or until the diagnostic LED turns off. Up to 5 fault codes are stored.</a:t>
            </a:r>
            <a:endParaRPr lang="en-US" sz="1600" b="1"/>
          </a:p>
          <a:p>
            <a:endParaRPr lang="en-US" sz="2000" b="1"/>
          </a:p>
          <a:p>
            <a:endParaRPr lang="en-US" sz="2000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86CE97-69E3-43CF-A009-63D8687FDFD8}"/>
              </a:ext>
            </a:extLst>
          </p:cNvPr>
          <p:cNvSpPr/>
          <p:nvPr/>
        </p:nvSpPr>
        <p:spPr>
          <a:xfrm>
            <a:off x="402523" y="3897567"/>
            <a:ext cx="4382541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Reset</a:t>
            </a:r>
          </a:p>
          <a:p>
            <a:r>
              <a:rPr lang="en-US" sz="1600" kern="0"/>
              <a:t>When the control is in standby mode (no call for heat or cool), press the "SELECT" button for 5 to 10 seconds or until the diagnostic LED begins to rapid flash.</a:t>
            </a:r>
          </a:p>
          <a:p>
            <a:endParaRPr lang="en-US" sz="2000" b="1"/>
          </a:p>
          <a:p>
            <a:endParaRPr lang="en-US" sz="2000" b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9E168C-AB2F-4670-BDFD-AE972279C183}"/>
              </a:ext>
            </a:extLst>
          </p:cNvPr>
          <p:cNvSpPr/>
          <p:nvPr/>
        </p:nvSpPr>
        <p:spPr bwMode="auto">
          <a:xfrm>
            <a:off x="515769" y="5438158"/>
            <a:ext cx="3621226" cy="858357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r>
              <a:rPr lang="en-US" sz="1200" b="1"/>
              <a:t>NOTE: If the switch is held pressed for over 10 seconds the rapid flash will stop and the LED will be on to indicate return to normal status.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305AD1C-B3F3-4DEA-AC13-7FFE43E8EF36}"/>
              </a:ext>
            </a:extLst>
          </p:cNvPr>
          <p:cNvSpPr/>
          <p:nvPr/>
        </p:nvSpPr>
        <p:spPr bwMode="auto">
          <a:xfrm>
            <a:off x="7862296" y="3171547"/>
            <a:ext cx="301841" cy="257452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7C3E56-C255-4249-8AB8-01B690F1D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4969" y="2578222"/>
            <a:ext cx="3514154" cy="401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6058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0C441FE-AFA2-3E4B-AA80-892DEC2C8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1510" y="1574935"/>
            <a:ext cx="2830678" cy="32371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65" y="130423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 dirty="0"/>
              <a:t>Troubleshooting Flame Current Test Pads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EC16AD-EF81-4F97-A525-0740E9A1826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9065" y="1326930"/>
            <a:ext cx="5420529" cy="164688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Flame Current Test Pad Feature</a:t>
            </a:r>
          </a:p>
          <a:p>
            <a:pPr marL="0" indent="0">
              <a:buNone/>
            </a:pPr>
            <a:endParaRPr lang="en-US" sz="400" dirty="0"/>
          </a:p>
          <a:p>
            <a:r>
              <a:rPr lang="en-US" sz="1800" dirty="0"/>
              <a:t>Easy access test pads provide valuable diagnostic information to technicians and improve service call performance.</a:t>
            </a:r>
          </a:p>
        </p:txBody>
      </p:sp>
      <p:pic>
        <p:nvPicPr>
          <p:cNvPr id="19" name="Picture 18" descr="A picture containing meter&#10;&#10;Description automatically generated">
            <a:extLst>
              <a:ext uri="{FF2B5EF4-FFF2-40B4-BE49-F238E27FC236}">
                <a16:creationId xmlns:a16="http://schemas.microsoft.com/office/drawing/2014/main" id="{571E3B4A-E4CA-844B-A847-5CE1FABAD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026" y="4195411"/>
            <a:ext cx="2013441" cy="237242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CD90145-69DD-3D4C-9C75-AA4EF936AAA2}"/>
              </a:ext>
            </a:extLst>
          </p:cNvPr>
          <p:cNvGrpSpPr/>
          <p:nvPr/>
        </p:nvGrpSpPr>
        <p:grpSpPr>
          <a:xfrm>
            <a:off x="7070265" y="1175015"/>
            <a:ext cx="1485707" cy="1798796"/>
            <a:chOff x="6851203" y="1202544"/>
            <a:chExt cx="1746163" cy="2212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92D8906-AEF1-4623-8ED8-B099456D33DC}"/>
                </a:ext>
              </a:extLst>
            </p:cNvPr>
            <p:cNvSpPr/>
            <p:nvPr/>
          </p:nvSpPr>
          <p:spPr bwMode="auto">
            <a:xfrm>
              <a:off x="8297693" y="3027193"/>
              <a:ext cx="194553" cy="387777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D65882-0FC0-4A4B-BA9A-CAC4319A9017}"/>
                </a:ext>
              </a:extLst>
            </p:cNvPr>
            <p:cNvSpPr txBox="1"/>
            <p:nvPr/>
          </p:nvSpPr>
          <p:spPr bwMode="auto">
            <a:xfrm>
              <a:off x="6851203" y="1202544"/>
              <a:ext cx="1746163" cy="650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algn="ctr" eaLnBrk="0" hangingPunct="0">
                <a:lnSpc>
                  <a:spcPct val="105000"/>
                </a:lnSpc>
              </a:pPr>
              <a:r>
                <a:rPr lang="en-US" sz="1400" b="1" dirty="0">
                  <a:solidFill>
                    <a:schemeClr val="accent1"/>
                  </a:solidFill>
                </a:rPr>
                <a:t>Flame current test pads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2980875-DC48-4ADF-80D9-04199C74A54F}"/>
                </a:ext>
              </a:extLst>
            </p:cNvPr>
            <p:cNvCxnSpPr>
              <a:cxnSpLocks/>
              <a:endCxn id="3" idx="1"/>
            </p:cNvCxnSpPr>
            <p:nvPr/>
          </p:nvCxnSpPr>
          <p:spPr bwMode="auto">
            <a:xfrm>
              <a:off x="7785717" y="1830299"/>
              <a:ext cx="511976" cy="139078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B0F8A1-E939-B947-B8C4-1E363450EF08}"/>
              </a:ext>
            </a:extLst>
          </p:cNvPr>
          <p:cNvGrpSpPr/>
          <p:nvPr/>
        </p:nvGrpSpPr>
        <p:grpSpPr>
          <a:xfrm>
            <a:off x="6234638" y="4892572"/>
            <a:ext cx="2612620" cy="1320022"/>
            <a:chOff x="468437" y="4449461"/>
            <a:chExt cx="3699982" cy="1869410"/>
          </a:xfrm>
        </p:grpSpPr>
        <p:pic>
          <p:nvPicPr>
            <p:cNvPr id="4" name="Picture 3" descr="A picture containing bat, baseball&#10;&#10;Description automatically generated">
              <a:extLst>
                <a:ext uri="{FF2B5EF4-FFF2-40B4-BE49-F238E27FC236}">
                  <a16:creationId xmlns:a16="http://schemas.microsoft.com/office/drawing/2014/main" id="{B9343C18-5FF2-43E9-B59D-39622D2F7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437" y="4449461"/>
              <a:ext cx="2050464" cy="17693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4987ED-1D87-4F94-949C-58C01D2A8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955" y="4522032"/>
              <a:ext cx="2050464" cy="179008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BAFDBA-3D38-4470-80A4-34A4101B2398}"/>
                </a:ext>
              </a:extLst>
            </p:cNvPr>
            <p:cNvSpPr txBox="1"/>
            <p:nvPr/>
          </p:nvSpPr>
          <p:spPr bwMode="auto">
            <a:xfrm>
              <a:off x="1992755" y="5137576"/>
              <a:ext cx="914400" cy="393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05000"/>
                </a:lnSpc>
              </a:pPr>
              <a:r>
                <a:rPr lang="en-US" sz="2000" b="1" dirty="0">
                  <a:solidFill>
                    <a:schemeClr val="accent1"/>
                  </a:solidFill>
                </a:rPr>
                <a:t>vs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0051738-BE38-4EE3-88FC-230F8C201F0E}"/>
                </a:ext>
              </a:extLst>
            </p:cNvPr>
            <p:cNvSpPr txBox="1"/>
            <p:nvPr/>
          </p:nvSpPr>
          <p:spPr bwMode="auto">
            <a:xfrm>
              <a:off x="861205" y="6046039"/>
              <a:ext cx="914400" cy="272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algn="ctr" eaLnBrk="0" hangingPunct="0">
                <a:lnSpc>
                  <a:spcPct val="105000"/>
                </a:lnSpc>
              </a:pPr>
              <a:r>
                <a:rPr lang="en-US" sz="1200" b="1" i="1"/>
                <a:t>Dirty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28914B7-0F82-4439-943C-C800666B22D5}"/>
                </a:ext>
              </a:extLst>
            </p:cNvPr>
            <p:cNvSpPr txBox="1"/>
            <p:nvPr/>
          </p:nvSpPr>
          <p:spPr bwMode="auto">
            <a:xfrm>
              <a:off x="2685987" y="6046039"/>
              <a:ext cx="914400" cy="272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algn="ctr" eaLnBrk="0" hangingPunct="0">
                <a:lnSpc>
                  <a:spcPct val="105000"/>
                </a:lnSpc>
              </a:pPr>
              <a:r>
                <a:rPr lang="en-US" sz="1200" b="1" i="1" dirty="0"/>
                <a:t>Clean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3113DA3-21EE-8246-AD7E-E3BC1F8FC826}"/>
              </a:ext>
            </a:extLst>
          </p:cNvPr>
          <p:cNvSpPr txBox="1"/>
          <p:nvPr/>
        </p:nvSpPr>
        <p:spPr bwMode="auto">
          <a:xfrm>
            <a:off x="468437" y="6581715"/>
            <a:ext cx="1827299" cy="25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100">
                <a:solidFill>
                  <a:schemeClr val="tx2"/>
                </a:solidFill>
              </a:rPr>
              <a:t>R-5088 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3609E7F1-A689-5942-BD2B-417763BD99DC}"/>
              </a:ext>
            </a:extLst>
          </p:cNvPr>
          <p:cNvSpPr txBox="1">
            <a:spLocks/>
          </p:cNvSpPr>
          <p:nvPr/>
        </p:nvSpPr>
        <p:spPr bwMode="auto">
          <a:xfrm>
            <a:off x="399065" y="3079530"/>
            <a:ext cx="3918935" cy="322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1600" dirty="0"/>
              <a:t>Set meter to DC volt scale and place leads on test pads with the furnace burners on.  </a:t>
            </a:r>
          </a:p>
          <a:p>
            <a:r>
              <a:rPr lang="en-US" sz="1600" dirty="0"/>
              <a:t>Reading results: 0.5 – 1.0 = marginal, 1.0 – 5.0 = good</a:t>
            </a:r>
          </a:p>
          <a:p>
            <a:r>
              <a:rPr lang="en-US" sz="1600" dirty="0"/>
              <a:t>Note: Lower than acceptable readings will cause furnace control to halt operation and display a rapid </a:t>
            </a:r>
            <a:r>
              <a:rPr lang="en-US" sz="1600" b="1" dirty="0">
                <a:solidFill>
                  <a:srgbClr val="FFC000"/>
                </a:solidFill>
              </a:rPr>
              <a:t>Amber LED flash</a:t>
            </a:r>
            <a:r>
              <a:rPr lang="en-US" sz="1600" dirty="0">
                <a:solidFill>
                  <a:srgbClr val="FFC000"/>
                </a:solidFill>
              </a:rPr>
              <a:t> </a:t>
            </a:r>
            <a:r>
              <a:rPr lang="en-US" sz="1600" dirty="0"/>
              <a:t>code = Weak Flame Error  (as shown on Control box label).  Flame sensor should be cleaned or replaced as needed.</a:t>
            </a:r>
          </a:p>
        </p:txBody>
      </p:sp>
    </p:spTree>
    <p:extLst>
      <p:ext uri="{BB962C8B-B14F-4D97-AF65-F5344CB8AC3E}">
        <p14:creationId xmlns:p14="http://schemas.microsoft.com/office/powerpoint/2010/main" val="133218145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79FD48-C9A4-EF41-9CFE-7565F4976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23986"/>
            <a:ext cx="8796655" cy="951665"/>
          </a:xfrm>
        </p:spPr>
        <p:txBody>
          <a:bodyPr/>
          <a:lstStyle/>
          <a:p>
            <a:r>
              <a:rPr lang="en-US" b="1" dirty="0"/>
              <a:t>One SKU replaces 20 Carrier/ICP part numbers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D56E00-EA67-C044-8FA9-F6875011A752}"/>
              </a:ext>
            </a:extLst>
          </p:cNvPr>
          <p:cNvSpPr txBox="1">
            <a:spLocks/>
          </p:cNvSpPr>
          <p:nvPr/>
        </p:nvSpPr>
        <p:spPr>
          <a:xfrm>
            <a:off x="400245" y="1349181"/>
            <a:ext cx="2930784" cy="4603750"/>
          </a:xfrm>
          <a:prstGeom prst="rect">
            <a:avLst/>
          </a:prstGeom>
        </p:spPr>
        <p:txBody>
          <a:bodyPr anchor="t"/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/>
              <a:t>The 21V51D-751 Kit includes all an installer needs for:</a:t>
            </a:r>
          </a:p>
          <a:p>
            <a:pPr marL="0" indent="0">
              <a:buNone/>
            </a:pPr>
            <a:endParaRPr lang="en-US" sz="400"/>
          </a:p>
          <a:p>
            <a:r>
              <a:rPr lang="en-US" sz="1800"/>
              <a:t>Two-stage applications</a:t>
            </a:r>
          </a:p>
          <a:p>
            <a:r>
              <a:rPr lang="en-US" sz="1800"/>
              <a:t>PSC/VS or ECMx blower motors</a:t>
            </a:r>
          </a:p>
          <a:p>
            <a:r>
              <a:rPr lang="en-US" sz="1800"/>
              <a:t>120V HSI Ignition</a:t>
            </a:r>
            <a:br>
              <a:rPr lang="en-US"/>
            </a:br>
            <a:br>
              <a:rPr lang="en-US"/>
            </a:br>
            <a:endParaRPr lang="en-US" kern="0"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EAF93A-3097-544C-85F5-127E00281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5225" y="1349181"/>
            <a:ext cx="5038530" cy="37584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699773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96B2EC-173D-4402-8D30-C24EB8E7659B}"/>
              </a:ext>
            </a:extLst>
          </p:cNvPr>
          <p:cNvSpPr/>
          <p:nvPr/>
        </p:nvSpPr>
        <p:spPr bwMode="auto">
          <a:xfrm>
            <a:off x="4945224" y="1269587"/>
            <a:ext cx="4198776" cy="4916609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21V51D-751 Overview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DEB818-8F32-4C78-A4B5-ADB57C81304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0913" y="1332724"/>
            <a:ext cx="4554311" cy="5132388"/>
          </a:xfrm>
        </p:spPr>
        <p:txBody>
          <a:bodyPr/>
          <a:lstStyle/>
          <a:p>
            <a:pPr marL="0" indent="0">
              <a:buNone/>
            </a:pPr>
            <a:r>
              <a:rPr lang="en-US" sz="1800" b="1"/>
              <a:t>First of its Kind to Replace PSC, Variable Speed and ECMx Applications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1800"/>
              <a:t>Reduces stocking SKUS</a:t>
            </a:r>
          </a:p>
          <a:p>
            <a:r>
              <a:rPr lang="en-US" sz="1600"/>
              <a:t>One SKU replaces several OEM and competitive models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1800"/>
              <a:t>Advance diagnostics for servicing</a:t>
            </a:r>
          </a:p>
          <a:p>
            <a:r>
              <a:rPr lang="en-US" sz="1600"/>
              <a:t>Tri-color LED shows operational status and fault codes</a:t>
            </a:r>
          </a:p>
          <a:p>
            <a:r>
              <a:rPr lang="en-US" sz="1600"/>
              <a:t>Simple push-button to retrieve fault codes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1800"/>
              <a:t>Premium home comfort</a:t>
            </a:r>
          </a:p>
          <a:p>
            <a:r>
              <a:rPr lang="en-US" sz="1600"/>
              <a:t>Continuous low-speed fan option for better temperature balance and full-time air cleaning </a:t>
            </a:r>
          </a:p>
          <a:p>
            <a:r>
              <a:rPr lang="en-US" sz="1600"/>
              <a:t>Easy dipswitch setup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1800"/>
              <a:t>Flame current test pads</a:t>
            </a:r>
          </a:p>
          <a:p>
            <a:r>
              <a:rPr lang="en-US" sz="1800"/>
              <a:t>Easy on-board checkout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A00901-D7E9-4C4D-AF70-F3EF701E3AA8}"/>
              </a:ext>
            </a:extLst>
          </p:cNvPr>
          <p:cNvSpPr txBox="1"/>
          <p:nvPr/>
        </p:nvSpPr>
        <p:spPr bwMode="auto">
          <a:xfrm>
            <a:off x="5174156" y="5395834"/>
            <a:ext cx="3635499" cy="66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05000"/>
              </a:lnSpc>
            </a:pPr>
            <a:r>
              <a:rPr lang="en-US" sz="1200" b="1" i="1"/>
              <a:t>Two-Stage 21V51D-751 replaces Carrier/ICP equipment brands Blower Motor Types-PSC, Variable Speed and </a:t>
            </a:r>
            <a:r>
              <a:rPr lang="en-US" sz="1200" b="1" i="1" err="1"/>
              <a:t>ECMx</a:t>
            </a:r>
            <a:r>
              <a:rPr lang="en-US" sz="1200" b="1" i="1"/>
              <a:t> with 120V ignition</a:t>
            </a:r>
            <a:r>
              <a:rPr lang="en-US" sz="120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9F9A13-5801-4741-B186-9D836265E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1933" y="1419636"/>
            <a:ext cx="3514154" cy="401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3543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6DDA15-9AF8-4F11-A864-9A43724504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r="6148"/>
          <a:stretch/>
        </p:blipFill>
        <p:spPr>
          <a:xfrm>
            <a:off x="837665" y="3693033"/>
            <a:ext cx="1287202" cy="25352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8E09C3-2721-45F0-9381-5BA983A0C6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9" t="15935" r="30776" b="16281"/>
          <a:stretch/>
        </p:blipFill>
        <p:spPr>
          <a:xfrm>
            <a:off x="5036754" y="3713776"/>
            <a:ext cx="1380985" cy="2475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DBD5BA-66E0-4801-AD44-385FC1C2A1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7" r="20812"/>
          <a:stretch/>
        </p:blipFill>
        <p:spPr>
          <a:xfrm>
            <a:off x="7133628" y="3672912"/>
            <a:ext cx="1327466" cy="25173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446CBE-B8E3-4C86-AB8B-CD35379C8035}"/>
              </a:ext>
            </a:extLst>
          </p:cNvPr>
          <p:cNvGrpSpPr/>
          <p:nvPr/>
        </p:nvGrpSpPr>
        <p:grpSpPr>
          <a:xfrm>
            <a:off x="500022" y="3385368"/>
            <a:ext cx="8213240" cy="3155391"/>
            <a:chOff x="500022" y="3385368"/>
            <a:chExt cx="8213240" cy="315539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AFED984-18A3-44E2-B705-810317FAEB02}"/>
                </a:ext>
              </a:extLst>
            </p:cNvPr>
            <p:cNvSpPr/>
            <p:nvPr/>
          </p:nvSpPr>
          <p:spPr bwMode="auto">
            <a:xfrm>
              <a:off x="6660527" y="3385368"/>
              <a:ext cx="2052735" cy="3155391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EFCBD6A-ED43-4A96-A75D-86B377029C3C}"/>
                </a:ext>
              </a:extLst>
            </p:cNvPr>
            <p:cNvSpPr/>
            <p:nvPr/>
          </p:nvSpPr>
          <p:spPr bwMode="auto">
            <a:xfrm>
              <a:off x="4607792" y="3385368"/>
              <a:ext cx="2038531" cy="3155391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8E5DF80-F773-4E3E-8060-E950C679890A}"/>
                </a:ext>
              </a:extLst>
            </p:cNvPr>
            <p:cNvSpPr/>
            <p:nvPr/>
          </p:nvSpPr>
          <p:spPr bwMode="auto">
            <a:xfrm>
              <a:off x="2555057" y="3385369"/>
              <a:ext cx="2031509" cy="3155390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B0FDD44-0322-42E4-A532-66975DAA0C49}"/>
                </a:ext>
              </a:extLst>
            </p:cNvPr>
            <p:cNvSpPr/>
            <p:nvPr/>
          </p:nvSpPr>
          <p:spPr bwMode="auto">
            <a:xfrm>
              <a:off x="500022" y="3385370"/>
              <a:ext cx="2033809" cy="3155389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Installed Base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1977F-5D56-6448-81D9-9079C3ED332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92966" y="1343246"/>
            <a:ext cx="7564260" cy="3705409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/>
              <a:t>Suitable for many 2-stage furnaces from 1998 to present.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DBAF95-427F-4167-BD3F-69C1DBA8BA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1" r="20721"/>
          <a:stretch/>
        </p:blipFill>
        <p:spPr>
          <a:xfrm>
            <a:off x="2820756" y="3678972"/>
            <a:ext cx="1500111" cy="2575832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41FCFCA-0CC4-45BA-AD1B-EDD7EA36A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611056"/>
              </p:ext>
            </p:extLst>
          </p:nvPr>
        </p:nvGraphicFramePr>
        <p:xfrm>
          <a:off x="495300" y="1902010"/>
          <a:ext cx="821796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4491">
                  <a:extLst>
                    <a:ext uri="{9D8B030D-6E8A-4147-A177-3AD203B41FA5}">
                      <a16:colId xmlns:a16="http://schemas.microsoft.com/office/drawing/2014/main" val="866507942"/>
                    </a:ext>
                  </a:extLst>
                </a:gridCol>
                <a:gridCol w="2054491">
                  <a:extLst>
                    <a:ext uri="{9D8B030D-6E8A-4147-A177-3AD203B41FA5}">
                      <a16:colId xmlns:a16="http://schemas.microsoft.com/office/drawing/2014/main" val="3179831587"/>
                    </a:ext>
                  </a:extLst>
                </a:gridCol>
                <a:gridCol w="2054491">
                  <a:extLst>
                    <a:ext uri="{9D8B030D-6E8A-4147-A177-3AD203B41FA5}">
                      <a16:colId xmlns:a16="http://schemas.microsoft.com/office/drawing/2014/main" val="679634343"/>
                    </a:ext>
                  </a:extLst>
                </a:gridCol>
                <a:gridCol w="2054491">
                  <a:extLst>
                    <a:ext uri="{9D8B030D-6E8A-4147-A177-3AD203B41FA5}">
                      <a16:colId xmlns:a16="http://schemas.microsoft.com/office/drawing/2014/main" val="2117777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1998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2003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2009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2017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711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PSC, VS Units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PSC, VS Units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/>
                        <a:t>ECMx Units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/>
                        <a:t>Carrier ends production, </a:t>
                      </a:r>
                    </a:p>
                    <a:p>
                      <a:pPr algn="ctr"/>
                      <a:r>
                        <a:rPr lang="en-US"/>
                        <a:t>ICP continues</a:t>
                      </a:r>
                    </a:p>
                  </a:txBody>
                  <a:tcPr anchor="ctr">
                    <a:solidFill>
                      <a:srgbClr val="E7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823611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“Block” style </a:t>
                      </a:r>
                    </a:p>
                    <a:p>
                      <a:pPr algn="ctr"/>
                      <a:r>
                        <a:rPr lang="en-US"/>
                        <a:t>main harness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“Inline” style </a:t>
                      </a:r>
                    </a:p>
                    <a:p>
                      <a:pPr algn="ctr"/>
                      <a:r>
                        <a:rPr lang="en-US"/>
                        <a:t>main harness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25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525881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356600" cy="951665"/>
          </a:xfrm>
        </p:spPr>
        <p:txBody>
          <a:bodyPr wrap="square" anchor="b">
            <a:normAutofit/>
          </a:bodyPr>
          <a:lstStyle/>
          <a:p>
            <a:r>
              <a:rPr lang="en-US" b="1"/>
              <a:t>White-Rodgers is the Best Choice</a:t>
            </a:r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0A0A1E-0F21-41A1-957A-083E1FDF4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121020"/>
              </p:ext>
            </p:extLst>
          </p:nvPr>
        </p:nvGraphicFramePr>
        <p:xfrm>
          <a:off x="4992460" y="1266825"/>
          <a:ext cx="3785904" cy="1995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968">
                  <a:extLst>
                    <a:ext uri="{9D8B030D-6E8A-4147-A177-3AD203B41FA5}">
                      <a16:colId xmlns:a16="http://schemas.microsoft.com/office/drawing/2014/main" val="2216381742"/>
                    </a:ext>
                  </a:extLst>
                </a:gridCol>
                <a:gridCol w="1261968">
                  <a:extLst>
                    <a:ext uri="{9D8B030D-6E8A-4147-A177-3AD203B41FA5}">
                      <a16:colId xmlns:a16="http://schemas.microsoft.com/office/drawing/2014/main" val="1841068899"/>
                    </a:ext>
                  </a:extLst>
                </a:gridCol>
                <a:gridCol w="1261968">
                  <a:extLst>
                    <a:ext uri="{9D8B030D-6E8A-4147-A177-3AD203B41FA5}">
                      <a16:colId xmlns:a16="http://schemas.microsoft.com/office/drawing/2014/main" val="1035070569"/>
                    </a:ext>
                  </a:extLst>
                </a:gridCol>
              </a:tblGrid>
              <a:tr h="764074">
                <a:tc>
                  <a:txBody>
                    <a:bodyPr/>
                    <a:lstStyle/>
                    <a:p>
                      <a:pPr algn="ctr"/>
                      <a:r>
                        <a:rPr lang="en-US" sz="1600" b="0"/>
                        <a:t>White Rodgers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/>
                        <a:t>ICM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/>
                        <a:t>Honeywell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8698834"/>
                  </a:ext>
                </a:extLst>
              </a:tr>
              <a:tr h="466853"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     PSC/VS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661053"/>
                  </a:ext>
                </a:extLst>
              </a:tr>
              <a:tr h="3820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       ECMx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289497"/>
                  </a:ext>
                </a:extLst>
              </a:tr>
              <a:tr h="3820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    ICP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8426773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9ADE3C2A-180E-4D04-94AB-672B16958B38}"/>
              </a:ext>
            </a:extLst>
          </p:cNvPr>
          <p:cNvGrpSpPr/>
          <p:nvPr/>
        </p:nvGrpSpPr>
        <p:grpSpPr>
          <a:xfrm>
            <a:off x="5379560" y="2130384"/>
            <a:ext cx="2910249" cy="1075456"/>
            <a:chOff x="5350985" y="3374208"/>
            <a:chExt cx="2910249" cy="1075456"/>
          </a:xfrm>
        </p:grpSpPr>
        <p:pic>
          <p:nvPicPr>
            <p:cNvPr id="16" name="Graphic 15" descr="Close">
              <a:extLst>
                <a:ext uri="{FF2B5EF4-FFF2-40B4-BE49-F238E27FC236}">
                  <a16:creationId xmlns:a16="http://schemas.microsoft.com/office/drawing/2014/main" id="{8B5B898D-3C76-4728-BEAB-D859F9879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81609" y="3793915"/>
              <a:ext cx="271118" cy="271118"/>
            </a:xfrm>
            <a:prstGeom prst="rect">
              <a:avLst/>
            </a:prstGeom>
          </p:spPr>
        </p:pic>
        <p:pic>
          <p:nvPicPr>
            <p:cNvPr id="18" name="Graphic 17" descr="Close">
              <a:extLst>
                <a:ext uri="{FF2B5EF4-FFF2-40B4-BE49-F238E27FC236}">
                  <a16:creationId xmlns:a16="http://schemas.microsoft.com/office/drawing/2014/main" id="{84086BDB-144D-44D4-93F5-076DFEEE2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81079" y="4178546"/>
              <a:ext cx="271118" cy="271118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452FBF7-344B-4341-BAE1-D7F3C88156BD}"/>
                </a:ext>
              </a:extLst>
            </p:cNvPr>
            <p:cNvGrpSpPr/>
            <p:nvPr/>
          </p:nvGrpSpPr>
          <p:grpSpPr>
            <a:xfrm>
              <a:off x="5350985" y="3374208"/>
              <a:ext cx="2910249" cy="1074420"/>
              <a:chOff x="5350985" y="3374208"/>
              <a:chExt cx="2910249" cy="1074420"/>
            </a:xfrm>
          </p:grpSpPr>
          <p:pic>
            <p:nvPicPr>
              <p:cNvPr id="14" name="Graphic 13" descr="Checkmark">
                <a:extLst>
                  <a:ext uri="{FF2B5EF4-FFF2-40B4-BE49-F238E27FC236}">
                    <a16:creationId xmlns:a16="http://schemas.microsoft.com/office/drawing/2014/main" id="{839FD67D-0EA9-4E14-965F-84BBCF9A2F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50985" y="3656760"/>
                <a:ext cx="536631" cy="536631"/>
              </a:xfrm>
              <a:prstGeom prst="rect">
                <a:avLst/>
              </a:prstGeom>
            </p:spPr>
          </p:pic>
          <p:pic>
            <p:nvPicPr>
              <p:cNvPr id="17" name="Graphic 16" descr="Checkmark">
                <a:extLst>
                  <a:ext uri="{FF2B5EF4-FFF2-40B4-BE49-F238E27FC236}">
                    <a16:creationId xmlns:a16="http://schemas.microsoft.com/office/drawing/2014/main" id="{3FC4259C-3D26-464F-BF05-9FD58EA17B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81609" y="3374208"/>
                <a:ext cx="271118" cy="271118"/>
              </a:xfrm>
              <a:prstGeom prst="rect">
                <a:avLst/>
              </a:prstGeom>
            </p:spPr>
          </p:pic>
          <p:pic>
            <p:nvPicPr>
              <p:cNvPr id="19" name="Graphic 18" descr="Close">
                <a:extLst>
                  <a:ext uri="{FF2B5EF4-FFF2-40B4-BE49-F238E27FC236}">
                    <a16:creationId xmlns:a16="http://schemas.microsoft.com/office/drawing/2014/main" id="{E846252A-3A95-4035-B15C-C1F1312E62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90116" y="3792879"/>
                <a:ext cx="271118" cy="271118"/>
              </a:xfrm>
              <a:prstGeom prst="rect">
                <a:avLst/>
              </a:prstGeom>
            </p:spPr>
          </p:pic>
          <p:pic>
            <p:nvPicPr>
              <p:cNvPr id="20" name="Graphic 19" descr="Close">
                <a:extLst>
                  <a:ext uri="{FF2B5EF4-FFF2-40B4-BE49-F238E27FC236}">
                    <a16:creationId xmlns:a16="http://schemas.microsoft.com/office/drawing/2014/main" id="{FDF1CB81-2533-4B4D-B6A2-780142C609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89586" y="4177510"/>
                <a:ext cx="271118" cy="271118"/>
              </a:xfrm>
              <a:prstGeom prst="rect">
                <a:avLst/>
              </a:prstGeom>
            </p:spPr>
          </p:pic>
          <p:pic>
            <p:nvPicPr>
              <p:cNvPr id="21" name="Graphic 20" descr="Close">
                <a:extLst>
                  <a:ext uri="{FF2B5EF4-FFF2-40B4-BE49-F238E27FC236}">
                    <a16:creationId xmlns:a16="http://schemas.microsoft.com/office/drawing/2014/main" id="{E4559C8B-A7A4-43E5-9797-6927179DC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89586" y="3374208"/>
                <a:ext cx="271118" cy="271118"/>
              </a:xfrm>
              <a:prstGeom prst="rect">
                <a:avLst/>
              </a:prstGeom>
            </p:spPr>
          </p:pic>
        </p:grp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D21B6B1-E19D-4CE6-913E-36BB4DFBAEBC}"/>
              </a:ext>
            </a:extLst>
          </p:cNvPr>
          <p:cNvSpPr txBox="1">
            <a:spLocks/>
          </p:cNvSpPr>
          <p:nvPr/>
        </p:nvSpPr>
        <p:spPr>
          <a:xfrm>
            <a:off x="400245" y="1377173"/>
            <a:ext cx="4451673" cy="5284883"/>
          </a:xfrm>
          <a:prstGeom prst="rect">
            <a:avLst/>
          </a:prstGeom>
        </p:spPr>
        <p:txBody>
          <a:bodyPr anchor="t"/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/>
              <a:t>Carrier/ICP Two-Stage 21V51D-751 Replaces 4 OEM SKUs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400"/>
          </a:p>
          <a:p>
            <a:pPr marL="285750" indent="-285750"/>
            <a:r>
              <a:rPr lang="en-US" sz="1800"/>
              <a:t>#1 Market Share equipment brand</a:t>
            </a:r>
          </a:p>
          <a:p>
            <a:pPr marL="285750" indent="-285750"/>
            <a:r>
              <a:rPr lang="en-US" sz="1800"/>
              <a:t>A large installed base built since 1998 OEM product launch</a:t>
            </a:r>
          </a:p>
          <a:p>
            <a:pPr marL="285750" indent="-285750"/>
            <a:r>
              <a:rPr lang="en-US" sz="1800"/>
              <a:t>Covers most applications</a:t>
            </a:r>
          </a:p>
          <a:p>
            <a:pPr marL="742950" lvl="1" indent="-285750">
              <a:buFontTx/>
              <a:buChar char="-"/>
            </a:pPr>
            <a:r>
              <a:rPr lang="en-US" sz="1600"/>
              <a:t>20 cross references, OEM SKUs, all Carrier and ICP brands</a:t>
            </a:r>
          </a:p>
          <a:p>
            <a:pPr marL="285750" indent="-285750"/>
            <a:r>
              <a:rPr lang="en-US" sz="1800"/>
              <a:t>Unique combination of the most install and service-friendly features</a:t>
            </a:r>
          </a:p>
          <a:p>
            <a:pPr marL="285750" indent="-285750"/>
            <a:r>
              <a:rPr lang="en-US" sz="1800"/>
              <a:t>Competitive price, less expensive than OEM parts with more applications</a:t>
            </a:r>
            <a:br>
              <a:rPr lang="en-US"/>
            </a:br>
            <a:br>
              <a:rPr lang="en-US"/>
            </a:br>
            <a:endParaRPr lang="en-US" kern="0">
              <a:cs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5EE288-CDC9-934C-920F-F80402DD1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0985" y="4019614"/>
            <a:ext cx="3392770" cy="253082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606285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B71655BD-6C6A-4238-A2D0-DCA1B1587D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6739" y="1200150"/>
            <a:ext cx="1029682" cy="8741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7F3DA-210F-F34C-95F7-1A0BBF3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123986"/>
            <a:ext cx="8407908" cy="951665"/>
          </a:xfrm>
        </p:spPr>
        <p:txBody>
          <a:bodyPr wrap="square" anchor="b">
            <a:noAutofit/>
          </a:bodyPr>
          <a:lstStyle/>
          <a:p>
            <a:r>
              <a:rPr lang="en-US" b="1"/>
              <a:t>Replace More Parts with One SKU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7DFEA92-39A8-4F8A-BD32-B8A035DCF0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623727"/>
              </p:ext>
            </p:extLst>
          </p:nvPr>
        </p:nvGraphicFramePr>
        <p:xfrm>
          <a:off x="495300" y="2122780"/>
          <a:ext cx="8223380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5845">
                  <a:extLst>
                    <a:ext uri="{9D8B030D-6E8A-4147-A177-3AD203B41FA5}">
                      <a16:colId xmlns:a16="http://schemas.microsoft.com/office/drawing/2014/main" val="2183200288"/>
                    </a:ext>
                  </a:extLst>
                </a:gridCol>
                <a:gridCol w="2055845">
                  <a:extLst>
                    <a:ext uri="{9D8B030D-6E8A-4147-A177-3AD203B41FA5}">
                      <a16:colId xmlns:a16="http://schemas.microsoft.com/office/drawing/2014/main" val="1973683372"/>
                    </a:ext>
                  </a:extLst>
                </a:gridCol>
                <a:gridCol w="2055845">
                  <a:extLst>
                    <a:ext uri="{9D8B030D-6E8A-4147-A177-3AD203B41FA5}">
                      <a16:colId xmlns:a16="http://schemas.microsoft.com/office/drawing/2014/main" val="3802265926"/>
                    </a:ext>
                  </a:extLst>
                </a:gridCol>
                <a:gridCol w="2055845">
                  <a:extLst>
                    <a:ext uri="{9D8B030D-6E8A-4147-A177-3AD203B41FA5}">
                      <a16:colId xmlns:a16="http://schemas.microsoft.com/office/drawing/2014/main" val="28047546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/>
                        <a:t>Feature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Carrier/ ICP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ICM 2807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WR 21V51D-751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6688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/>
                        <a:t>Brands Serviced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Carrier &amp; ICP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Carrier Only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1"/>
                          </a:solidFill>
                        </a:rPr>
                        <a:t>Carrier &amp; ICP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0033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/>
                        <a:t>Capacity/ Cross Reference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4 SKU for 20 </a:t>
                      </a:r>
                    </a:p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Cross References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1 SKU for 6 </a:t>
                      </a:r>
                    </a:p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Cross References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1"/>
                          </a:solidFill>
                        </a:rPr>
                        <a:t>1 SKU for 20 </a:t>
                      </a:r>
                    </a:p>
                    <a:p>
                      <a:pPr algn="ctr"/>
                      <a:r>
                        <a:rPr lang="en-US" sz="1200" b="1">
                          <a:solidFill>
                            <a:schemeClr val="accent1"/>
                          </a:solidFill>
                        </a:rPr>
                        <a:t>Cross References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2634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/>
                        <a:t>Blower Motors Supported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PSC, VS, ECMx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PSC, VS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1"/>
                          </a:solidFill>
                        </a:rPr>
                        <a:t>PSC, VS, ECMx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5709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/>
                        <a:t>PCB Material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Cheaper CEM-1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Robust FR4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1"/>
                          </a:solidFill>
                        </a:rPr>
                        <a:t>Robust FR4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9820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/>
                        <a:t>Flame Current </a:t>
                      </a:r>
                    </a:p>
                    <a:p>
                      <a:pPr algn="l"/>
                      <a:r>
                        <a:rPr lang="en-US" sz="1200"/>
                        <a:t>Test Pads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1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6367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/>
                        <a:t>LED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Single Color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Single Color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1"/>
                          </a:solidFill>
                        </a:rPr>
                        <a:t>Tri-Color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5630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/>
                        <a:t>Status Codes (Cool &amp; Heat Stages, Fan)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1"/>
                          </a:solidFill>
                        </a:rPr>
                        <a:t>8 Codes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5478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/>
                        <a:t>Retrieve &amp; Clear Faults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Unplug Limit Wire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Easy-Push Button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1"/>
                          </a:solidFill>
                        </a:rPr>
                        <a:t>Easy-Push Button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9442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/>
                        <a:t>Control Field </a:t>
                      </a:r>
                    </a:p>
                    <a:p>
                      <a:pPr algn="l"/>
                      <a:r>
                        <a:rPr lang="en-US" sz="1200"/>
                        <a:t>Self-Test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Harder-Wire Jumper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Harder-Wire Jumper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1"/>
                          </a:solidFill>
                        </a:rPr>
                        <a:t>Easy-Push Button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6193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/>
                        <a:t>Fan Only Speed Setup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By Thermostat</a:t>
                      </a:r>
                    </a:p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Often Wrong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Jumper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1"/>
                          </a:solidFill>
                        </a:rPr>
                        <a:t>Easy-Dipswitch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9596749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C7BEC43C-8BF8-4227-8C06-8B0AAF6A9A85}"/>
              </a:ext>
            </a:extLst>
          </p:cNvPr>
          <p:cNvGrpSpPr/>
          <p:nvPr/>
        </p:nvGrpSpPr>
        <p:grpSpPr>
          <a:xfrm>
            <a:off x="6911356" y="1066460"/>
            <a:ext cx="1523221" cy="1075656"/>
            <a:chOff x="530089" y="4660927"/>
            <a:chExt cx="1872249" cy="1322129"/>
          </a:xfrm>
        </p:grpSpPr>
        <p:pic>
          <p:nvPicPr>
            <p:cNvPr id="23" name="Picture 6" descr="https://photos-3.dropbox.com/t/2/AAC2h3PpUbGndkqY05nqHdTWkDGKMnMyGtUKF0UgoOEi0Q/12/405925976/png/32x32/3/1487365200/0/2/board%20a.png/EJjY1J8DGPINIAcoBw/vW-vugvsuBcqxezgXiG8lj855KZbzWKz3gY8LOoo1QQ%2Cb5R2XCmAmPG-n-xluKiqFmIxF936iK5S7JIVfAS0uPo%2CBpIVIwwrxH1xkt6jvg5x6YtnGv1pC30zEFOjLOa2dE8%2C8R0M5saxqPjDqLvf1TDut39vUeZGeNZdnhZfEkNWBBQ%2CQbyHhSlmfAiVlxnDpyDwdsouW2jMPNNWytKC5O_W99E%2Cp1sNYZuFwbOIL-eHlweISav5VD5FlvaajKwyoxFLf7w?dl=0&amp;size=800x600&amp;size_mode=3">
              <a:extLst>
                <a:ext uri="{FF2B5EF4-FFF2-40B4-BE49-F238E27FC236}">
                  <a16:creationId xmlns:a16="http://schemas.microsoft.com/office/drawing/2014/main" id="{1B00619B-54FF-49E0-A516-A24655F53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5320" y="4765696"/>
              <a:ext cx="1322129" cy="1112592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8789873-51A2-4560-B79E-338B352F5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2933" y="4898802"/>
              <a:ext cx="669405" cy="97948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1B755D3-8C8C-464E-A254-F2E8BD2F3C4F}"/>
              </a:ext>
            </a:extLst>
          </p:cNvPr>
          <p:cNvGrpSpPr/>
          <p:nvPr/>
        </p:nvGrpSpPr>
        <p:grpSpPr>
          <a:xfrm>
            <a:off x="4936425" y="1190981"/>
            <a:ext cx="1231436" cy="879805"/>
            <a:chOff x="547918" y="3455178"/>
            <a:chExt cx="1766623" cy="126217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03AA78D-EAF7-4C9F-8D30-7BCA05B9F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" t="-2867" r="-433" b="-3016"/>
            <a:stretch/>
          </p:blipFill>
          <p:spPr>
            <a:xfrm rot="5400000">
              <a:off x="479885" y="3523211"/>
              <a:ext cx="1262171" cy="112610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7F8F70B-506C-438A-8DC7-7D94ADA16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15" b="15822"/>
            <a:stretch/>
          </p:blipFill>
          <p:spPr>
            <a:xfrm rot="16200000">
              <a:off x="1552049" y="3838517"/>
              <a:ext cx="1011162" cy="513822"/>
            </a:xfrm>
            <a:prstGeom prst="rect">
              <a:avLst/>
            </a:prstGeom>
            <a:effectLst>
              <a:softEdge rad="31750"/>
            </a:effectLst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91623F16-EA24-43EC-A2F1-A2B5C47CBE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5" b="15822"/>
          <a:stretch/>
        </p:blipFill>
        <p:spPr>
          <a:xfrm rot="16200000">
            <a:off x="3672092" y="1415118"/>
            <a:ext cx="874117" cy="44418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02FA7FE7-B8B0-0348-AEBF-8488FF36CE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82721" y="4163354"/>
            <a:ext cx="271118" cy="271118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2D5244AA-7511-E046-AE58-5907AFD117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82721" y="5005908"/>
            <a:ext cx="271118" cy="271118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A6E3DC9E-648E-BE47-933E-B3D5280FD4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38384" y="4163354"/>
            <a:ext cx="271118" cy="271118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7619CF8C-2B18-9A4D-8742-6D0849BF8B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38384" y="5005908"/>
            <a:ext cx="271118" cy="27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7046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Emerson Master Design">
  <a:themeElements>
    <a:clrScheme name="Custom 21">
      <a:dk1>
        <a:srgbClr val="3F4040"/>
      </a:dk1>
      <a:lt1>
        <a:srgbClr val="FFFFFF"/>
      </a:lt1>
      <a:dk2>
        <a:srgbClr val="004B8D"/>
      </a:dk2>
      <a:lt2>
        <a:srgbClr val="959797"/>
      </a:lt2>
      <a:accent1>
        <a:srgbClr val="004B8D"/>
      </a:accent1>
      <a:accent2>
        <a:srgbClr val="62BB46"/>
      </a:accent2>
      <a:accent3>
        <a:srgbClr val="00A4D2"/>
      </a:accent3>
      <a:accent4>
        <a:srgbClr val="FFCF22"/>
      </a:accent4>
      <a:accent5>
        <a:srgbClr val="F79428"/>
      </a:accent5>
      <a:accent6>
        <a:srgbClr val="6E298D"/>
      </a:accent6>
      <a:hlink>
        <a:srgbClr val="00AA7E"/>
      </a:hlink>
      <a:folHlink>
        <a:srgbClr val="D3124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>
          <a:noFill/>
          <a:round/>
          <a:headEnd/>
          <a:tailEnd/>
        </a:ln>
        <a:effectLst/>
      </a:spPr>
      <a:bodyPr wrap="square" rtlCol="0" anchor="ctr"/>
      <a:lstStyle>
        <a:defPPr algn="ctr" eaLnBrk="0" fontAlgn="base" hangingPunct="0">
          <a:spcBef>
            <a:spcPct val="0"/>
          </a:spcBef>
          <a:spcAft>
            <a:spcPct val="0"/>
          </a:spcAft>
          <a:defRPr dirty="0" smtClean="0">
            <a:solidFill>
              <a:schemeClr val="bg1"/>
            </a:solidFill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 w="9525">
          <a:noFill/>
          <a:miter lim="800000"/>
          <a:headEnd/>
          <a:tailEnd/>
        </a:ln>
      </a:spPr>
      <a:bodyPr wrap="none" rtlCol="0">
        <a:spAutoFit/>
      </a:bodyPr>
      <a:lstStyle>
        <a:defPPr eaLnBrk="0" hangingPunct="0">
          <a:lnSpc>
            <a:spcPct val="105000"/>
          </a:lnSpc>
          <a:defRPr sz="2000" dirty="0" err="1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21">
    <a:dk1>
      <a:srgbClr val="3F4040"/>
    </a:dk1>
    <a:lt1>
      <a:srgbClr val="FFFFFF"/>
    </a:lt1>
    <a:dk2>
      <a:srgbClr val="004B8D"/>
    </a:dk2>
    <a:lt2>
      <a:srgbClr val="959797"/>
    </a:lt2>
    <a:accent1>
      <a:srgbClr val="004B8D"/>
    </a:accent1>
    <a:accent2>
      <a:srgbClr val="62BB46"/>
    </a:accent2>
    <a:accent3>
      <a:srgbClr val="00A4D2"/>
    </a:accent3>
    <a:accent4>
      <a:srgbClr val="FFCF22"/>
    </a:accent4>
    <a:accent5>
      <a:srgbClr val="F79428"/>
    </a:accent5>
    <a:accent6>
      <a:srgbClr val="6E298D"/>
    </a:accent6>
    <a:hlink>
      <a:srgbClr val="00AA7E"/>
    </a:hlink>
    <a:folHlink>
      <a:srgbClr val="D31245"/>
    </a:folHlink>
  </a:clrScheme>
</a:themeOverride>
</file>

<file path=ppt/theme/themeOverride2.xml><?xml version="1.0" encoding="utf-8"?>
<a:themeOverride xmlns:a="http://schemas.openxmlformats.org/drawingml/2006/main">
  <a:clrScheme name="Custom 21">
    <a:dk1>
      <a:srgbClr val="3F4040"/>
    </a:dk1>
    <a:lt1>
      <a:srgbClr val="FFFFFF"/>
    </a:lt1>
    <a:dk2>
      <a:srgbClr val="004B8D"/>
    </a:dk2>
    <a:lt2>
      <a:srgbClr val="959797"/>
    </a:lt2>
    <a:accent1>
      <a:srgbClr val="004B8D"/>
    </a:accent1>
    <a:accent2>
      <a:srgbClr val="62BB46"/>
    </a:accent2>
    <a:accent3>
      <a:srgbClr val="00A4D2"/>
    </a:accent3>
    <a:accent4>
      <a:srgbClr val="FFCF22"/>
    </a:accent4>
    <a:accent5>
      <a:srgbClr val="F79428"/>
    </a:accent5>
    <a:accent6>
      <a:srgbClr val="6E298D"/>
    </a:accent6>
    <a:hlink>
      <a:srgbClr val="00AA7E"/>
    </a:hlink>
    <a:folHlink>
      <a:srgbClr val="D31245"/>
    </a:folHlink>
  </a:clrScheme>
</a:themeOverride>
</file>

<file path=ppt/theme/themeOverride3.xml><?xml version="1.0" encoding="utf-8"?>
<a:themeOverride xmlns:a="http://schemas.openxmlformats.org/drawingml/2006/main">
  <a:clrScheme name="Custom 21">
    <a:dk1>
      <a:srgbClr val="3F4040"/>
    </a:dk1>
    <a:lt1>
      <a:srgbClr val="FFFFFF"/>
    </a:lt1>
    <a:dk2>
      <a:srgbClr val="004B8D"/>
    </a:dk2>
    <a:lt2>
      <a:srgbClr val="959797"/>
    </a:lt2>
    <a:accent1>
      <a:srgbClr val="004B8D"/>
    </a:accent1>
    <a:accent2>
      <a:srgbClr val="62BB46"/>
    </a:accent2>
    <a:accent3>
      <a:srgbClr val="00A4D2"/>
    </a:accent3>
    <a:accent4>
      <a:srgbClr val="FFCF22"/>
    </a:accent4>
    <a:accent5>
      <a:srgbClr val="F79428"/>
    </a:accent5>
    <a:accent6>
      <a:srgbClr val="6E298D"/>
    </a:accent6>
    <a:hlink>
      <a:srgbClr val="00AA7E"/>
    </a:hlink>
    <a:folHlink>
      <a:srgbClr val="D31245"/>
    </a:folHlink>
  </a:clrScheme>
</a:themeOverride>
</file>

<file path=ppt/theme/themeOverride4.xml><?xml version="1.0" encoding="utf-8"?>
<a:themeOverride xmlns:a="http://schemas.openxmlformats.org/drawingml/2006/main">
  <a:clrScheme name="Custom 21">
    <a:dk1>
      <a:srgbClr val="3F4040"/>
    </a:dk1>
    <a:lt1>
      <a:srgbClr val="FFFFFF"/>
    </a:lt1>
    <a:dk2>
      <a:srgbClr val="004B8D"/>
    </a:dk2>
    <a:lt2>
      <a:srgbClr val="959797"/>
    </a:lt2>
    <a:accent1>
      <a:srgbClr val="004B8D"/>
    </a:accent1>
    <a:accent2>
      <a:srgbClr val="62BB46"/>
    </a:accent2>
    <a:accent3>
      <a:srgbClr val="00A4D2"/>
    </a:accent3>
    <a:accent4>
      <a:srgbClr val="FFCF22"/>
    </a:accent4>
    <a:accent5>
      <a:srgbClr val="F79428"/>
    </a:accent5>
    <a:accent6>
      <a:srgbClr val="6E298D"/>
    </a:accent6>
    <a:hlink>
      <a:srgbClr val="00AA7E"/>
    </a:hlink>
    <a:folHlink>
      <a:srgbClr val="D3124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4bdea60-961a-45ce-8483-8bca3789982a">
      <UserInfo>
        <DisplayName>Johnson, Sandy L [COMRES/WR/STL]</DisplayName>
        <AccountId>23</AccountId>
        <AccountType/>
      </UserInfo>
      <UserInfo>
        <DisplayName>Muenter, Michael [External/Creatives On Call]</DisplayName>
        <AccountId>17</AccountId>
        <AccountType/>
      </UserInfo>
      <UserInfo>
        <DisplayName>Young, Emily [COMRES/WR/STL]</DisplayName>
        <AccountId>12</AccountId>
        <AccountType/>
      </UserInfo>
      <UserInfo>
        <DisplayName>Todd, Kelsey [COMRES/WR/US]</DisplayName>
        <AccountId>7</AccountId>
        <AccountType/>
      </UserInfo>
      <UserInfo>
        <DisplayName>Lucas, Brad [COMRES/WR/STL]</DisplayName>
        <AccountId>24</AccountId>
        <AccountType/>
      </UserInfo>
      <UserInfo>
        <DisplayName>Sioco, Anna Katrina [COMRES/WR/PH]</DisplayName>
        <AccountId>25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E5B6E2825F60408E6F010B3EDF072C" ma:contentTypeVersion="11" ma:contentTypeDescription="Create a new document." ma:contentTypeScope="" ma:versionID="3489cb44808f7fb1d417803ef7ce2439">
  <xsd:schema xmlns:xsd="http://www.w3.org/2001/XMLSchema" xmlns:xs="http://www.w3.org/2001/XMLSchema" xmlns:p="http://schemas.microsoft.com/office/2006/metadata/properties" xmlns:ns2="385b3373-d980-4f3f-b4c2-479ed1c22688" xmlns:ns3="14bdea60-961a-45ce-8483-8bca3789982a" targetNamespace="http://schemas.microsoft.com/office/2006/metadata/properties" ma:root="true" ma:fieldsID="1af0a96f6412c0d68c610ade911a2de5" ns2:_="" ns3:_="">
    <xsd:import namespace="385b3373-d980-4f3f-b4c2-479ed1c22688"/>
    <xsd:import namespace="14bdea60-961a-45ce-8483-8bca378998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5b3373-d980-4f3f-b4c2-479ed1c226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bdea60-961a-45ce-8483-8bca3789982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25B7B9-73EA-49C8-AD17-885DD2E1D1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256DF3-0047-43F2-B470-9700BFF2A2C3}">
  <ds:schemaRefs>
    <ds:schemaRef ds:uri="http://schemas.microsoft.com/office/2006/metadata/properties"/>
    <ds:schemaRef ds:uri="http://www.w3.org/XML/1998/namespace"/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14bdea60-961a-45ce-8483-8bca3789982a"/>
    <ds:schemaRef ds:uri="http://schemas.microsoft.com/office/infopath/2007/PartnerControls"/>
    <ds:schemaRef ds:uri="http://schemas.openxmlformats.org/package/2006/metadata/core-properties"/>
    <ds:schemaRef ds:uri="385b3373-d980-4f3f-b4c2-479ed1c22688"/>
  </ds:schemaRefs>
</ds:datastoreItem>
</file>

<file path=customXml/itemProps3.xml><?xml version="1.0" encoding="utf-8"?>
<ds:datastoreItem xmlns:ds="http://schemas.openxmlformats.org/officeDocument/2006/customXml" ds:itemID="{141DDAC7-5668-4495-BA54-18D754085FE2}">
  <ds:schemaRefs>
    <ds:schemaRef ds:uri="14bdea60-961a-45ce-8483-8bca3789982a"/>
    <ds:schemaRef ds:uri="385b3373-d980-4f3f-b4c2-479ed1c2268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7791</TotalTime>
  <Words>3133</Words>
  <Application>Microsoft Macintosh PowerPoint</Application>
  <PresentationFormat>On-screen Show (4:3)</PresentationFormat>
  <Paragraphs>679</Paragraphs>
  <Slides>44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Helvetica</vt:lpstr>
      <vt:lpstr>Times</vt:lpstr>
      <vt:lpstr>Emerson Master Design</vt:lpstr>
      <vt:lpstr>PowerPoint Presentation</vt:lpstr>
      <vt:lpstr>PowerPoint Presentation</vt:lpstr>
      <vt:lpstr>Introduction</vt:lpstr>
      <vt:lpstr>Extensive Carrier/ICP Offerings</vt:lpstr>
      <vt:lpstr>One SKU replaces 20 Carrier/ICP part numbers</vt:lpstr>
      <vt:lpstr>21V51D-751 Overview</vt:lpstr>
      <vt:lpstr>Installed Base</vt:lpstr>
      <vt:lpstr>White-Rodgers is the Best Choice</vt:lpstr>
      <vt:lpstr>Replace More Parts with One SKU</vt:lpstr>
      <vt:lpstr> Customer Driven Packaging</vt:lpstr>
      <vt:lpstr>WR Mobile App</vt:lpstr>
      <vt:lpstr>WR Mobile App </vt:lpstr>
      <vt:lpstr>White-Rodgers Cross Reference</vt:lpstr>
      <vt:lpstr>Wholesale Resource Site</vt:lpstr>
      <vt:lpstr>Why Contractors Trust White-Rodgers</vt:lpstr>
      <vt:lpstr>PowerPoint Presentation</vt:lpstr>
      <vt:lpstr>21V51D-751 Overview</vt:lpstr>
      <vt:lpstr>21V51D-751 Board Layout and Key Parts</vt:lpstr>
      <vt:lpstr>Supported Blower Motor Types</vt:lpstr>
      <vt:lpstr>Cross Reference</vt:lpstr>
      <vt:lpstr>Easy Installation</vt:lpstr>
      <vt:lpstr>Specs</vt:lpstr>
      <vt:lpstr>Troubleshooting</vt:lpstr>
      <vt:lpstr>PowerPoint Presentation</vt:lpstr>
      <vt:lpstr>Introduction</vt:lpstr>
      <vt:lpstr>What’s in the Box?</vt:lpstr>
      <vt:lpstr>Feature and Design – Accessory Wiring Adapters</vt:lpstr>
      <vt:lpstr>Feature and Design – Accessory Wiring Adapters</vt:lpstr>
      <vt:lpstr>Feature and Design – Accessory Wiring Adapters</vt:lpstr>
      <vt:lpstr>Harness Selection Table</vt:lpstr>
      <vt:lpstr>Pre-Install Steps</vt:lpstr>
      <vt:lpstr>Wiring Diagram</vt:lpstr>
      <vt:lpstr>Dipswitch Configuration</vt:lpstr>
      <vt:lpstr>Dipswitch Configuration  Blower Type and Low Heat Only</vt:lpstr>
      <vt:lpstr>Variable Speed Notes Carrier Brands Only – ICP Brands Not Supported</vt:lpstr>
      <vt:lpstr>Dipswitch Configuration – Heat Off Delay</vt:lpstr>
      <vt:lpstr>Dipswitch Configuration - Fan Only Speed</vt:lpstr>
      <vt:lpstr>Air Conditioning Relay Disable Jumper (Adaptive Cooling)</vt:lpstr>
      <vt:lpstr>Operation Modes included in instruction sheet</vt:lpstr>
      <vt:lpstr>21V51D-751 Self-Test</vt:lpstr>
      <vt:lpstr>21V51D-751 Self-Test Operation</vt:lpstr>
      <vt:lpstr>Troubleshooting</vt:lpstr>
      <vt:lpstr>Troubleshooting Fault Recall and Reset</vt:lpstr>
      <vt:lpstr>Troubleshooting Flame Current Test Pads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Kasey Blizzard</dc:creator>
  <cp:lastModifiedBy>Young, Emily [COMRES/WR/STL]</cp:lastModifiedBy>
  <cp:revision>23</cp:revision>
  <dcterms:created xsi:type="dcterms:W3CDTF">2020-05-23T20:01:29Z</dcterms:created>
  <dcterms:modified xsi:type="dcterms:W3CDTF">2020-06-22T18:55:34Z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0x01010075E5B6E2825F60408E6F010B3EDF072C</vt:lpwstr>
  </property>
</Properties>
</file>